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3"/>
  </p:notesMasterIdLst>
  <p:handoutMasterIdLst>
    <p:handoutMasterId r:id="rId74"/>
  </p:handoutMasterIdLst>
  <p:sldIdLst>
    <p:sldId id="256" r:id="rId2"/>
    <p:sldId id="1345" r:id="rId3"/>
    <p:sldId id="1354" r:id="rId4"/>
    <p:sldId id="1298" r:id="rId5"/>
    <p:sldId id="1346" r:id="rId6"/>
    <p:sldId id="1300" r:id="rId7"/>
    <p:sldId id="1348" r:id="rId8"/>
    <p:sldId id="1301" r:id="rId9"/>
    <p:sldId id="1302" r:id="rId10"/>
    <p:sldId id="1303" r:id="rId11"/>
    <p:sldId id="1304" r:id="rId12"/>
    <p:sldId id="1349" r:id="rId13"/>
    <p:sldId id="1350" r:id="rId14"/>
    <p:sldId id="1351" r:id="rId15"/>
    <p:sldId id="1308" r:id="rId16"/>
    <p:sldId id="1310" r:id="rId17"/>
    <p:sldId id="1311" r:id="rId18"/>
    <p:sldId id="1312" r:id="rId19"/>
    <p:sldId id="1313" r:id="rId20"/>
    <p:sldId id="1218" r:id="rId21"/>
    <p:sldId id="1285" r:id="rId22"/>
    <p:sldId id="1286" r:id="rId23"/>
    <p:sldId id="1287" r:id="rId24"/>
    <p:sldId id="1161" r:id="rId25"/>
    <p:sldId id="955" r:id="rId26"/>
    <p:sldId id="967" r:id="rId27"/>
    <p:sldId id="1288" r:id="rId28"/>
    <p:sldId id="1317" r:id="rId29"/>
    <p:sldId id="1130" r:id="rId30"/>
    <p:sldId id="1271" r:id="rId31"/>
    <p:sldId id="1272" r:id="rId32"/>
    <p:sldId id="1318" r:id="rId33"/>
    <p:sldId id="1319" r:id="rId34"/>
    <p:sldId id="1273" r:id="rId35"/>
    <p:sldId id="1274" r:id="rId36"/>
    <p:sldId id="1275" r:id="rId37"/>
    <p:sldId id="1276" r:id="rId38"/>
    <p:sldId id="1277" r:id="rId39"/>
    <p:sldId id="1289" r:id="rId40"/>
    <p:sldId id="1296" r:id="rId41"/>
    <p:sldId id="1320" r:id="rId42"/>
    <p:sldId id="1090" r:id="rId43"/>
    <p:sldId id="1167" r:id="rId44"/>
    <p:sldId id="1236" r:id="rId45"/>
    <p:sldId id="1237" r:id="rId46"/>
    <p:sldId id="1290" r:id="rId47"/>
    <p:sldId id="1291" r:id="rId48"/>
    <p:sldId id="1321" r:id="rId49"/>
    <p:sldId id="1169" r:id="rId50"/>
    <p:sldId id="1163" r:id="rId51"/>
    <p:sldId id="1170" r:id="rId52"/>
    <p:sldId id="1171" r:id="rId53"/>
    <p:sldId id="1172" r:id="rId54"/>
    <p:sldId id="1091" r:id="rId55"/>
    <p:sldId id="1148" r:id="rId56"/>
    <p:sldId id="1149" r:id="rId57"/>
    <p:sldId id="1173" r:id="rId58"/>
    <p:sldId id="1297" r:id="rId59"/>
    <p:sldId id="1325" r:id="rId60"/>
    <p:sldId id="1326" r:id="rId61"/>
    <p:sldId id="1327" r:id="rId62"/>
    <p:sldId id="1328" r:id="rId63"/>
    <p:sldId id="1329" r:id="rId64"/>
    <p:sldId id="1330" r:id="rId65"/>
    <p:sldId id="1352" r:id="rId66"/>
    <p:sldId id="1353" r:id="rId67"/>
    <p:sldId id="1292" r:id="rId68"/>
    <p:sldId id="1293" r:id="rId69"/>
    <p:sldId id="1294" r:id="rId70"/>
    <p:sldId id="1295" r:id="rId71"/>
    <p:sldId id="1190" r:id="rId72"/>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B31166"/>
    <a:srgbClr val="00FF00"/>
    <a:srgbClr val="000066"/>
    <a:srgbClr val="F4B1C5"/>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2" d="100"/>
          <a:sy n="72"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工作表2!$A$2</c:f>
              <c:strCache>
                <c:ptCount val="1"/>
                <c:pt idx="0">
                  <c:v>最初</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工作表2!$B$1:$I$1</c:f>
              <c:strCache>
                <c:ptCount val="8"/>
                <c:pt idx="0">
                  <c:v>Q1</c:v>
                </c:pt>
                <c:pt idx="1">
                  <c:v>Q2</c:v>
                </c:pt>
                <c:pt idx="2">
                  <c:v>Q3</c:v>
                </c:pt>
                <c:pt idx="3">
                  <c:v>Q4</c:v>
                </c:pt>
                <c:pt idx="4">
                  <c:v>Q5</c:v>
                </c:pt>
                <c:pt idx="5">
                  <c:v>Q6</c:v>
                </c:pt>
                <c:pt idx="6">
                  <c:v>Q7</c:v>
                </c:pt>
                <c:pt idx="7">
                  <c:v>Q8</c:v>
                </c:pt>
              </c:strCache>
            </c:strRef>
          </c:cat>
          <c:val>
            <c:numRef>
              <c:f>工作表2!$B$2:$I$2</c:f>
              <c:numCache>
                <c:formatCode>0.00_ </c:formatCode>
                <c:ptCount val="8"/>
                <c:pt idx="0">
                  <c:v>2.3440860215053769</c:v>
                </c:pt>
                <c:pt idx="1">
                  <c:v>2.3870967741935489</c:v>
                </c:pt>
                <c:pt idx="2">
                  <c:v>2.6344086021505375</c:v>
                </c:pt>
                <c:pt idx="3">
                  <c:v>2.5698924731182791</c:v>
                </c:pt>
                <c:pt idx="4">
                  <c:v>2.344086021505376</c:v>
                </c:pt>
                <c:pt idx="5">
                  <c:v>2.698924731182796</c:v>
                </c:pt>
                <c:pt idx="6">
                  <c:v>2.3870967741935485</c:v>
                </c:pt>
                <c:pt idx="7">
                  <c:v>2.645161290322581</c:v>
                </c:pt>
              </c:numCache>
            </c:numRef>
          </c:val>
          <c:extLst>
            <c:ext xmlns:c16="http://schemas.microsoft.com/office/drawing/2014/chart" uri="{C3380CC4-5D6E-409C-BE32-E72D297353CC}">
              <c16:uniqueId val="{00000000-D091-4101-BA72-A9F7C06EE351}"/>
            </c:ext>
          </c:extLst>
        </c:ser>
        <c:ser>
          <c:idx val="1"/>
          <c:order val="1"/>
          <c:tx>
            <c:strRef>
              <c:f>工作表2!$A$3</c:f>
              <c:strCache>
                <c:ptCount val="1"/>
                <c:pt idx="0">
                  <c:v>最終</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工作表2!$B$1:$I$1</c:f>
              <c:strCache>
                <c:ptCount val="8"/>
                <c:pt idx="0">
                  <c:v>Q1</c:v>
                </c:pt>
                <c:pt idx="1">
                  <c:v>Q2</c:v>
                </c:pt>
                <c:pt idx="2">
                  <c:v>Q3</c:v>
                </c:pt>
                <c:pt idx="3">
                  <c:v>Q4</c:v>
                </c:pt>
                <c:pt idx="4">
                  <c:v>Q5</c:v>
                </c:pt>
                <c:pt idx="5">
                  <c:v>Q6</c:v>
                </c:pt>
                <c:pt idx="6">
                  <c:v>Q7</c:v>
                </c:pt>
                <c:pt idx="7">
                  <c:v>Q8</c:v>
                </c:pt>
              </c:strCache>
            </c:strRef>
          </c:cat>
          <c:val>
            <c:numRef>
              <c:f>工作表2!$B$3:$I$3</c:f>
              <c:numCache>
                <c:formatCode>0.00_ </c:formatCode>
                <c:ptCount val="8"/>
                <c:pt idx="0" formatCode="General">
                  <c:v>2.95</c:v>
                </c:pt>
                <c:pt idx="1">
                  <c:v>2.870967741935484</c:v>
                </c:pt>
                <c:pt idx="2">
                  <c:v>3.0860215053763436</c:v>
                </c:pt>
                <c:pt idx="3">
                  <c:v>3.1612903225806455</c:v>
                </c:pt>
                <c:pt idx="4">
                  <c:v>2.870967741935484</c:v>
                </c:pt>
                <c:pt idx="5">
                  <c:v>3.0645161290322585</c:v>
                </c:pt>
                <c:pt idx="6">
                  <c:v>2.7419354838709675</c:v>
                </c:pt>
                <c:pt idx="7">
                  <c:v>2.946236559139785</c:v>
                </c:pt>
              </c:numCache>
            </c:numRef>
          </c:val>
          <c:extLst>
            <c:ext xmlns:c16="http://schemas.microsoft.com/office/drawing/2014/chart" uri="{C3380CC4-5D6E-409C-BE32-E72D297353CC}">
              <c16:uniqueId val="{00000001-D091-4101-BA72-A9F7C06EE351}"/>
            </c:ext>
          </c:extLst>
        </c:ser>
        <c:dLbls>
          <c:dLblPos val="outEnd"/>
          <c:showLegendKey val="0"/>
          <c:showVal val="1"/>
          <c:showCatName val="0"/>
          <c:showSerName val="0"/>
          <c:showPercent val="0"/>
          <c:showBubbleSize val="0"/>
        </c:dLbls>
        <c:gapWidth val="54"/>
        <c:overlap val="-6"/>
        <c:axId val="1522930207"/>
        <c:axId val="1522930623"/>
      </c:barChart>
      <c:catAx>
        <c:axId val="152293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522930623"/>
        <c:crosses val="autoZero"/>
        <c:auto val="1"/>
        <c:lblAlgn val="ctr"/>
        <c:lblOffset val="100"/>
        <c:noMultiLvlLbl val="0"/>
      </c:catAx>
      <c:valAx>
        <c:axId val="1522930623"/>
        <c:scaling>
          <c:orientation val="minMax"/>
        </c:scaling>
        <c:delete val="1"/>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crossAx val="1522930207"/>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spPr>
            <a:solidFill>
              <a:schemeClr val="accent1"/>
            </a:solidFill>
            <a:ln>
              <a:noFill/>
            </a:ln>
            <a:effectLst/>
          </c:spPr>
          <c:invertIfNegative val="0"/>
          <c:val>
            <c:numRef>
              <c:f>工作表1!$A$1</c:f>
              <c:numCache>
                <c:formatCode>General</c:formatCode>
                <c:ptCount val="1"/>
                <c:pt idx="0">
                  <c:v>2.8</c:v>
                </c:pt>
              </c:numCache>
            </c:numRef>
          </c:val>
          <c:extLst>
            <c:ext xmlns:c16="http://schemas.microsoft.com/office/drawing/2014/chart" uri="{C3380CC4-5D6E-409C-BE32-E72D297353CC}">
              <c16:uniqueId val="{00000000-3637-42C1-A483-EB048146151B}"/>
            </c:ext>
          </c:extLst>
        </c:ser>
        <c:ser>
          <c:idx val="1"/>
          <c:order val="1"/>
          <c:spPr>
            <a:solidFill>
              <a:schemeClr val="accent2"/>
            </a:solidFill>
            <a:ln>
              <a:noFill/>
            </a:ln>
            <a:effectLst/>
          </c:spPr>
          <c:invertIfNegative val="0"/>
          <c:val>
            <c:numRef>
              <c:f>工作表1!$A$2</c:f>
              <c:numCache>
                <c:formatCode>General</c:formatCode>
                <c:ptCount val="1"/>
                <c:pt idx="0">
                  <c:v>3.2</c:v>
                </c:pt>
              </c:numCache>
            </c:numRef>
          </c:val>
          <c:extLst>
            <c:ext xmlns:c16="http://schemas.microsoft.com/office/drawing/2014/chart" uri="{C3380CC4-5D6E-409C-BE32-E72D297353CC}">
              <c16:uniqueId val="{00000001-3637-42C1-A483-EB048146151B}"/>
            </c:ext>
          </c:extLst>
        </c:ser>
        <c:ser>
          <c:idx val="2"/>
          <c:order val="2"/>
          <c:spPr>
            <a:solidFill>
              <a:schemeClr val="accent3"/>
            </a:solidFill>
            <a:ln>
              <a:noFill/>
            </a:ln>
            <a:effectLst/>
          </c:spPr>
          <c:invertIfNegative val="0"/>
          <c:val>
            <c:numRef>
              <c:f>工作表1!$A$3</c:f>
              <c:numCache>
                <c:formatCode>General</c:formatCode>
                <c:ptCount val="1"/>
                <c:pt idx="0">
                  <c:v>3.4</c:v>
                </c:pt>
              </c:numCache>
            </c:numRef>
          </c:val>
          <c:extLst>
            <c:ext xmlns:c16="http://schemas.microsoft.com/office/drawing/2014/chart" uri="{C3380CC4-5D6E-409C-BE32-E72D297353CC}">
              <c16:uniqueId val="{00000002-3637-42C1-A483-EB048146151B}"/>
            </c:ext>
          </c:extLst>
        </c:ser>
        <c:ser>
          <c:idx val="3"/>
          <c:order val="3"/>
          <c:spPr>
            <a:solidFill>
              <a:schemeClr val="accent4"/>
            </a:solidFill>
            <a:ln>
              <a:noFill/>
            </a:ln>
            <a:effectLst/>
          </c:spPr>
          <c:invertIfNegative val="0"/>
          <c:val>
            <c:numRef>
              <c:f>工作表1!$A$4</c:f>
              <c:numCache>
                <c:formatCode>General</c:formatCode>
                <c:ptCount val="1"/>
                <c:pt idx="0">
                  <c:v>3.6</c:v>
                </c:pt>
              </c:numCache>
            </c:numRef>
          </c:val>
          <c:extLst>
            <c:ext xmlns:c16="http://schemas.microsoft.com/office/drawing/2014/chart" uri="{C3380CC4-5D6E-409C-BE32-E72D297353CC}">
              <c16:uniqueId val="{00000003-3637-42C1-A483-EB048146151B}"/>
            </c:ext>
          </c:extLst>
        </c:ser>
        <c:ser>
          <c:idx val="4"/>
          <c:order val="4"/>
          <c:spPr>
            <a:solidFill>
              <a:schemeClr val="accent5"/>
            </a:solidFill>
            <a:ln>
              <a:noFill/>
            </a:ln>
            <a:effectLst/>
          </c:spPr>
          <c:invertIfNegative val="0"/>
          <c:val>
            <c:numRef>
              <c:f>工作表1!$A$5</c:f>
              <c:numCache>
                <c:formatCode>General</c:formatCode>
                <c:ptCount val="1"/>
                <c:pt idx="0">
                  <c:v>4</c:v>
                </c:pt>
              </c:numCache>
            </c:numRef>
          </c:val>
          <c:extLst>
            <c:ext xmlns:c16="http://schemas.microsoft.com/office/drawing/2014/chart" uri="{C3380CC4-5D6E-409C-BE32-E72D297353CC}">
              <c16:uniqueId val="{00000004-3637-42C1-A483-EB048146151B}"/>
            </c:ext>
          </c:extLst>
        </c:ser>
        <c:dLbls>
          <c:showLegendKey val="0"/>
          <c:showVal val="0"/>
          <c:showCatName val="0"/>
          <c:showSerName val="0"/>
          <c:showPercent val="0"/>
          <c:showBubbleSize val="0"/>
        </c:dLbls>
        <c:gapWidth val="219"/>
        <c:overlap val="-27"/>
        <c:axId val="1237279600"/>
        <c:axId val="1237280848"/>
      </c:barChart>
      <c:catAx>
        <c:axId val="123727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237280848"/>
        <c:crosses val="autoZero"/>
        <c:auto val="1"/>
        <c:lblAlgn val="ctr"/>
        <c:lblOffset val="100"/>
        <c:noMultiLvlLbl val="0"/>
      </c:catAx>
      <c:valAx>
        <c:axId val="1237280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237279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476F6-70E8-465F-9682-3A750DB34239}"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zh-TW" altLang="en-US"/>
        </a:p>
      </dgm:t>
    </dgm:pt>
    <dgm:pt modelId="{34362EFA-C794-407E-9B9D-6F8027640910}">
      <dgm:prSet phldrT="[文字]" custT="1"/>
      <dgm:spPr/>
      <dgm:t>
        <a:bodyPr/>
        <a:lstStyle/>
        <a:p>
          <a:r>
            <a:rPr lang="zh-TW" altLang="en-US" sz="2800" dirty="0" smtClean="0">
              <a:latin typeface="標楷體" panose="03000509000000000000" pitchFamily="65" charset="-120"/>
              <a:ea typeface="標楷體" panose="03000509000000000000" pitchFamily="65" charset="-120"/>
            </a:rPr>
            <a:t>前言</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從兩個</a:t>
          </a:r>
          <a:r>
            <a:rPr lang="zh-TW" altLang="en-US" sz="2800" dirty="0" smtClean="0">
              <a:latin typeface="標楷體" panose="03000509000000000000" pitchFamily="65" charset="-120"/>
              <a:ea typeface="標楷體" panose="03000509000000000000" pitchFamily="65" charset="-120"/>
            </a:rPr>
            <a:t>沒通過的計畫談起</a:t>
          </a:r>
          <a:endParaRPr lang="zh-TW" altLang="en-US" sz="2800" dirty="0">
            <a:solidFill>
              <a:schemeClr val="bg1"/>
            </a:solidFill>
            <a:latin typeface="標楷體" panose="03000509000000000000" pitchFamily="65" charset="-120"/>
            <a:ea typeface="標楷體" panose="03000509000000000000" pitchFamily="65" charset="-120"/>
          </a:endParaRPr>
        </a:p>
      </dgm:t>
    </dgm:pt>
    <dgm:pt modelId="{4618641F-4A80-4530-BF3D-83BEC90A13DB}" type="parTrans" cxnId="{4635DD6A-FDAC-4945-BFE6-AB3657283840}">
      <dgm:prSet/>
      <dgm:spPr/>
      <dgm:t>
        <a:bodyPr/>
        <a:lstStyle/>
        <a:p>
          <a:endParaRPr lang="zh-TW" altLang="en-US" sz="2800">
            <a:solidFill>
              <a:schemeClr val="bg1"/>
            </a:solidFill>
            <a:latin typeface="標楷體" panose="03000509000000000000" pitchFamily="65" charset="-120"/>
            <a:ea typeface="標楷體" panose="03000509000000000000" pitchFamily="65" charset="-120"/>
          </a:endParaRPr>
        </a:p>
      </dgm:t>
    </dgm:pt>
    <dgm:pt modelId="{F7A88ED1-DC67-491E-AE43-B9C2A7F98077}" type="sibTrans" cxnId="{4635DD6A-FDAC-4945-BFE6-AB3657283840}">
      <dgm:prSet/>
      <dgm:spPr/>
      <dgm:t>
        <a:bodyPr/>
        <a:lstStyle/>
        <a:p>
          <a:endParaRPr lang="zh-TW" altLang="en-US" sz="2800">
            <a:solidFill>
              <a:schemeClr val="bg1"/>
            </a:solidFill>
            <a:latin typeface="標楷體" panose="03000509000000000000" pitchFamily="65" charset="-120"/>
            <a:ea typeface="標楷體" panose="03000509000000000000" pitchFamily="65" charset="-120"/>
          </a:endParaRPr>
        </a:p>
      </dgm:t>
    </dgm:pt>
    <dgm:pt modelId="{36EC4B48-CF43-4453-90C5-C37D87060887}">
      <dgm:prSet phldrT="[文字]" custT="1"/>
      <dgm:spPr/>
      <dgm:t>
        <a:bodyPr/>
        <a:lstStyle/>
        <a:p>
          <a:r>
            <a:rPr lang="zh-TW" altLang="en-US" sz="2800" dirty="0" smtClean="0">
              <a:latin typeface="標楷體" panose="03000509000000000000" pitchFamily="65" charset="-120"/>
              <a:ea typeface="標楷體" panose="03000509000000000000" pitchFamily="65" charset="-120"/>
            </a:rPr>
            <a:t>如何寫研究動機</a:t>
          </a:r>
          <a:endParaRPr lang="zh-TW" altLang="en-US" sz="2800" dirty="0">
            <a:solidFill>
              <a:schemeClr val="bg1"/>
            </a:solidFill>
            <a:latin typeface="標楷體" panose="03000509000000000000" pitchFamily="65" charset="-120"/>
            <a:ea typeface="標楷體" panose="03000509000000000000" pitchFamily="65" charset="-120"/>
          </a:endParaRPr>
        </a:p>
      </dgm:t>
    </dgm:pt>
    <dgm:pt modelId="{C41E4A9D-E0D5-44FE-B909-833BDD5E4BD4}" type="parTrans" cxnId="{1ACEEA2C-60FA-451D-B0F0-EE2C9027B0CB}">
      <dgm:prSet/>
      <dgm:spPr/>
      <dgm:t>
        <a:bodyPr/>
        <a:lstStyle/>
        <a:p>
          <a:endParaRPr lang="zh-TW" altLang="en-US" sz="2800">
            <a:latin typeface="標楷體" panose="03000509000000000000" pitchFamily="65" charset="-120"/>
            <a:ea typeface="標楷體" panose="03000509000000000000" pitchFamily="65" charset="-120"/>
          </a:endParaRPr>
        </a:p>
      </dgm:t>
    </dgm:pt>
    <dgm:pt modelId="{6106A6E8-4BFC-40F2-8F3D-78F03E3983A8}" type="sibTrans" cxnId="{1ACEEA2C-60FA-451D-B0F0-EE2C9027B0CB}">
      <dgm:prSet/>
      <dgm:spPr/>
      <dgm:t>
        <a:bodyPr/>
        <a:lstStyle/>
        <a:p>
          <a:endParaRPr lang="zh-TW" altLang="en-US" sz="2800">
            <a:latin typeface="標楷體" panose="03000509000000000000" pitchFamily="65" charset="-120"/>
            <a:ea typeface="標楷體" panose="03000509000000000000" pitchFamily="65" charset="-120"/>
          </a:endParaRPr>
        </a:p>
      </dgm:t>
    </dgm:pt>
    <dgm:pt modelId="{9BCF6CE5-C691-4CA4-ADE1-D0D3C0BD082B}">
      <dgm:prSet phldrT="[文字]" custT="1"/>
      <dgm:spPr/>
      <dgm:t>
        <a:bodyPr/>
        <a:lstStyle/>
        <a:p>
          <a:r>
            <a:rPr lang="zh-TW" altLang="en-US" sz="2800" dirty="0" smtClean="0">
              <a:latin typeface="標楷體" panose="03000509000000000000" pitchFamily="65" charset="-120"/>
              <a:ea typeface="標楷體" panose="03000509000000000000" pitchFamily="65" charset="-120"/>
            </a:rPr>
            <a:t>如何找出具有</a:t>
          </a:r>
          <a:r>
            <a:rPr lang="zh-TW" altLang="en-US" sz="2800" dirty="0" smtClean="0">
              <a:latin typeface="標楷體" panose="03000509000000000000" pitchFamily="65" charset="-120"/>
              <a:ea typeface="標楷體" panose="03000509000000000000" pitchFamily="65" charset="-120"/>
            </a:rPr>
            <a:t>貢獻性的問題</a:t>
          </a:r>
          <a:endParaRPr lang="zh-TW" altLang="en-US" sz="2800" dirty="0">
            <a:solidFill>
              <a:schemeClr val="bg1"/>
            </a:solidFill>
            <a:latin typeface="標楷體" panose="03000509000000000000" pitchFamily="65" charset="-120"/>
            <a:ea typeface="標楷體" panose="03000509000000000000" pitchFamily="65" charset="-120"/>
          </a:endParaRPr>
        </a:p>
      </dgm:t>
    </dgm:pt>
    <dgm:pt modelId="{DE58A9E3-3F8F-4151-A5C8-259DDF4BB94E}" type="parTrans" cxnId="{3BFD6403-43FB-411A-9170-207890D2428A}">
      <dgm:prSet/>
      <dgm:spPr/>
      <dgm:t>
        <a:bodyPr/>
        <a:lstStyle/>
        <a:p>
          <a:endParaRPr lang="zh-TW" altLang="en-US" sz="2800">
            <a:latin typeface="標楷體" panose="03000509000000000000" pitchFamily="65" charset="-120"/>
            <a:ea typeface="標楷體" panose="03000509000000000000" pitchFamily="65" charset="-120"/>
          </a:endParaRPr>
        </a:p>
      </dgm:t>
    </dgm:pt>
    <dgm:pt modelId="{8069848C-7519-490C-B38C-92ABB962A06F}" type="sibTrans" cxnId="{3BFD6403-43FB-411A-9170-207890D2428A}">
      <dgm:prSet/>
      <dgm:spPr/>
      <dgm:t>
        <a:bodyPr/>
        <a:lstStyle/>
        <a:p>
          <a:endParaRPr lang="zh-TW" altLang="en-US" sz="2800">
            <a:latin typeface="標楷體" panose="03000509000000000000" pitchFamily="65" charset="-120"/>
            <a:ea typeface="標楷體" panose="03000509000000000000" pitchFamily="65" charset="-120"/>
          </a:endParaRPr>
        </a:p>
      </dgm:t>
    </dgm:pt>
    <dgm:pt modelId="{DA0251EF-79E0-4193-8675-C5787B09A575}">
      <dgm:prSet phldrT="[文字]" custT="1"/>
      <dgm:spPr/>
      <dgm:t>
        <a:bodyPr/>
        <a:lstStyle/>
        <a:p>
          <a:r>
            <a:rPr lang="zh-TW" altLang="en-US" sz="2800" b="0" dirty="0" smtClean="0">
              <a:solidFill>
                <a:schemeClr val="bg1"/>
              </a:solidFill>
              <a:latin typeface="標楷體" panose="03000509000000000000" pitchFamily="65" charset="-120"/>
              <a:ea typeface="標楷體" panose="03000509000000000000" pitchFamily="65" charset="-120"/>
            </a:rPr>
            <a:t>如何寫計畫主持人的內容</a:t>
          </a:r>
          <a:endParaRPr lang="zh-TW" altLang="en-US" sz="2800" b="0" dirty="0">
            <a:solidFill>
              <a:schemeClr val="bg1"/>
            </a:solidFill>
            <a:latin typeface="標楷體" panose="03000509000000000000" pitchFamily="65" charset="-120"/>
            <a:ea typeface="標楷體" panose="03000509000000000000" pitchFamily="65" charset="-120"/>
          </a:endParaRPr>
        </a:p>
      </dgm:t>
    </dgm:pt>
    <dgm:pt modelId="{D785B07A-2AD1-4D18-A9CD-D565884A7CEC}" type="parTrans" cxnId="{37113B47-14A4-47F7-9383-2E867606FA35}">
      <dgm:prSet/>
      <dgm:spPr/>
      <dgm:t>
        <a:bodyPr/>
        <a:lstStyle/>
        <a:p>
          <a:endParaRPr lang="zh-TW" altLang="en-US" sz="2800">
            <a:latin typeface="標楷體" panose="03000509000000000000" pitchFamily="65" charset="-120"/>
            <a:ea typeface="標楷體" panose="03000509000000000000" pitchFamily="65" charset="-120"/>
          </a:endParaRPr>
        </a:p>
      </dgm:t>
    </dgm:pt>
    <dgm:pt modelId="{BF893E48-5BF5-4FCC-B473-42E852930344}" type="sibTrans" cxnId="{37113B47-14A4-47F7-9383-2E867606FA35}">
      <dgm:prSet/>
      <dgm:spPr/>
      <dgm:t>
        <a:bodyPr/>
        <a:lstStyle/>
        <a:p>
          <a:endParaRPr lang="zh-TW" altLang="en-US" sz="2800">
            <a:latin typeface="標楷體" panose="03000509000000000000" pitchFamily="65" charset="-120"/>
            <a:ea typeface="標楷體" panose="03000509000000000000" pitchFamily="65" charset="-120"/>
          </a:endParaRPr>
        </a:p>
      </dgm:t>
    </dgm:pt>
    <dgm:pt modelId="{AA8C7722-97D9-4CEA-8ED6-6EA9677C248F}" type="pres">
      <dgm:prSet presAssocID="{61C476F6-70E8-465F-9682-3A750DB34239}" presName="Name0" presStyleCnt="0">
        <dgm:presLayoutVars>
          <dgm:chMax val="7"/>
          <dgm:chPref val="7"/>
          <dgm:dir/>
        </dgm:presLayoutVars>
      </dgm:prSet>
      <dgm:spPr/>
      <dgm:t>
        <a:bodyPr/>
        <a:lstStyle/>
        <a:p>
          <a:endParaRPr lang="zh-TW" altLang="en-US"/>
        </a:p>
      </dgm:t>
    </dgm:pt>
    <dgm:pt modelId="{666586FF-DBBD-4D07-B1C4-ABA150928150}" type="pres">
      <dgm:prSet presAssocID="{61C476F6-70E8-465F-9682-3A750DB34239}" presName="Name1" presStyleCnt="0"/>
      <dgm:spPr/>
    </dgm:pt>
    <dgm:pt modelId="{D9F6850F-01E8-4837-9B51-845C30ACA476}" type="pres">
      <dgm:prSet presAssocID="{61C476F6-70E8-465F-9682-3A750DB34239}" presName="cycle" presStyleCnt="0"/>
      <dgm:spPr/>
    </dgm:pt>
    <dgm:pt modelId="{59CE15DB-92B1-448E-BD51-71A969B1E054}" type="pres">
      <dgm:prSet presAssocID="{61C476F6-70E8-465F-9682-3A750DB34239}" presName="srcNode" presStyleLbl="node1" presStyleIdx="0" presStyleCnt="4"/>
      <dgm:spPr/>
    </dgm:pt>
    <dgm:pt modelId="{AF0E7E69-67BC-43C9-9283-72DDEFBB70FB}" type="pres">
      <dgm:prSet presAssocID="{61C476F6-70E8-465F-9682-3A750DB34239}" presName="conn" presStyleLbl="parChTrans1D2" presStyleIdx="0" presStyleCnt="1"/>
      <dgm:spPr/>
      <dgm:t>
        <a:bodyPr/>
        <a:lstStyle/>
        <a:p>
          <a:endParaRPr lang="zh-TW" altLang="en-US"/>
        </a:p>
      </dgm:t>
    </dgm:pt>
    <dgm:pt modelId="{D17DCD0F-5179-494C-8837-349E81592470}" type="pres">
      <dgm:prSet presAssocID="{61C476F6-70E8-465F-9682-3A750DB34239}" presName="extraNode" presStyleLbl="node1" presStyleIdx="0" presStyleCnt="4"/>
      <dgm:spPr/>
    </dgm:pt>
    <dgm:pt modelId="{2A6D9DF2-7916-4FE7-AB28-E2382AA4DDA3}" type="pres">
      <dgm:prSet presAssocID="{61C476F6-70E8-465F-9682-3A750DB34239}" presName="dstNode" presStyleLbl="node1" presStyleIdx="0" presStyleCnt="4"/>
      <dgm:spPr/>
    </dgm:pt>
    <dgm:pt modelId="{F6089275-D482-4EA3-891A-02A19FEE5FAE}" type="pres">
      <dgm:prSet presAssocID="{34362EFA-C794-407E-9B9D-6F8027640910}" presName="text_1" presStyleLbl="node1" presStyleIdx="0" presStyleCnt="4">
        <dgm:presLayoutVars>
          <dgm:bulletEnabled val="1"/>
        </dgm:presLayoutVars>
      </dgm:prSet>
      <dgm:spPr/>
      <dgm:t>
        <a:bodyPr/>
        <a:lstStyle/>
        <a:p>
          <a:endParaRPr lang="zh-TW" altLang="en-US"/>
        </a:p>
      </dgm:t>
    </dgm:pt>
    <dgm:pt modelId="{959F1E69-7478-438B-9170-9F3A93EA4B49}" type="pres">
      <dgm:prSet presAssocID="{34362EFA-C794-407E-9B9D-6F8027640910}" presName="accent_1" presStyleCnt="0"/>
      <dgm:spPr/>
    </dgm:pt>
    <dgm:pt modelId="{31F530A9-68C5-4A1D-8D0D-8384E13ED436}" type="pres">
      <dgm:prSet presAssocID="{34362EFA-C794-407E-9B9D-6F8027640910}" presName="accentRepeatNode" presStyleLbl="solidFgAcc1" presStyleIdx="0" presStyleCnt="4"/>
      <dgm:spPr/>
      <dgm:t>
        <a:bodyPr/>
        <a:lstStyle/>
        <a:p>
          <a:endParaRPr lang="zh-TW" altLang="en-US"/>
        </a:p>
      </dgm:t>
    </dgm:pt>
    <dgm:pt modelId="{2C483396-3637-4661-8B94-3CEFC74676C2}" type="pres">
      <dgm:prSet presAssocID="{9BCF6CE5-C691-4CA4-ADE1-D0D3C0BD082B}" presName="text_2" presStyleLbl="node1" presStyleIdx="1" presStyleCnt="4">
        <dgm:presLayoutVars>
          <dgm:bulletEnabled val="1"/>
        </dgm:presLayoutVars>
      </dgm:prSet>
      <dgm:spPr/>
      <dgm:t>
        <a:bodyPr/>
        <a:lstStyle/>
        <a:p>
          <a:endParaRPr lang="zh-TW" altLang="en-US"/>
        </a:p>
      </dgm:t>
    </dgm:pt>
    <dgm:pt modelId="{0F6BDEB2-A239-4F05-86C9-C93DA07B41E2}" type="pres">
      <dgm:prSet presAssocID="{9BCF6CE5-C691-4CA4-ADE1-D0D3C0BD082B}" presName="accent_2" presStyleCnt="0"/>
      <dgm:spPr/>
    </dgm:pt>
    <dgm:pt modelId="{F8093E33-8AC8-41F4-9970-70BB1CEAB6EC}" type="pres">
      <dgm:prSet presAssocID="{9BCF6CE5-C691-4CA4-ADE1-D0D3C0BD082B}" presName="accentRepeatNode" presStyleLbl="solidFgAcc1" presStyleIdx="1" presStyleCnt="4"/>
      <dgm:spPr/>
    </dgm:pt>
    <dgm:pt modelId="{B041CAF0-6B28-415C-82F3-E24F24EB1A49}" type="pres">
      <dgm:prSet presAssocID="{DA0251EF-79E0-4193-8675-C5787B09A575}" presName="text_3" presStyleLbl="node1" presStyleIdx="2" presStyleCnt="4">
        <dgm:presLayoutVars>
          <dgm:bulletEnabled val="1"/>
        </dgm:presLayoutVars>
      </dgm:prSet>
      <dgm:spPr/>
      <dgm:t>
        <a:bodyPr/>
        <a:lstStyle/>
        <a:p>
          <a:endParaRPr lang="zh-TW" altLang="en-US"/>
        </a:p>
      </dgm:t>
    </dgm:pt>
    <dgm:pt modelId="{2E3CA3F6-4C17-4A35-AA11-FFECEF53FA3A}" type="pres">
      <dgm:prSet presAssocID="{DA0251EF-79E0-4193-8675-C5787B09A575}" presName="accent_3" presStyleCnt="0"/>
      <dgm:spPr/>
    </dgm:pt>
    <dgm:pt modelId="{BD5B9469-A32B-4F83-B9BB-FBA9897D22BF}" type="pres">
      <dgm:prSet presAssocID="{DA0251EF-79E0-4193-8675-C5787B09A575}" presName="accentRepeatNode" presStyleLbl="solidFgAcc1" presStyleIdx="2" presStyleCnt="4"/>
      <dgm:spPr/>
    </dgm:pt>
    <dgm:pt modelId="{E7F091AC-34FD-4C60-8B97-3110E751147C}" type="pres">
      <dgm:prSet presAssocID="{36EC4B48-CF43-4453-90C5-C37D87060887}" presName="text_4" presStyleLbl="node1" presStyleIdx="3" presStyleCnt="4">
        <dgm:presLayoutVars>
          <dgm:bulletEnabled val="1"/>
        </dgm:presLayoutVars>
      </dgm:prSet>
      <dgm:spPr/>
      <dgm:t>
        <a:bodyPr/>
        <a:lstStyle/>
        <a:p>
          <a:endParaRPr lang="zh-TW" altLang="en-US"/>
        </a:p>
      </dgm:t>
    </dgm:pt>
    <dgm:pt modelId="{A0C1FF6B-3C1B-49A2-B559-6FF75271EC87}" type="pres">
      <dgm:prSet presAssocID="{36EC4B48-CF43-4453-90C5-C37D87060887}" presName="accent_4" presStyleCnt="0"/>
      <dgm:spPr/>
    </dgm:pt>
    <dgm:pt modelId="{F04C8100-29EF-4097-8B51-7568974C4A2D}" type="pres">
      <dgm:prSet presAssocID="{36EC4B48-CF43-4453-90C5-C37D87060887}" presName="accentRepeatNode" presStyleLbl="solidFgAcc1" presStyleIdx="3" presStyleCnt="4"/>
      <dgm:spPr/>
    </dgm:pt>
  </dgm:ptLst>
  <dgm:cxnLst>
    <dgm:cxn modelId="{4635DD6A-FDAC-4945-BFE6-AB3657283840}" srcId="{61C476F6-70E8-465F-9682-3A750DB34239}" destId="{34362EFA-C794-407E-9B9D-6F8027640910}" srcOrd="0" destOrd="0" parTransId="{4618641F-4A80-4530-BF3D-83BEC90A13DB}" sibTransId="{F7A88ED1-DC67-491E-AE43-B9C2A7F98077}"/>
    <dgm:cxn modelId="{60F61709-7E0D-44A1-B8BF-62778563ABA3}" type="presOf" srcId="{F7A88ED1-DC67-491E-AE43-B9C2A7F98077}" destId="{AF0E7E69-67BC-43C9-9283-72DDEFBB70FB}" srcOrd="0" destOrd="0" presId="urn:microsoft.com/office/officeart/2008/layout/VerticalCurvedList"/>
    <dgm:cxn modelId="{E2585501-8A6A-45E8-8B0D-AA5259055B2C}" type="presOf" srcId="{36EC4B48-CF43-4453-90C5-C37D87060887}" destId="{E7F091AC-34FD-4C60-8B97-3110E751147C}" srcOrd="0" destOrd="0" presId="urn:microsoft.com/office/officeart/2008/layout/VerticalCurvedList"/>
    <dgm:cxn modelId="{37113B47-14A4-47F7-9383-2E867606FA35}" srcId="{61C476F6-70E8-465F-9682-3A750DB34239}" destId="{DA0251EF-79E0-4193-8675-C5787B09A575}" srcOrd="2" destOrd="0" parTransId="{D785B07A-2AD1-4D18-A9CD-D565884A7CEC}" sibTransId="{BF893E48-5BF5-4FCC-B473-42E852930344}"/>
    <dgm:cxn modelId="{F109C7C4-A627-49A5-8074-6DB97DDCF23B}" type="presOf" srcId="{34362EFA-C794-407E-9B9D-6F8027640910}" destId="{F6089275-D482-4EA3-891A-02A19FEE5FAE}" srcOrd="0" destOrd="0" presId="urn:microsoft.com/office/officeart/2008/layout/VerticalCurvedList"/>
    <dgm:cxn modelId="{10840461-850E-46EB-9759-9EA8B6BA9BA2}" type="presOf" srcId="{DA0251EF-79E0-4193-8675-C5787B09A575}" destId="{B041CAF0-6B28-415C-82F3-E24F24EB1A49}" srcOrd="0" destOrd="0" presId="urn:microsoft.com/office/officeart/2008/layout/VerticalCurvedList"/>
    <dgm:cxn modelId="{1ACEEA2C-60FA-451D-B0F0-EE2C9027B0CB}" srcId="{61C476F6-70E8-465F-9682-3A750DB34239}" destId="{36EC4B48-CF43-4453-90C5-C37D87060887}" srcOrd="3" destOrd="0" parTransId="{C41E4A9D-E0D5-44FE-B909-833BDD5E4BD4}" sibTransId="{6106A6E8-4BFC-40F2-8F3D-78F03E3983A8}"/>
    <dgm:cxn modelId="{7D54FA4C-AB1A-4645-BC8A-242559ABA4CD}" type="presOf" srcId="{9BCF6CE5-C691-4CA4-ADE1-D0D3C0BD082B}" destId="{2C483396-3637-4661-8B94-3CEFC74676C2}" srcOrd="0" destOrd="0" presId="urn:microsoft.com/office/officeart/2008/layout/VerticalCurvedList"/>
    <dgm:cxn modelId="{7BE059FE-AA34-43A5-8123-32509C2233E9}" type="presOf" srcId="{61C476F6-70E8-465F-9682-3A750DB34239}" destId="{AA8C7722-97D9-4CEA-8ED6-6EA9677C248F}" srcOrd="0" destOrd="0" presId="urn:microsoft.com/office/officeart/2008/layout/VerticalCurvedList"/>
    <dgm:cxn modelId="{3BFD6403-43FB-411A-9170-207890D2428A}" srcId="{61C476F6-70E8-465F-9682-3A750DB34239}" destId="{9BCF6CE5-C691-4CA4-ADE1-D0D3C0BD082B}" srcOrd="1" destOrd="0" parTransId="{DE58A9E3-3F8F-4151-A5C8-259DDF4BB94E}" sibTransId="{8069848C-7519-490C-B38C-92ABB962A06F}"/>
    <dgm:cxn modelId="{DE987D13-1623-4825-96E5-55BA3CE70B71}" type="presParOf" srcId="{AA8C7722-97D9-4CEA-8ED6-6EA9677C248F}" destId="{666586FF-DBBD-4D07-B1C4-ABA150928150}" srcOrd="0" destOrd="0" presId="urn:microsoft.com/office/officeart/2008/layout/VerticalCurvedList"/>
    <dgm:cxn modelId="{38EC457D-B50C-4398-9E01-044FDEA5D183}" type="presParOf" srcId="{666586FF-DBBD-4D07-B1C4-ABA150928150}" destId="{D9F6850F-01E8-4837-9B51-845C30ACA476}" srcOrd="0" destOrd="0" presId="urn:microsoft.com/office/officeart/2008/layout/VerticalCurvedList"/>
    <dgm:cxn modelId="{59B57254-9A2A-40CC-BCBC-84771BA9270E}" type="presParOf" srcId="{D9F6850F-01E8-4837-9B51-845C30ACA476}" destId="{59CE15DB-92B1-448E-BD51-71A969B1E054}" srcOrd="0" destOrd="0" presId="urn:microsoft.com/office/officeart/2008/layout/VerticalCurvedList"/>
    <dgm:cxn modelId="{CB6CDBAB-15C8-4E6E-952A-878AF9D5B3AA}" type="presParOf" srcId="{D9F6850F-01E8-4837-9B51-845C30ACA476}" destId="{AF0E7E69-67BC-43C9-9283-72DDEFBB70FB}" srcOrd="1" destOrd="0" presId="urn:microsoft.com/office/officeart/2008/layout/VerticalCurvedList"/>
    <dgm:cxn modelId="{EC8BF046-2B60-4A8B-B3CE-62E4D5E2F927}" type="presParOf" srcId="{D9F6850F-01E8-4837-9B51-845C30ACA476}" destId="{D17DCD0F-5179-494C-8837-349E81592470}" srcOrd="2" destOrd="0" presId="urn:microsoft.com/office/officeart/2008/layout/VerticalCurvedList"/>
    <dgm:cxn modelId="{C56F3719-E07C-43A6-8843-584DC117EB60}" type="presParOf" srcId="{D9F6850F-01E8-4837-9B51-845C30ACA476}" destId="{2A6D9DF2-7916-4FE7-AB28-E2382AA4DDA3}" srcOrd="3" destOrd="0" presId="urn:microsoft.com/office/officeart/2008/layout/VerticalCurvedList"/>
    <dgm:cxn modelId="{B941BB6B-58E8-445B-B12C-53E844245DA1}" type="presParOf" srcId="{666586FF-DBBD-4D07-B1C4-ABA150928150}" destId="{F6089275-D482-4EA3-891A-02A19FEE5FAE}" srcOrd="1" destOrd="0" presId="urn:microsoft.com/office/officeart/2008/layout/VerticalCurvedList"/>
    <dgm:cxn modelId="{BDC88839-D4D5-48F0-820D-1A74A3E13AB2}" type="presParOf" srcId="{666586FF-DBBD-4D07-B1C4-ABA150928150}" destId="{959F1E69-7478-438B-9170-9F3A93EA4B49}" srcOrd="2" destOrd="0" presId="urn:microsoft.com/office/officeart/2008/layout/VerticalCurvedList"/>
    <dgm:cxn modelId="{B5C7845A-B7F4-494B-A959-C31F77FD28A8}" type="presParOf" srcId="{959F1E69-7478-438B-9170-9F3A93EA4B49}" destId="{31F530A9-68C5-4A1D-8D0D-8384E13ED436}" srcOrd="0" destOrd="0" presId="urn:microsoft.com/office/officeart/2008/layout/VerticalCurvedList"/>
    <dgm:cxn modelId="{C66D02FB-1E17-4FCD-8AEC-E85F6B6686F7}" type="presParOf" srcId="{666586FF-DBBD-4D07-B1C4-ABA150928150}" destId="{2C483396-3637-4661-8B94-3CEFC74676C2}" srcOrd="3" destOrd="0" presId="urn:microsoft.com/office/officeart/2008/layout/VerticalCurvedList"/>
    <dgm:cxn modelId="{74E439F7-23C3-4BE3-8563-902FB12555A4}" type="presParOf" srcId="{666586FF-DBBD-4D07-B1C4-ABA150928150}" destId="{0F6BDEB2-A239-4F05-86C9-C93DA07B41E2}" srcOrd="4" destOrd="0" presId="urn:microsoft.com/office/officeart/2008/layout/VerticalCurvedList"/>
    <dgm:cxn modelId="{23E180DD-D5B1-42ED-B668-34D51FF790A6}" type="presParOf" srcId="{0F6BDEB2-A239-4F05-86C9-C93DA07B41E2}" destId="{F8093E33-8AC8-41F4-9970-70BB1CEAB6EC}" srcOrd="0" destOrd="0" presId="urn:microsoft.com/office/officeart/2008/layout/VerticalCurvedList"/>
    <dgm:cxn modelId="{B5C213F8-DFD7-4C60-A1BC-26F5170890D4}" type="presParOf" srcId="{666586FF-DBBD-4D07-B1C4-ABA150928150}" destId="{B041CAF0-6B28-415C-82F3-E24F24EB1A49}" srcOrd="5" destOrd="0" presId="urn:microsoft.com/office/officeart/2008/layout/VerticalCurvedList"/>
    <dgm:cxn modelId="{BB1E3BD4-E0D1-4407-B18C-3FE3594EBF6B}" type="presParOf" srcId="{666586FF-DBBD-4D07-B1C4-ABA150928150}" destId="{2E3CA3F6-4C17-4A35-AA11-FFECEF53FA3A}" srcOrd="6" destOrd="0" presId="urn:microsoft.com/office/officeart/2008/layout/VerticalCurvedList"/>
    <dgm:cxn modelId="{4DCC0A9A-F53B-4747-B623-A8CEF5AFEE4F}" type="presParOf" srcId="{2E3CA3F6-4C17-4A35-AA11-FFECEF53FA3A}" destId="{BD5B9469-A32B-4F83-B9BB-FBA9897D22BF}" srcOrd="0" destOrd="0" presId="urn:microsoft.com/office/officeart/2008/layout/VerticalCurvedList"/>
    <dgm:cxn modelId="{AA6C3C26-D687-491E-AFFD-AF24084EA57D}" type="presParOf" srcId="{666586FF-DBBD-4D07-B1C4-ABA150928150}" destId="{E7F091AC-34FD-4C60-8B97-3110E751147C}" srcOrd="7" destOrd="0" presId="urn:microsoft.com/office/officeart/2008/layout/VerticalCurvedList"/>
    <dgm:cxn modelId="{3B429EB7-1790-4E79-B250-4570BB22E30F}" type="presParOf" srcId="{666586FF-DBBD-4D07-B1C4-ABA150928150}" destId="{A0C1FF6B-3C1B-49A2-B559-6FF75271EC87}" srcOrd="8" destOrd="0" presId="urn:microsoft.com/office/officeart/2008/layout/VerticalCurvedList"/>
    <dgm:cxn modelId="{F15789C3-5B3A-4129-9B5B-EDF22503EF93}" type="presParOf" srcId="{A0C1FF6B-3C1B-49A2-B559-6FF75271EC87}" destId="{F04C8100-29EF-4097-8B51-7568974C4A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B5D02D-9CBB-4BB4-80E8-B4EB844F8443}"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E636568-CBDD-4E6E-9C18-9E6CFD1BF357}">
      <dgm:prSet phldrT="[文字]"/>
      <dgm:spPr/>
      <dgm:t>
        <a:bodyPr/>
        <a:lstStyle/>
        <a:p>
          <a:r>
            <a:rPr lang="zh-TW" altLang="en-US" dirty="0" smtClean="0">
              <a:solidFill>
                <a:schemeClr val="accent1">
                  <a:lumMod val="60000"/>
                  <a:lumOff val="40000"/>
                </a:schemeClr>
              </a:solidFill>
              <a:latin typeface="標楷體" panose="03000509000000000000" pitchFamily="65" charset="-120"/>
              <a:ea typeface="標楷體" panose="03000509000000000000" pitchFamily="65" charset="-120"/>
            </a:rPr>
            <a:t>教學方案</a:t>
          </a:r>
          <a:endParaRPr lang="zh-TW" altLang="en-US" dirty="0">
            <a:solidFill>
              <a:schemeClr val="accent1">
                <a:lumMod val="60000"/>
                <a:lumOff val="40000"/>
              </a:schemeClr>
            </a:solidFill>
            <a:latin typeface="標楷體" panose="03000509000000000000" pitchFamily="65" charset="-120"/>
            <a:ea typeface="標楷體" panose="03000509000000000000" pitchFamily="65" charset="-120"/>
          </a:endParaRPr>
        </a:p>
      </dgm:t>
    </dgm:pt>
    <dgm:pt modelId="{05B413AD-CFC4-4841-A492-46FF01A4C354}" type="par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F87A714D-CC3E-4D36-86F9-E551BED757DA}" type="sib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5D50EF09-0566-4EFD-BBB7-021C40EBEEA4}">
      <dgm:prSet phldrT="[文字]"/>
      <dgm:spPr/>
      <dgm:t>
        <a:bodyPr/>
        <a:lstStyle/>
        <a:p>
          <a:r>
            <a:rPr lang="zh-TW" altLang="en-US" dirty="0" smtClean="0">
              <a:solidFill>
                <a:schemeClr val="accent1">
                  <a:lumMod val="60000"/>
                  <a:lumOff val="40000"/>
                </a:schemeClr>
              </a:solidFill>
              <a:latin typeface="標楷體" panose="03000509000000000000" pitchFamily="65" charset="-120"/>
              <a:ea typeface="標楷體" panose="03000509000000000000" pitchFamily="65" charset="-120"/>
            </a:rPr>
            <a:t>學習效應</a:t>
          </a:r>
          <a:endParaRPr lang="zh-TW" altLang="en-US" dirty="0">
            <a:solidFill>
              <a:schemeClr val="accent1">
                <a:lumMod val="60000"/>
                <a:lumOff val="40000"/>
              </a:schemeClr>
            </a:solidFill>
            <a:latin typeface="標楷體" panose="03000509000000000000" pitchFamily="65" charset="-120"/>
            <a:ea typeface="標楷體" panose="03000509000000000000" pitchFamily="65" charset="-120"/>
          </a:endParaRPr>
        </a:p>
      </dgm:t>
    </dgm:pt>
    <dgm:pt modelId="{BB7463F8-9137-456D-9562-D936C901CA92}" type="par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3B89CFED-FFFC-4C54-BF95-19D4C46EC8E1}" type="sib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75B6231B-0560-4504-ACF1-8C866C3986F4}">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兩者關係</a:t>
          </a:r>
          <a:endParaRPr lang="zh-TW" altLang="en-US" dirty="0">
            <a:solidFill>
              <a:schemeClr val="bg1"/>
            </a:solidFill>
            <a:latin typeface="標楷體" panose="03000509000000000000" pitchFamily="65" charset="-120"/>
            <a:ea typeface="標楷體" panose="03000509000000000000" pitchFamily="65" charset="-120"/>
          </a:endParaRPr>
        </a:p>
      </dgm:t>
    </dgm:pt>
    <dgm:pt modelId="{AB04BE76-0F3B-4B95-95ED-45A19D4DAAAC}" type="par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1F943678-2423-4858-A91E-C201BBAD8760}" type="sib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90602B78-3C6D-4114-A7C3-8E4E8BBF3ED4}" type="pres">
      <dgm:prSet presAssocID="{80B5D02D-9CBB-4BB4-80E8-B4EB844F8443}" presName="linearFlow" presStyleCnt="0">
        <dgm:presLayoutVars>
          <dgm:dir/>
          <dgm:resizeHandles val="exact"/>
        </dgm:presLayoutVars>
      </dgm:prSet>
      <dgm:spPr/>
    </dgm:pt>
    <dgm:pt modelId="{86AC15D4-F708-4B19-ADBB-2D1EA7CCB194}" type="pres">
      <dgm:prSet presAssocID="{3E636568-CBDD-4E6E-9C18-9E6CFD1BF357}" presName="node" presStyleLbl="node1" presStyleIdx="0" presStyleCnt="3">
        <dgm:presLayoutVars>
          <dgm:bulletEnabled val="1"/>
        </dgm:presLayoutVars>
      </dgm:prSet>
      <dgm:spPr/>
      <dgm:t>
        <a:bodyPr/>
        <a:lstStyle/>
        <a:p>
          <a:endParaRPr lang="zh-TW" altLang="en-US"/>
        </a:p>
      </dgm:t>
    </dgm:pt>
    <dgm:pt modelId="{F4EB6C50-6034-40A0-AB76-C6175C7D1920}" type="pres">
      <dgm:prSet presAssocID="{F87A714D-CC3E-4D36-86F9-E551BED757DA}" presName="spacerL" presStyleCnt="0"/>
      <dgm:spPr/>
    </dgm:pt>
    <dgm:pt modelId="{A729428D-4E3F-4DB4-8DA3-7F16BA011237}" type="pres">
      <dgm:prSet presAssocID="{F87A714D-CC3E-4D36-86F9-E551BED757DA}" presName="sibTrans" presStyleLbl="sibTrans2D1" presStyleIdx="0" presStyleCnt="2"/>
      <dgm:spPr/>
      <dgm:t>
        <a:bodyPr/>
        <a:lstStyle/>
        <a:p>
          <a:endParaRPr lang="zh-TW" altLang="en-US"/>
        </a:p>
      </dgm:t>
    </dgm:pt>
    <dgm:pt modelId="{D9A2280A-4437-4A8F-8FFA-D0B66E2E0D00}" type="pres">
      <dgm:prSet presAssocID="{F87A714D-CC3E-4D36-86F9-E551BED757DA}" presName="spacerR" presStyleCnt="0"/>
      <dgm:spPr/>
    </dgm:pt>
    <dgm:pt modelId="{7288124A-343F-40BB-89FE-FB0219B35F8A}" type="pres">
      <dgm:prSet presAssocID="{5D50EF09-0566-4EFD-BBB7-021C40EBEEA4}" presName="node" presStyleLbl="node1" presStyleIdx="1" presStyleCnt="3">
        <dgm:presLayoutVars>
          <dgm:bulletEnabled val="1"/>
        </dgm:presLayoutVars>
      </dgm:prSet>
      <dgm:spPr/>
      <dgm:t>
        <a:bodyPr/>
        <a:lstStyle/>
        <a:p>
          <a:endParaRPr lang="zh-TW" altLang="en-US"/>
        </a:p>
      </dgm:t>
    </dgm:pt>
    <dgm:pt modelId="{B05E709A-95CC-471B-AC1E-57A8E1F95DD0}" type="pres">
      <dgm:prSet presAssocID="{3B89CFED-FFFC-4C54-BF95-19D4C46EC8E1}" presName="spacerL" presStyleCnt="0"/>
      <dgm:spPr/>
    </dgm:pt>
    <dgm:pt modelId="{073EDBFD-9E69-473E-8757-5DAEF9BEDE3D}" type="pres">
      <dgm:prSet presAssocID="{3B89CFED-FFFC-4C54-BF95-19D4C46EC8E1}" presName="sibTrans" presStyleLbl="sibTrans2D1" presStyleIdx="1" presStyleCnt="2"/>
      <dgm:spPr/>
      <dgm:t>
        <a:bodyPr/>
        <a:lstStyle/>
        <a:p>
          <a:endParaRPr lang="zh-TW" altLang="en-US"/>
        </a:p>
      </dgm:t>
    </dgm:pt>
    <dgm:pt modelId="{1920D3C7-9CC3-4920-976D-766A4EE9CBAB}" type="pres">
      <dgm:prSet presAssocID="{3B89CFED-FFFC-4C54-BF95-19D4C46EC8E1}" presName="spacerR" presStyleCnt="0"/>
      <dgm:spPr/>
    </dgm:pt>
    <dgm:pt modelId="{697EAA71-3FC9-4E48-B006-5422A067EE9B}" type="pres">
      <dgm:prSet presAssocID="{75B6231B-0560-4504-ACF1-8C866C3986F4}" presName="node" presStyleLbl="node1" presStyleIdx="2" presStyleCnt="3">
        <dgm:presLayoutVars>
          <dgm:bulletEnabled val="1"/>
        </dgm:presLayoutVars>
      </dgm:prSet>
      <dgm:spPr/>
      <dgm:t>
        <a:bodyPr/>
        <a:lstStyle/>
        <a:p>
          <a:endParaRPr lang="zh-TW" altLang="en-US"/>
        </a:p>
      </dgm:t>
    </dgm:pt>
  </dgm:ptLst>
  <dgm:cxnLst>
    <dgm:cxn modelId="{2B10B8B7-20BC-4E17-B44A-37C2DB35C791}" type="presOf" srcId="{3B89CFED-FFFC-4C54-BF95-19D4C46EC8E1}" destId="{073EDBFD-9E69-473E-8757-5DAEF9BEDE3D}" srcOrd="0" destOrd="0" presId="urn:microsoft.com/office/officeart/2005/8/layout/equation1"/>
    <dgm:cxn modelId="{31A776FA-87EF-4697-9A9A-4BDDE45B11EB}" type="presOf" srcId="{75B6231B-0560-4504-ACF1-8C866C3986F4}" destId="{697EAA71-3FC9-4E48-B006-5422A067EE9B}" srcOrd="0" destOrd="0" presId="urn:microsoft.com/office/officeart/2005/8/layout/equation1"/>
    <dgm:cxn modelId="{20C82A34-62EB-490B-973C-E8D4E0E15DB5}" type="presOf" srcId="{F87A714D-CC3E-4D36-86F9-E551BED757DA}" destId="{A729428D-4E3F-4DB4-8DA3-7F16BA011237}" srcOrd="0" destOrd="0" presId="urn:microsoft.com/office/officeart/2005/8/layout/equation1"/>
    <dgm:cxn modelId="{D90DE54E-7E6F-440D-92F4-CBE284034F63}" type="presOf" srcId="{3E636568-CBDD-4E6E-9C18-9E6CFD1BF357}" destId="{86AC15D4-F708-4B19-ADBB-2D1EA7CCB194}" srcOrd="0" destOrd="0" presId="urn:microsoft.com/office/officeart/2005/8/layout/equation1"/>
    <dgm:cxn modelId="{B534261E-12E2-4B17-BCA6-FA165BCD3214}" srcId="{80B5D02D-9CBB-4BB4-80E8-B4EB844F8443}" destId="{3E636568-CBDD-4E6E-9C18-9E6CFD1BF357}" srcOrd="0" destOrd="0" parTransId="{05B413AD-CFC4-4841-A492-46FF01A4C354}" sibTransId="{F87A714D-CC3E-4D36-86F9-E551BED757DA}"/>
    <dgm:cxn modelId="{A970A772-F24A-43B0-968B-05EDA980264E}" type="presOf" srcId="{5D50EF09-0566-4EFD-BBB7-021C40EBEEA4}" destId="{7288124A-343F-40BB-89FE-FB0219B35F8A}" srcOrd="0" destOrd="0" presId="urn:microsoft.com/office/officeart/2005/8/layout/equation1"/>
    <dgm:cxn modelId="{1D411F4D-3048-4656-97DC-7D6A1EDB047A}" srcId="{80B5D02D-9CBB-4BB4-80E8-B4EB844F8443}" destId="{75B6231B-0560-4504-ACF1-8C866C3986F4}" srcOrd="2" destOrd="0" parTransId="{AB04BE76-0F3B-4B95-95ED-45A19D4DAAAC}" sibTransId="{1F943678-2423-4858-A91E-C201BBAD8760}"/>
    <dgm:cxn modelId="{4B955F1E-1BA0-4D1A-A2BD-85FB71AE2B76}" type="presOf" srcId="{80B5D02D-9CBB-4BB4-80E8-B4EB844F8443}" destId="{90602B78-3C6D-4114-A7C3-8E4E8BBF3ED4}" srcOrd="0" destOrd="0" presId="urn:microsoft.com/office/officeart/2005/8/layout/equation1"/>
    <dgm:cxn modelId="{0706C08F-DFCE-49AD-BE0B-11A73C96A4DC}" srcId="{80B5D02D-9CBB-4BB4-80E8-B4EB844F8443}" destId="{5D50EF09-0566-4EFD-BBB7-021C40EBEEA4}" srcOrd="1" destOrd="0" parTransId="{BB7463F8-9137-456D-9562-D936C901CA92}" sibTransId="{3B89CFED-FFFC-4C54-BF95-19D4C46EC8E1}"/>
    <dgm:cxn modelId="{BA4F9B2D-D02B-4682-90EE-F18A0FF0646E}" type="presParOf" srcId="{90602B78-3C6D-4114-A7C3-8E4E8BBF3ED4}" destId="{86AC15D4-F708-4B19-ADBB-2D1EA7CCB194}" srcOrd="0" destOrd="0" presId="urn:microsoft.com/office/officeart/2005/8/layout/equation1"/>
    <dgm:cxn modelId="{A86AD24C-E7A6-4C1A-AA50-8BF4D25CB4D3}" type="presParOf" srcId="{90602B78-3C6D-4114-A7C3-8E4E8BBF3ED4}" destId="{F4EB6C50-6034-40A0-AB76-C6175C7D1920}" srcOrd="1" destOrd="0" presId="urn:microsoft.com/office/officeart/2005/8/layout/equation1"/>
    <dgm:cxn modelId="{12A66367-E43A-42EC-B4EA-730C6449A1F6}" type="presParOf" srcId="{90602B78-3C6D-4114-A7C3-8E4E8BBF3ED4}" destId="{A729428D-4E3F-4DB4-8DA3-7F16BA011237}" srcOrd="2" destOrd="0" presId="urn:microsoft.com/office/officeart/2005/8/layout/equation1"/>
    <dgm:cxn modelId="{EEF30436-721A-4FD2-88E6-1A1F38CA4C6C}" type="presParOf" srcId="{90602B78-3C6D-4114-A7C3-8E4E8BBF3ED4}" destId="{D9A2280A-4437-4A8F-8FFA-D0B66E2E0D00}" srcOrd="3" destOrd="0" presId="urn:microsoft.com/office/officeart/2005/8/layout/equation1"/>
    <dgm:cxn modelId="{44E16384-84B8-4CE5-A185-106DEDCC1DEE}" type="presParOf" srcId="{90602B78-3C6D-4114-A7C3-8E4E8BBF3ED4}" destId="{7288124A-343F-40BB-89FE-FB0219B35F8A}" srcOrd="4" destOrd="0" presId="urn:microsoft.com/office/officeart/2005/8/layout/equation1"/>
    <dgm:cxn modelId="{4C8A972E-2296-4C65-BF8B-2766A11AC7BA}" type="presParOf" srcId="{90602B78-3C6D-4114-A7C3-8E4E8BBF3ED4}" destId="{B05E709A-95CC-471B-AC1E-57A8E1F95DD0}" srcOrd="5" destOrd="0" presId="urn:microsoft.com/office/officeart/2005/8/layout/equation1"/>
    <dgm:cxn modelId="{4849B64B-6349-4876-85D2-197A1AFC2133}" type="presParOf" srcId="{90602B78-3C6D-4114-A7C3-8E4E8BBF3ED4}" destId="{073EDBFD-9E69-473E-8757-5DAEF9BEDE3D}" srcOrd="6" destOrd="0" presId="urn:microsoft.com/office/officeart/2005/8/layout/equation1"/>
    <dgm:cxn modelId="{0A82E2E7-8F5B-477D-8B99-B18FF5CC2538}" type="presParOf" srcId="{90602B78-3C6D-4114-A7C3-8E4E8BBF3ED4}" destId="{1920D3C7-9CC3-4920-976D-766A4EE9CBAB}" srcOrd="7" destOrd="0" presId="urn:microsoft.com/office/officeart/2005/8/layout/equation1"/>
    <dgm:cxn modelId="{1F22A3F7-AA55-445C-BE9F-145D66AC8BFE}" type="presParOf" srcId="{90602B78-3C6D-4114-A7C3-8E4E8BBF3ED4}" destId="{697EAA71-3FC9-4E48-B006-5422A067EE9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B5D02D-9CBB-4BB4-80E8-B4EB844F8443}"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E636568-CBDD-4E6E-9C18-9E6CFD1BF357}">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教學方案</a:t>
          </a:r>
          <a:endParaRPr lang="zh-TW" altLang="en-US" dirty="0">
            <a:solidFill>
              <a:schemeClr val="bg1"/>
            </a:solidFill>
            <a:latin typeface="標楷體" panose="03000509000000000000" pitchFamily="65" charset="-120"/>
            <a:ea typeface="標楷體" panose="03000509000000000000" pitchFamily="65" charset="-120"/>
          </a:endParaRPr>
        </a:p>
      </dgm:t>
    </dgm:pt>
    <dgm:pt modelId="{05B413AD-CFC4-4841-A492-46FF01A4C354}" type="par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F87A714D-CC3E-4D36-86F9-E551BED757DA}" type="sib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5D50EF09-0566-4EFD-BBB7-021C40EBEEA4}">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學習效應</a:t>
          </a:r>
          <a:endParaRPr lang="zh-TW" altLang="en-US" dirty="0">
            <a:solidFill>
              <a:schemeClr val="bg1"/>
            </a:solidFill>
            <a:latin typeface="標楷體" panose="03000509000000000000" pitchFamily="65" charset="-120"/>
            <a:ea typeface="標楷體" panose="03000509000000000000" pitchFamily="65" charset="-120"/>
          </a:endParaRPr>
        </a:p>
      </dgm:t>
    </dgm:pt>
    <dgm:pt modelId="{BB7463F8-9137-456D-9562-D936C901CA92}" type="par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3B89CFED-FFFC-4C54-BF95-19D4C46EC8E1}" type="sib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75B6231B-0560-4504-ACF1-8C866C3986F4}">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兩者關係</a:t>
          </a:r>
          <a:endParaRPr lang="zh-TW" altLang="en-US" dirty="0">
            <a:solidFill>
              <a:schemeClr val="bg1"/>
            </a:solidFill>
            <a:latin typeface="標楷體" panose="03000509000000000000" pitchFamily="65" charset="-120"/>
            <a:ea typeface="標楷體" panose="03000509000000000000" pitchFamily="65" charset="-120"/>
          </a:endParaRPr>
        </a:p>
      </dgm:t>
    </dgm:pt>
    <dgm:pt modelId="{AB04BE76-0F3B-4B95-95ED-45A19D4DAAAC}" type="par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1F943678-2423-4858-A91E-C201BBAD8760}" type="sib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90602B78-3C6D-4114-A7C3-8E4E8BBF3ED4}" type="pres">
      <dgm:prSet presAssocID="{80B5D02D-9CBB-4BB4-80E8-B4EB844F8443}" presName="linearFlow" presStyleCnt="0">
        <dgm:presLayoutVars>
          <dgm:dir/>
          <dgm:resizeHandles val="exact"/>
        </dgm:presLayoutVars>
      </dgm:prSet>
      <dgm:spPr/>
    </dgm:pt>
    <dgm:pt modelId="{86AC15D4-F708-4B19-ADBB-2D1EA7CCB194}" type="pres">
      <dgm:prSet presAssocID="{3E636568-CBDD-4E6E-9C18-9E6CFD1BF357}" presName="node" presStyleLbl="node1" presStyleIdx="0" presStyleCnt="3">
        <dgm:presLayoutVars>
          <dgm:bulletEnabled val="1"/>
        </dgm:presLayoutVars>
      </dgm:prSet>
      <dgm:spPr/>
      <dgm:t>
        <a:bodyPr/>
        <a:lstStyle/>
        <a:p>
          <a:endParaRPr lang="zh-TW" altLang="en-US"/>
        </a:p>
      </dgm:t>
    </dgm:pt>
    <dgm:pt modelId="{F4EB6C50-6034-40A0-AB76-C6175C7D1920}" type="pres">
      <dgm:prSet presAssocID="{F87A714D-CC3E-4D36-86F9-E551BED757DA}" presName="spacerL" presStyleCnt="0"/>
      <dgm:spPr/>
    </dgm:pt>
    <dgm:pt modelId="{A729428D-4E3F-4DB4-8DA3-7F16BA011237}" type="pres">
      <dgm:prSet presAssocID="{F87A714D-CC3E-4D36-86F9-E551BED757DA}" presName="sibTrans" presStyleLbl="sibTrans2D1" presStyleIdx="0" presStyleCnt="2"/>
      <dgm:spPr/>
      <dgm:t>
        <a:bodyPr/>
        <a:lstStyle/>
        <a:p>
          <a:endParaRPr lang="zh-TW" altLang="en-US"/>
        </a:p>
      </dgm:t>
    </dgm:pt>
    <dgm:pt modelId="{D9A2280A-4437-4A8F-8FFA-D0B66E2E0D00}" type="pres">
      <dgm:prSet presAssocID="{F87A714D-CC3E-4D36-86F9-E551BED757DA}" presName="spacerR" presStyleCnt="0"/>
      <dgm:spPr/>
    </dgm:pt>
    <dgm:pt modelId="{7288124A-343F-40BB-89FE-FB0219B35F8A}" type="pres">
      <dgm:prSet presAssocID="{5D50EF09-0566-4EFD-BBB7-021C40EBEEA4}" presName="node" presStyleLbl="node1" presStyleIdx="1" presStyleCnt="3">
        <dgm:presLayoutVars>
          <dgm:bulletEnabled val="1"/>
        </dgm:presLayoutVars>
      </dgm:prSet>
      <dgm:spPr/>
      <dgm:t>
        <a:bodyPr/>
        <a:lstStyle/>
        <a:p>
          <a:endParaRPr lang="zh-TW" altLang="en-US"/>
        </a:p>
      </dgm:t>
    </dgm:pt>
    <dgm:pt modelId="{B05E709A-95CC-471B-AC1E-57A8E1F95DD0}" type="pres">
      <dgm:prSet presAssocID="{3B89CFED-FFFC-4C54-BF95-19D4C46EC8E1}" presName="spacerL" presStyleCnt="0"/>
      <dgm:spPr/>
    </dgm:pt>
    <dgm:pt modelId="{073EDBFD-9E69-473E-8757-5DAEF9BEDE3D}" type="pres">
      <dgm:prSet presAssocID="{3B89CFED-FFFC-4C54-BF95-19D4C46EC8E1}" presName="sibTrans" presStyleLbl="sibTrans2D1" presStyleIdx="1" presStyleCnt="2"/>
      <dgm:spPr/>
      <dgm:t>
        <a:bodyPr/>
        <a:lstStyle/>
        <a:p>
          <a:endParaRPr lang="zh-TW" altLang="en-US"/>
        </a:p>
      </dgm:t>
    </dgm:pt>
    <dgm:pt modelId="{1920D3C7-9CC3-4920-976D-766A4EE9CBAB}" type="pres">
      <dgm:prSet presAssocID="{3B89CFED-FFFC-4C54-BF95-19D4C46EC8E1}" presName="spacerR" presStyleCnt="0"/>
      <dgm:spPr/>
    </dgm:pt>
    <dgm:pt modelId="{697EAA71-3FC9-4E48-B006-5422A067EE9B}" type="pres">
      <dgm:prSet presAssocID="{75B6231B-0560-4504-ACF1-8C866C3986F4}" presName="node" presStyleLbl="node1" presStyleIdx="2" presStyleCnt="3">
        <dgm:presLayoutVars>
          <dgm:bulletEnabled val="1"/>
        </dgm:presLayoutVars>
      </dgm:prSet>
      <dgm:spPr/>
      <dgm:t>
        <a:bodyPr/>
        <a:lstStyle/>
        <a:p>
          <a:endParaRPr lang="zh-TW" altLang="en-US"/>
        </a:p>
      </dgm:t>
    </dgm:pt>
  </dgm:ptLst>
  <dgm:cxnLst>
    <dgm:cxn modelId="{2B10B8B7-20BC-4E17-B44A-37C2DB35C791}" type="presOf" srcId="{3B89CFED-FFFC-4C54-BF95-19D4C46EC8E1}" destId="{073EDBFD-9E69-473E-8757-5DAEF9BEDE3D}" srcOrd="0" destOrd="0" presId="urn:microsoft.com/office/officeart/2005/8/layout/equation1"/>
    <dgm:cxn modelId="{31A776FA-87EF-4697-9A9A-4BDDE45B11EB}" type="presOf" srcId="{75B6231B-0560-4504-ACF1-8C866C3986F4}" destId="{697EAA71-3FC9-4E48-B006-5422A067EE9B}" srcOrd="0" destOrd="0" presId="urn:microsoft.com/office/officeart/2005/8/layout/equation1"/>
    <dgm:cxn modelId="{20C82A34-62EB-490B-973C-E8D4E0E15DB5}" type="presOf" srcId="{F87A714D-CC3E-4D36-86F9-E551BED757DA}" destId="{A729428D-4E3F-4DB4-8DA3-7F16BA011237}" srcOrd="0" destOrd="0" presId="urn:microsoft.com/office/officeart/2005/8/layout/equation1"/>
    <dgm:cxn modelId="{D90DE54E-7E6F-440D-92F4-CBE284034F63}" type="presOf" srcId="{3E636568-CBDD-4E6E-9C18-9E6CFD1BF357}" destId="{86AC15D4-F708-4B19-ADBB-2D1EA7CCB194}" srcOrd="0" destOrd="0" presId="urn:microsoft.com/office/officeart/2005/8/layout/equation1"/>
    <dgm:cxn modelId="{B534261E-12E2-4B17-BCA6-FA165BCD3214}" srcId="{80B5D02D-9CBB-4BB4-80E8-B4EB844F8443}" destId="{3E636568-CBDD-4E6E-9C18-9E6CFD1BF357}" srcOrd="0" destOrd="0" parTransId="{05B413AD-CFC4-4841-A492-46FF01A4C354}" sibTransId="{F87A714D-CC3E-4D36-86F9-E551BED757DA}"/>
    <dgm:cxn modelId="{A970A772-F24A-43B0-968B-05EDA980264E}" type="presOf" srcId="{5D50EF09-0566-4EFD-BBB7-021C40EBEEA4}" destId="{7288124A-343F-40BB-89FE-FB0219B35F8A}" srcOrd="0" destOrd="0" presId="urn:microsoft.com/office/officeart/2005/8/layout/equation1"/>
    <dgm:cxn modelId="{1D411F4D-3048-4656-97DC-7D6A1EDB047A}" srcId="{80B5D02D-9CBB-4BB4-80E8-B4EB844F8443}" destId="{75B6231B-0560-4504-ACF1-8C866C3986F4}" srcOrd="2" destOrd="0" parTransId="{AB04BE76-0F3B-4B95-95ED-45A19D4DAAAC}" sibTransId="{1F943678-2423-4858-A91E-C201BBAD8760}"/>
    <dgm:cxn modelId="{4B955F1E-1BA0-4D1A-A2BD-85FB71AE2B76}" type="presOf" srcId="{80B5D02D-9CBB-4BB4-80E8-B4EB844F8443}" destId="{90602B78-3C6D-4114-A7C3-8E4E8BBF3ED4}" srcOrd="0" destOrd="0" presId="urn:microsoft.com/office/officeart/2005/8/layout/equation1"/>
    <dgm:cxn modelId="{0706C08F-DFCE-49AD-BE0B-11A73C96A4DC}" srcId="{80B5D02D-9CBB-4BB4-80E8-B4EB844F8443}" destId="{5D50EF09-0566-4EFD-BBB7-021C40EBEEA4}" srcOrd="1" destOrd="0" parTransId="{BB7463F8-9137-456D-9562-D936C901CA92}" sibTransId="{3B89CFED-FFFC-4C54-BF95-19D4C46EC8E1}"/>
    <dgm:cxn modelId="{BA4F9B2D-D02B-4682-90EE-F18A0FF0646E}" type="presParOf" srcId="{90602B78-3C6D-4114-A7C3-8E4E8BBF3ED4}" destId="{86AC15D4-F708-4B19-ADBB-2D1EA7CCB194}" srcOrd="0" destOrd="0" presId="urn:microsoft.com/office/officeart/2005/8/layout/equation1"/>
    <dgm:cxn modelId="{A86AD24C-E7A6-4C1A-AA50-8BF4D25CB4D3}" type="presParOf" srcId="{90602B78-3C6D-4114-A7C3-8E4E8BBF3ED4}" destId="{F4EB6C50-6034-40A0-AB76-C6175C7D1920}" srcOrd="1" destOrd="0" presId="urn:microsoft.com/office/officeart/2005/8/layout/equation1"/>
    <dgm:cxn modelId="{12A66367-E43A-42EC-B4EA-730C6449A1F6}" type="presParOf" srcId="{90602B78-3C6D-4114-A7C3-8E4E8BBF3ED4}" destId="{A729428D-4E3F-4DB4-8DA3-7F16BA011237}" srcOrd="2" destOrd="0" presId="urn:microsoft.com/office/officeart/2005/8/layout/equation1"/>
    <dgm:cxn modelId="{EEF30436-721A-4FD2-88E6-1A1F38CA4C6C}" type="presParOf" srcId="{90602B78-3C6D-4114-A7C3-8E4E8BBF3ED4}" destId="{D9A2280A-4437-4A8F-8FFA-D0B66E2E0D00}" srcOrd="3" destOrd="0" presId="urn:microsoft.com/office/officeart/2005/8/layout/equation1"/>
    <dgm:cxn modelId="{44E16384-84B8-4CE5-A185-106DEDCC1DEE}" type="presParOf" srcId="{90602B78-3C6D-4114-A7C3-8E4E8BBF3ED4}" destId="{7288124A-343F-40BB-89FE-FB0219B35F8A}" srcOrd="4" destOrd="0" presId="urn:microsoft.com/office/officeart/2005/8/layout/equation1"/>
    <dgm:cxn modelId="{4C8A972E-2296-4C65-BF8B-2766A11AC7BA}" type="presParOf" srcId="{90602B78-3C6D-4114-A7C3-8E4E8BBF3ED4}" destId="{B05E709A-95CC-471B-AC1E-57A8E1F95DD0}" srcOrd="5" destOrd="0" presId="urn:microsoft.com/office/officeart/2005/8/layout/equation1"/>
    <dgm:cxn modelId="{4849B64B-6349-4876-85D2-197A1AFC2133}" type="presParOf" srcId="{90602B78-3C6D-4114-A7C3-8E4E8BBF3ED4}" destId="{073EDBFD-9E69-473E-8757-5DAEF9BEDE3D}" srcOrd="6" destOrd="0" presId="urn:microsoft.com/office/officeart/2005/8/layout/equation1"/>
    <dgm:cxn modelId="{0A82E2E7-8F5B-477D-8B99-B18FF5CC2538}" type="presParOf" srcId="{90602B78-3C6D-4114-A7C3-8E4E8BBF3ED4}" destId="{1920D3C7-9CC3-4920-976D-766A4EE9CBAB}" srcOrd="7" destOrd="0" presId="urn:microsoft.com/office/officeart/2005/8/layout/equation1"/>
    <dgm:cxn modelId="{1F22A3F7-AA55-445C-BE9F-145D66AC8BFE}" type="presParOf" srcId="{90602B78-3C6D-4114-A7C3-8E4E8BBF3ED4}" destId="{697EAA71-3FC9-4E48-B006-5422A067EE9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6FCE6F-1519-46AE-93B3-E4E29BF3F4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CD6C919B-E496-469F-9A75-6F8C6ED0DBF7}">
      <dgm:prSet phldrT="[文字]" custT="1"/>
      <dgm:spPr>
        <a:solidFill>
          <a:schemeClr val="bg1"/>
        </a:solidFill>
        <a:ln>
          <a:solidFill>
            <a:srgbClr val="006600"/>
          </a:solidFill>
        </a:ln>
      </dgm:spPr>
      <dgm:t>
        <a:bodyPr/>
        <a:lstStyle/>
        <a:p>
          <a:r>
            <a:rPr lang="zh-TW" altLang="en-US" sz="2400" dirty="0" smtClean="0">
              <a:solidFill>
                <a:srgbClr val="C00000"/>
              </a:solidFill>
              <a:latin typeface="標楷體" panose="03000509000000000000" pitchFamily="65" charset="-120"/>
              <a:ea typeface="標楷體" panose="03000509000000000000" pitchFamily="65" charset="-120"/>
            </a:rPr>
            <a:t>實驗研究法</a:t>
          </a:r>
          <a:endParaRPr lang="zh-TW" altLang="en-US" sz="2400" dirty="0">
            <a:solidFill>
              <a:srgbClr val="C00000"/>
            </a:solidFill>
            <a:latin typeface="標楷體" panose="03000509000000000000" pitchFamily="65" charset="-120"/>
            <a:ea typeface="標楷體" panose="03000509000000000000" pitchFamily="65" charset="-120"/>
          </a:endParaRPr>
        </a:p>
      </dgm:t>
    </dgm:pt>
    <dgm:pt modelId="{66D76520-3DB0-4C20-A5FD-6AEC1470D5DE}" type="parTrans" cxnId="{CFB5CB96-C307-46D7-BC39-8E36774114E7}">
      <dgm:prSet/>
      <dgm:spPr/>
      <dgm:t>
        <a:bodyPr/>
        <a:lstStyle/>
        <a:p>
          <a:endParaRPr lang="zh-TW" altLang="en-US">
            <a:latin typeface="標楷體" panose="03000509000000000000" pitchFamily="65" charset="-120"/>
            <a:ea typeface="標楷體" panose="03000509000000000000" pitchFamily="65" charset="-120"/>
          </a:endParaRPr>
        </a:p>
      </dgm:t>
    </dgm:pt>
    <dgm:pt modelId="{DB4DA7E6-6B29-47FB-B2EB-4055C4F9F7D1}" type="sibTrans" cxnId="{CFB5CB96-C307-46D7-BC39-8E36774114E7}">
      <dgm:prSet/>
      <dgm:spPr/>
      <dgm:t>
        <a:bodyPr/>
        <a:lstStyle/>
        <a:p>
          <a:endParaRPr lang="zh-TW" altLang="en-US">
            <a:latin typeface="標楷體" panose="03000509000000000000" pitchFamily="65" charset="-120"/>
            <a:ea typeface="標楷體" panose="03000509000000000000" pitchFamily="65" charset="-120"/>
          </a:endParaRPr>
        </a:p>
      </dgm:t>
    </dgm:pt>
    <dgm:pt modelId="{BC503529-15D8-4F9D-AB13-25A528A073BF}">
      <dgm:prSet phldrT="[文字]" custT="1"/>
      <dgm:spPr/>
      <dgm:t>
        <a:bodyPr/>
        <a:lstStyle/>
        <a:p>
          <a:r>
            <a:rPr lang="zh-TW" altLang="en-US" sz="2400" dirty="0" smtClean="0">
              <a:latin typeface="標楷體" panose="03000509000000000000" pitchFamily="65" charset="-120"/>
              <a:ea typeface="標楷體" panose="03000509000000000000" pitchFamily="65" charset="-120"/>
            </a:rPr>
            <a:t>具有控制情境的設計，包含兩或多組，通常是準實驗設計</a:t>
          </a:r>
          <a:endParaRPr lang="zh-TW" altLang="en-US" sz="2400" dirty="0">
            <a:latin typeface="標楷體" panose="03000509000000000000" pitchFamily="65" charset="-120"/>
            <a:ea typeface="標楷體" panose="03000509000000000000" pitchFamily="65" charset="-120"/>
          </a:endParaRPr>
        </a:p>
      </dgm:t>
    </dgm:pt>
    <dgm:pt modelId="{AC2853BB-68D3-4E93-B463-262797356C34}" type="parTrans" cxnId="{7F6EBDE3-584D-4257-AA43-C2F3A326B654}">
      <dgm:prSet/>
      <dgm:spPr/>
      <dgm:t>
        <a:bodyPr/>
        <a:lstStyle/>
        <a:p>
          <a:endParaRPr lang="zh-TW" altLang="en-US">
            <a:latin typeface="標楷體" panose="03000509000000000000" pitchFamily="65" charset="-120"/>
            <a:ea typeface="標楷體" panose="03000509000000000000" pitchFamily="65" charset="-120"/>
          </a:endParaRPr>
        </a:p>
      </dgm:t>
    </dgm:pt>
    <dgm:pt modelId="{77AE6836-5D66-464E-81B8-E27AF099A5D6}" type="sibTrans" cxnId="{7F6EBDE3-584D-4257-AA43-C2F3A326B654}">
      <dgm:prSet/>
      <dgm:spPr/>
      <dgm:t>
        <a:bodyPr/>
        <a:lstStyle/>
        <a:p>
          <a:endParaRPr lang="zh-TW" altLang="en-US">
            <a:latin typeface="標楷體" panose="03000509000000000000" pitchFamily="65" charset="-120"/>
            <a:ea typeface="標楷體" panose="03000509000000000000" pitchFamily="65" charset="-120"/>
          </a:endParaRPr>
        </a:p>
      </dgm:t>
    </dgm:pt>
    <dgm:pt modelId="{96F88CA7-3DE9-4406-BA9B-18495B16CE0A}">
      <dgm:prSet phldrT="[文字]" custT="1"/>
      <dgm:spPr>
        <a:solidFill>
          <a:schemeClr val="bg1"/>
        </a:solidFill>
        <a:ln>
          <a:solidFill>
            <a:srgbClr val="006600"/>
          </a:solidFill>
        </a:ln>
      </dgm:spPr>
      <dgm:t>
        <a:bodyPr/>
        <a:lstStyle/>
        <a:p>
          <a:r>
            <a:rPr lang="zh-TW" altLang="en-US" sz="2400" dirty="0" smtClean="0">
              <a:solidFill>
                <a:srgbClr val="C00000"/>
              </a:solidFill>
              <a:latin typeface="標楷體" panose="03000509000000000000" pitchFamily="65" charset="-120"/>
              <a:ea typeface="標楷體" panose="03000509000000000000" pitchFamily="65" charset="-120"/>
            </a:rPr>
            <a:t>行動研究法</a:t>
          </a:r>
          <a:endParaRPr lang="zh-TW" altLang="en-US" sz="2400" dirty="0">
            <a:solidFill>
              <a:srgbClr val="C00000"/>
            </a:solidFill>
            <a:latin typeface="標楷體" panose="03000509000000000000" pitchFamily="65" charset="-120"/>
            <a:ea typeface="標楷體" panose="03000509000000000000" pitchFamily="65" charset="-120"/>
          </a:endParaRPr>
        </a:p>
      </dgm:t>
    </dgm:pt>
    <dgm:pt modelId="{FDC84B12-84ED-4CBC-9B72-B0D9D986055B}" type="parTrans" cxnId="{97CFD3C6-B45A-42DF-98E7-83BC7D20D1DA}">
      <dgm:prSet/>
      <dgm:spPr/>
      <dgm:t>
        <a:bodyPr/>
        <a:lstStyle/>
        <a:p>
          <a:endParaRPr lang="zh-TW" altLang="en-US">
            <a:latin typeface="標楷體" panose="03000509000000000000" pitchFamily="65" charset="-120"/>
            <a:ea typeface="標楷體" panose="03000509000000000000" pitchFamily="65" charset="-120"/>
          </a:endParaRPr>
        </a:p>
      </dgm:t>
    </dgm:pt>
    <dgm:pt modelId="{FAF5CE40-4C4D-4949-9ABF-1C697D33348D}" type="sibTrans" cxnId="{97CFD3C6-B45A-42DF-98E7-83BC7D20D1DA}">
      <dgm:prSet/>
      <dgm:spPr/>
      <dgm:t>
        <a:bodyPr/>
        <a:lstStyle/>
        <a:p>
          <a:endParaRPr lang="zh-TW" altLang="en-US">
            <a:latin typeface="標楷體" panose="03000509000000000000" pitchFamily="65" charset="-120"/>
            <a:ea typeface="標楷體" panose="03000509000000000000" pitchFamily="65" charset="-120"/>
          </a:endParaRPr>
        </a:p>
      </dgm:t>
    </dgm:pt>
    <dgm:pt modelId="{240D3751-CC28-4E1F-A211-7E4D4A7DFCE1}">
      <dgm:prSet phldrT="[文字]" custT="1"/>
      <dgm:spPr/>
      <dgm:t>
        <a:bodyPr/>
        <a:lstStyle/>
        <a:p>
          <a:r>
            <a:rPr lang="zh-TW" altLang="en-US" sz="2400" dirty="0" smtClean="0">
              <a:latin typeface="標楷體" panose="03000509000000000000" pitchFamily="65" charset="-120"/>
              <a:ea typeface="標楷體" panose="03000509000000000000" pitchFamily="65" charset="-120"/>
            </a:rPr>
            <a:t>具有階段實踐的省思、調整與再行動</a:t>
          </a:r>
          <a:endParaRPr lang="zh-TW" altLang="en-US" sz="2400" dirty="0">
            <a:latin typeface="標楷體" panose="03000509000000000000" pitchFamily="65" charset="-120"/>
            <a:ea typeface="標楷體" panose="03000509000000000000" pitchFamily="65" charset="-120"/>
          </a:endParaRPr>
        </a:p>
      </dgm:t>
    </dgm:pt>
    <dgm:pt modelId="{46E56011-79C2-4779-BD9E-B7971B812D5E}" type="parTrans" cxnId="{D3EBFBA1-CE8F-4DAA-9F37-F83846B32FE9}">
      <dgm:prSet/>
      <dgm:spPr/>
      <dgm:t>
        <a:bodyPr/>
        <a:lstStyle/>
        <a:p>
          <a:endParaRPr lang="zh-TW" altLang="en-US">
            <a:latin typeface="標楷體" panose="03000509000000000000" pitchFamily="65" charset="-120"/>
            <a:ea typeface="標楷體" panose="03000509000000000000" pitchFamily="65" charset="-120"/>
          </a:endParaRPr>
        </a:p>
      </dgm:t>
    </dgm:pt>
    <dgm:pt modelId="{E7521F12-9644-4DC9-80D3-CE1CEAB4C968}" type="sibTrans" cxnId="{D3EBFBA1-CE8F-4DAA-9F37-F83846B32FE9}">
      <dgm:prSet/>
      <dgm:spPr/>
      <dgm:t>
        <a:bodyPr/>
        <a:lstStyle/>
        <a:p>
          <a:endParaRPr lang="zh-TW" altLang="en-US">
            <a:latin typeface="標楷體" panose="03000509000000000000" pitchFamily="65" charset="-120"/>
            <a:ea typeface="標楷體" panose="03000509000000000000" pitchFamily="65" charset="-120"/>
          </a:endParaRPr>
        </a:p>
      </dgm:t>
    </dgm:pt>
    <dgm:pt modelId="{92A7B423-B2B0-43CD-8980-5D9CB7A5D372}">
      <dgm:prSet phldrT="[文字]" custT="1"/>
      <dgm:spPr>
        <a:solidFill>
          <a:schemeClr val="bg1"/>
        </a:solidFill>
        <a:ln>
          <a:solidFill>
            <a:srgbClr val="006600"/>
          </a:solidFill>
        </a:ln>
      </dgm:spPr>
      <dgm:t>
        <a:bodyPr/>
        <a:lstStyle/>
        <a:p>
          <a:r>
            <a:rPr lang="zh-TW" altLang="en-US" sz="2400" dirty="0" smtClean="0">
              <a:solidFill>
                <a:srgbClr val="C00000"/>
              </a:solidFill>
              <a:latin typeface="標楷體" panose="03000509000000000000" pitchFamily="65" charset="-120"/>
              <a:ea typeface="標楷體" panose="03000509000000000000" pitchFamily="65" charset="-120"/>
            </a:rPr>
            <a:t>質性研究法</a:t>
          </a:r>
          <a:endParaRPr lang="zh-TW" altLang="en-US" sz="2400" dirty="0">
            <a:solidFill>
              <a:srgbClr val="C00000"/>
            </a:solidFill>
            <a:latin typeface="標楷體" panose="03000509000000000000" pitchFamily="65" charset="-120"/>
            <a:ea typeface="標楷體" panose="03000509000000000000" pitchFamily="65" charset="-120"/>
          </a:endParaRPr>
        </a:p>
      </dgm:t>
    </dgm:pt>
    <dgm:pt modelId="{68299DDD-E57C-400C-ADF2-6381F974F107}" type="parTrans" cxnId="{A911D073-1C5C-4C89-83D6-6BF052968233}">
      <dgm:prSet/>
      <dgm:spPr/>
      <dgm:t>
        <a:bodyPr/>
        <a:lstStyle/>
        <a:p>
          <a:endParaRPr lang="zh-TW" altLang="en-US">
            <a:latin typeface="標楷體" panose="03000509000000000000" pitchFamily="65" charset="-120"/>
            <a:ea typeface="標楷體" panose="03000509000000000000" pitchFamily="65" charset="-120"/>
          </a:endParaRPr>
        </a:p>
      </dgm:t>
    </dgm:pt>
    <dgm:pt modelId="{FD60B722-47BD-4E91-AF0F-9101EE8E1F5E}" type="sibTrans" cxnId="{A911D073-1C5C-4C89-83D6-6BF052968233}">
      <dgm:prSet/>
      <dgm:spPr/>
      <dgm:t>
        <a:bodyPr/>
        <a:lstStyle/>
        <a:p>
          <a:endParaRPr lang="zh-TW" altLang="en-US">
            <a:latin typeface="標楷體" panose="03000509000000000000" pitchFamily="65" charset="-120"/>
            <a:ea typeface="標楷體" panose="03000509000000000000" pitchFamily="65" charset="-120"/>
          </a:endParaRPr>
        </a:p>
      </dgm:t>
    </dgm:pt>
    <dgm:pt modelId="{2C28FD29-677D-46CF-8D72-02B8B29926DF}">
      <dgm:prSet phldrT="[文字]" custT="1"/>
      <dgm:spPr>
        <a:solidFill>
          <a:schemeClr val="bg1"/>
        </a:solidFill>
        <a:ln>
          <a:solidFill>
            <a:srgbClr val="006600"/>
          </a:solidFill>
        </a:ln>
      </dgm:spPr>
      <dgm:t>
        <a:bodyPr/>
        <a:lstStyle/>
        <a:p>
          <a:r>
            <a:rPr lang="zh-TW" altLang="en-US" sz="2400" dirty="0" smtClean="0">
              <a:solidFill>
                <a:srgbClr val="C00000"/>
              </a:solidFill>
              <a:latin typeface="標楷體" panose="03000509000000000000" pitchFamily="65" charset="-120"/>
              <a:ea typeface="標楷體" panose="03000509000000000000" pitchFamily="65" charset="-120"/>
            </a:rPr>
            <a:t>調查</a:t>
          </a:r>
          <a:r>
            <a:rPr lang="en-US" altLang="zh-TW" sz="2400" dirty="0" smtClean="0">
              <a:solidFill>
                <a:srgbClr val="C00000"/>
              </a:solidFill>
              <a:latin typeface="標楷體" panose="03000509000000000000" pitchFamily="65" charset="-120"/>
              <a:ea typeface="標楷體" panose="03000509000000000000" pitchFamily="65" charset="-120"/>
            </a:rPr>
            <a:t>/</a:t>
          </a:r>
          <a:r>
            <a:rPr lang="zh-TW" altLang="en-US" sz="2400" dirty="0" smtClean="0">
              <a:solidFill>
                <a:srgbClr val="C00000"/>
              </a:solidFill>
              <a:latin typeface="標楷體" panose="03000509000000000000" pitchFamily="65" charset="-120"/>
              <a:ea typeface="標楷體" panose="03000509000000000000" pitchFamily="65" charset="-120"/>
            </a:rPr>
            <a:t>問卷研究法</a:t>
          </a:r>
          <a:endParaRPr lang="zh-TW" altLang="en-US" sz="2400" dirty="0">
            <a:solidFill>
              <a:srgbClr val="C00000"/>
            </a:solidFill>
            <a:latin typeface="標楷體" panose="03000509000000000000" pitchFamily="65" charset="-120"/>
            <a:ea typeface="標楷體" panose="03000509000000000000" pitchFamily="65" charset="-120"/>
          </a:endParaRPr>
        </a:p>
      </dgm:t>
    </dgm:pt>
    <dgm:pt modelId="{E2BB1218-970A-45BD-8403-1333D59435F1}" type="parTrans" cxnId="{4A238BEE-FC95-472C-809E-AC984BB31A1F}">
      <dgm:prSet/>
      <dgm:spPr/>
      <dgm:t>
        <a:bodyPr/>
        <a:lstStyle/>
        <a:p>
          <a:endParaRPr lang="zh-TW" altLang="en-US">
            <a:latin typeface="標楷體" panose="03000509000000000000" pitchFamily="65" charset="-120"/>
            <a:ea typeface="標楷體" panose="03000509000000000000" pitchFamily="65" charset="-120"/>
          </a:endParaRPr>
        </a:p>
      </dgm:t>
    </dgm:pt>
    <dgm:pt modelId="{118DFE2F-8ADC-4631-83B9-ABE20D2313DB}" type="sibTrans" cxnId="{4A238BEE-FC95-472C-809E-AC984BB31A1F}">
      <dgm:prSet/>
      <dgm:spPr/>
      <dgm:t>
        <a:bodyPr/>
        <a:lstStyle/>
        <a:p>
          <a:endParaRPr lang="zh-TW" altLang="en-US">
            <a:latin typeface="標楷體" panose="03000509000000000000" pitchFamily="65" charset="-120"/>
            <a:ea typeface="標楷體" panose="03000509000000000000" pitchFamily="65" charset="-120"/>
          </a:endParaRPr>
        </a:p>
      </dgm:t>
    </dgm:pt>
    <dgm:pt modelId="{A6DADD9A-176A-4F8A-9FEB-55572B1A2719}">
      <dgm:prSet phldrT="[文字]" custT="1"/>
      <dgm:spPr/>
      <dgm:t>
        <a:bodyPr/>
        <a:lstStyle/>
        <a:p>
          <a:r>
            <a:rPr lang="zh-TW" altLang="en-US" sz="2400" dirty="0" smtClean="0">
              <a:latin typeface="標楷體" panose="03000509000000000000" pitchFamily="65" charset="-120"/>
              <a:ea typeface="標楷體" panose="03000509000000000000" pitchFamily="65" charset="-120"/>
            </a:rPr>
            <a:t>可以深入了解學生學習知覺、包含作業內容分析</a:t>
          </a:r>
          <a:endParaRPr lang="zh-TW" altLang="en-US" sz="2400" dirty="0">
            <a:latin typeface="標楷體" panose="03000509000000000000" pitchFamily="65" charset="-120"/>
            <a:ea typeface="標楷體" panose="03000509000000000000" pitchFamily="65" charset="-120"/>
          </a:endParaRPr>
        </a:p>
      </dgm:t>
    </dgm:pt>
    <dgm:pt modelId="{A374F829-F867-447D-B57A-890ABDF82E96}" type="parTrans" cxnId="{F93FBA43-D551-40E3-AF60-D535D93B8F66}">
      <dgm:prSet/>
      <dgm:spPr/>
      <dgm:t>
        <a:bodyPr/>
        <a:lstStyle/>
        <a:p>
          <a:endParaRPr lang="zh-TW" altLang="en-US">
            <a:latin typeface="標楷體" panose="03000509000000000000" pitchFamily="65" charset="-120"/>
            <a:ea typeface="標楷體" panose="03000509000000000000" pitchFamily="65" charset="-120"/>
          </a:endParaRPr>
        </a:p>
      </dgm:t>
    </dgm:pt>
    <dgm:pt modelId="{8D56267C-689F-43DA-8886-B1C1B5CBA98E}" type="sibTrans" cxnId="{F93FBA43-D551-40E3-AF60-D535D93B8F66}">
      <dgm:prSet/>
      <dgm:spPr/>
      <dgm:t>
        <a:bodyPr/>
        <a:lstStyle/>
        <a:p>
          <a:endParaRPr lang="zh-TW" altLang="en-US">
            <a:latin typeface="標楷體" panose="03000509000000000000" pitchFamily="65" charset="-120"/>
            <a:ea typeface="標楷體" panose="03000509000000000000" pitchFamily="65" charset="-120"/>
          </a:endParaRPr>
        </a:p>
      </dgm:t>
    </dgm:pt>
    <dgm:pt modelId="{2220DD51-56F5-4F2A-9977-44B248B00FF7}">
      <dgm:prSet phldrT="[文字]" custT="1"/>
      <dgm:spPr/>
      <dgm:t>
        <a:bodyPr/>
        <a:lstStyle/>
        <a:p>
          <a:r>
            <a:rPr lang="zh-TW" altLang="en-US" sz="2400" dirty="0" smtClean="0">
              <a:latin typeface="標楷體" panose="03000509000000000000" pitchFamily="65" charset="-120"/>
              <a:ea typeface="標楷體" panose="03000509000000000000" pitchFamily="65" charset="-120"/>
            </a:rPr>
            <a:t>將學生知覺資料進行統計或兩次</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差異或關聯分析</a:t>
          </a:r>
          <a:endParaRPr lang="zh-TW" altLang="en-US" sz="2400" dirty="0">
            <a:latin typeface="標楷體" panose="03000509000000000000" pitchFamily="65" charset="-120"/>
            <a:ea typeface="標楷體" panose="03000509000000000000" pitchFamily="65" charset="-120"/>
          </a:endParaRPr>
        </a:p>
      </dgm:t>
    </dgm:pt>
    <dgm:pt modelId="{107D5CA8-9C55-4254-8C21-0262534C6262}" type="parTrans" cxnId="{6B23F1FB-EE56-4C40-BDD9-C9361E360653}">
      <dgm:prSet/>
      <dgm:spPr/>
      <dgm:t>
        <a:bodyPr/>
        <a:lstStyle/>
        <a:p>
          <a:endParaRPr lang="zh-TW" altLang="en-US">
            <a:latin typeface="標楷體" panose="03000509000000000000" pitchFamily="65" charset="-120"/>
            <a:ea typeface="標楷體" panose="03000509000000000000" pitchFamily="65" charset="-120"/>
          </a:endParaRPr>
        </a:p>
      </dgm:t>
    </dgm:pt>
    <dgm:pt modelId="{5D59B08D-078C-47A7-9E0E-EC35CCA81E1C}" type="sibTrans" cxnId="{6B23F1FB-EE56-4C40-BDD9-C9361E360653}">
      <dgm:prSet/>
      <dgm:spPr/>
      <dgm:t>
        <a:bodyPr/>
        <a:lstStyle/>
        <a:p>
          <a:endParaRPr lang="zh-TW" altLang="en-US">
            <a:latin typeface="標楷體" panose="03000509000000000000" pitchFamily="65" charset="-120"/>
            <a:ea typeface="標楷體" panose="03000509000000000000" pitchFamily="65" charset="-120"/>
          </a:endParaRPr>
        </a:p>
      </dgm:t>
    </dgm:pt>
    <dgm:pt modelId="{66832425-01CE-48E4-9B06-78A320184724}">
      <dgm:prSet phldrT="[文字]" custT="1"/>
      <dgm:spPr>
        <a:solidFill>
          <a:schemeClr val="bg1"/>
        </a:solidFill>
        <a:ln>
          <a:solidFill>
            <a:srgbClr val="006600"/>
          </a:solidFill>
        </a:ln>
      </dgm:spPr>
      <dgm:t>
        <a:bodyPr/>
        <a:lstStyle/>
        <a:p>
          <a:r>
            <a:rPr lang="zh-TW" altLang="en-US" sz="2400" dirty="0" smtClean="0">
              <a:solidFill>
                <a:srgbClr val="C00000"/>
              </a:solidFill>
              <a:latin typeface="標楷體" panose="03000509000000000000" pitchFamily="65" charset="-120"/>
              <a:ea typeface="標楷體" panose="03000509000000000000" pitchFamily="65" charset="-120"/>
            </a:rPr>
            <a:t>個案研究法</a:t>
          </a:r>
          <a:endParaRPr lang="zh-TW" altLang="en-US" sz="2400" dirty="0">
            <a:solidFill>
              <a:srgbClr val="C00000"/>
            </a:solidFill>
            <a:latin typeface="標楷體" panose="03000509000000000000" pitchFamily="65" charset="-120"/>
            <a:ea typeface="標楷體" panose="03000509000000000000" pitchFamily="65" charset="-120"/>
          </a:endParaRPr>
        </a:p>
      </dgm:t>
    </dgm:pt>
    <dgm:pt modelId="{2F6417A0-4541-4023-AC98-4FBC1F1C71A3}" type="parTrans" cxnId="{55FC58C9-06DD-42A8-88E9-7341F80D1C71}">
      <dgm:prSet/>
      <dgm:spPr/>
      <dgm:t>
        <a:bodyPr/>
        <a:lstStyle/>
        <a:p>
          <a:endParaRPr lang="zh-TW" altLang="en-US">
            <a:latin typeface="標楷體" panose="03000509000000000000" pitchFamily="65" charset="-120"/>
            <a:ea typeface="標楷體" panose="03000509000000000000" pitchFamily="65" charset="-120"/>
          </a:endParaRPr>
        </a:p>
      </dgm:t>
    </dgm:pt>
    <dgm:pt modelId="{0BF427BF-D44A-4AE6-8682-BBC92D14A490}" type="sibTrans" cxnId="{55FC58C9-06DD-42A8-88E9-7341F80D1C71}">
      <dgm:prSet/>
      <dgm:spPr/>
      <dgm:t>
        <a:bodyPr/>
        <a:lstStyle/>
        <a:p>
          <a:endParaRPr lang="zh-TW" altLang="en-US">
            <a:latin typeface="標楷體" panose="03000509000000000000" pitchFamily="65" charset="-120"/>
            <a:ea typeface="標楷體" panose="03000509000000000000" pitchFamily="65" charset="-120"/>
          </a:endParaRPr>
        </a:p>
      </dgm:t>
    </dgm:pt>
    <dgm:pt modelId="{0EA0B179-CD7B-480D-90BC-B26C9E939125}">
      <dgm:prSet phldrT="[文字]" custT="1"/>
      <dgm:spPr/>
      <dgm:t>
        <a:bodyPr/>
        <a:lstStyle/>
        <a:p>
          <a:r>
            <a:rPr lang="zh-TW" altLang="en-US" sz="2400" dirty="0" smtClean="0">
              <a:latin typeface="標楷體" panose="03000509000000000000" pitchFamily="65" charset="-120"/>
              <a:ea typeface="標楷體" panose="03000509000000000000" pitchFamily="65" charset="-120"/>
            </a:rPr>
            <a:t>具有廣泛情境探討價值，以自己班級</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符合廣泛情境要素</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進行深入探究</a:t>
          </a:r>
          <a:endParaRPr lang="zh-TW" altLang="en-US" sz="2400" dirty="0">
            <a:latin typeface="標楷體" panose="03000509000000000000" pitchFamily="65" charset="-120"/>
            <a:ea typeface="標楷體" panose="03000509000000000000" pitchFamily="65" charset="-120"/>
          </a:endParaRPr>
        </a:p>
      </dgm:t>
    </dgm:pt>
    <dgm:pt modelId="{B8FB0E1C-8A96-4144-AB4C-9DC602022AE3}" type="parTrans" cxnId="{30F9DC6F-4BEA-43A5-A6B7-7B709B02DBAC}">
      <dgm:prSet/>
      <dgm:spPr/>
      <dgm:t>
        <a:bodyPr/>
        <a:lstStyle/>
        <a:p>
          <a:endParaRPr lang="zh-TW" altLang="en-US">
            <a:latin typeface="標楷體" panose="03000509000000000000" pitchFamily="65" charset="-120"/>
            <a:ea typeface="標楷體" panose="03000509000000000000" pitchFamily="65" charset="-120"/>
          </a:endParaRPr>
        </a:p>
      </dgm:t>
    </dgm:pt>
    <dgm:pt modelId="{E053465E-B6E2-48D2-939D-A4ADADAC49A4}" type="sibTrans" cxnId="{30F9DC6F-4BEA-43A5-A6B7-7B709B02DBAC}">
      <dgm:prSet/>
      <dgm:spPr/>
      <dgm:t>
        <a:bodyPr/>
        <a:lstStyle/>
        <a:p>
          <a:endParaRPr lang="zh-TW" altLang="en-US">
            <a:latin typeface="標楷體" panose="03000509000000000000" pitchFamily="65" charset="-120"/>
            <a:ea typeface="標楷體" panose="03000509000000000000" pitchFamily="65" charset="-120"/>
          </a:endParaRPr>
        </a:p>
      </dgm:t>
    </dgm:pt>
    <dgm:pt modelId="{75FE9FB6-1D07-485F-AC3F-35CA21DDF63A}">
      <dgm:prSet phldrT="[文字]" custT="1"/>
      <dgm:spPr>
        <a:solidFill>
          <a:schemeClr val="bg1"/>
        </a:solidFill>
        <a:ln>
          <a:solidFill>
            <a:srgbClr val="006600"/>
          </a:solidFill>
        </a:ln>
      </dgm:spPr>
      <dgm:t>
        <a:bodyPr/>
        <a:lstStyle/>
        <a:p>
          <a:r>
            <a:rPr lang="zh-TW" altLang="en-US" sz="2400" dirty="0" smtClean="0">
              <a:solidFill>
                <a:srgbClr val="C00000"/>
              </a:solidFill>
              <a:latin typeface="標楷體" panose="03000509000000000000" pitchFamily="65" charset="-120"/>
              <a:ea typeface="標楷體" panose="03000509000000000000" pitchFamily="65" charset="-120"/>
            </a:rPr>
            <a:t>混合方法研究</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(Mixed methods research)</a:t>
          </a:r>
          <a:endParaRPr lang="zh-TW" altLang="en-US"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350EDAA9-F6E2-4897-B313-D6E3FE8B24CA}" type="parTrans" cxnId="{8E318A8F-4AE5-4A8B-A784-88A6947E5FEC}">
      <dgm:prSet/>
      <dgm:spPr/>
      <dgm:t>
        <a:bodyPr/>
        <a:lstStyle/>
        <a:p>
          <a:endParaRPr lang="zh-TW" altLang="en-US">
            <a:latin typeface="標楷體" panose="03000509000000000000" pitchFamily="65" charset="-120"/>
            <a:ea typeface="標楷體" panose="03000509000000000000" pitchFamily="65" charset="-120"/>
          </a:endParaRPr>
        </a:p>
      </dgm:t>
    </dgm:pt>
    <dgm:pt modelId="{438CA654-3A42-4052-9E42-7DBB31E84D5F}" type="sibTrans" cxnId="{8E318A8F-4AE5-4A8B-A784-88A6947E5FEC}">
      <dgm:prSet/>
      <dgm:spPr/>
      <dgm:t>
        <a:bodyPr/>
        <a:lstStyle/>
        <a:p>
          <a:endParaRPr lang="zh-TW" altLang="en-US">
            <a:latin typeface="標楷體" panose="03000509000000000000" pitchFamily="65" charset="-120"/>
            <a:ea typeface="標楷體" panose="03000509000000000000" pitchFamily="65" charset="-120"/>
          </a:endParaRPr>
        </a:p>
      </dgm:t>
    </dgm:pt>
    <dgm:pt modelId="{95BF1E5D-7EBC-491E-AEC7-49CD3694F54A}">
      <dgm:prSet phldrT="[文字]" custT="1"/>
      <dgm:spPr/>
      <dgm:t>
        <a:bodyPr/>
        <a:lstStyle/>
        <a:p>
          <a:r>
            <a:rPr lang="zh-TW" altLang="en-US" sz="2400" dirty="0" smtClean="0">
              <a:latin typeface="標楷體" panose="03000509000000000000" pitchFamily="65" charset="-120"/>
              <a:ea typeface="標楷體" panose="03000509000000000000" pitchFamily="65" charset="-120"/>
            </a:rPr>
            <a:t>因解釋學習效應或模式上的需要，需要運用多種方法蒐集資料</a:t>
          </a:r>
          <a:endParaRPr lang="zh-TW" altLang="en-US" sz="2400" dirty="0">
            <a:latin typeface="標楷體" panose="03000509000000000000" pitchFamily="65" charset="-120"/>
            <a:ea typeface="標楷體" panose="03000509000000000000" pitchFamily="65" charset="-120"/>
          </a:endParaRPr>
        </a:p>
      </dgm:t>
    </dgm:pt>
    <dgm:pt modelId="{6BA9D1AB-B41E-4A9F-AFD2-570A10AE845E}" type="parTrans" cxnId="{C3E5A702-F9D4-47A9-A38B-C3D79498EBB7}">
      <dgm:prSet/>
      <dgm:spPr/>
      <dgm:t>
        <a:bodyPr/>
        <a:lstStyle/>
        <a:p>
          <a:endParaRPr lang="zh-TW" altLang="en-US">
            <a:latin typeface="標楷體" panose="03000509000000000000" pitchFamily="65" charset="-120"/>
            <a:ea typeface="標楷體" panose="03000509000000000000" pitchFamily="65" charset="-120"/>
          </a:endParaRPr>
        </a:p>
      </dgm:t>
    </dgm:pt>
    <dgm:pt modelId="{2D247A63-F8A0-479B-B2FF-941EAF0507AD}" type="sibTrans" cxnId="{C3E5A702-F9D4-47A9-A38B-C3D79498EBB7}">
      <dgm:prSet/>
      <dgm:spPr/>
      <dgm:t>
        <a:bodyPr/>
        <a:lstStyle/>
        <a:p>
          <a:endParaRPr lang="zh-TW" altLang="en-US">
            <a:latin typeface="標楷體" panose="03000509000000000000" pitchFamily="65" charset="-120"/>
            <a:ea typeface="標楷體" panose="03000509000000000000" pitchFamily="65" charset="-120"/>
          </a:endParaRPr>
        </a:p>
      </dgm:t>
    </dgm:pt>
    <dgm:pt modelId="{587E48DB-866F-4104-A7ED-7C64ADC70AE3}" type="pres">
      <dgm:prSet presAssocID="{BE6FCE6F-1519-46AE-93B3-E4E29BF3F464}" presName="linear" presStyleCnt="0">
        <dgm:presLayoutVars>
          <dgm:animLvl val="lvl"/>
          <dgm:resizeHandles val="exact"/>
        </dgm:presLayoutVars>
      </dgm:prSet>
      <dgm:spPr/>
      <dgm:t>
        <a:bodyPr/>
        <a:lstStyle/>
        <a:p>
          <a:endParaRPr lang="zh-TW" altLang="en-US"/>
        </a:p>
      </dgm:t>
    </dgm:pt>
    <dgm:pt modelId="{186BA949-9D24-4D99-865E-0E70B4EBF776}" type="pres">
      <dgm:prSet presAssocID="{CD6C919B-E496-469F-9A75-6F8C6ED0DBF7}" presName="parentText" presStyleLbl="node1" presStyleIdx="0" presStyleCnt="6" custScaleY="83780" custLinFactNeighborX="-16233" custLinFactNeighborY="-22813">
        <dgm:presLayoutVars>
          <dgm:chMax val="0"/>
          <dgm:bulletEnabled val="1"/>
        </dgm:presLayoutVars>
      </dgm:prSet>
      <dgm:spPr/>
      <dgm:t>
        <a:bodyPr/>
        <a:lstStyle/>
        <a:p>
          <a:endParaRPr lang="zh-TW" altLang="en-US"/>
        </a:p>
      </dgm:t>
    </dgm:pt>
    <dgm:pt modelId="{3E270F41-CA78-43DC-B596-15A462E2795C}" type="pres">
      <dgm:prSet presAssocID="{CD6C919B-E496-469F-9A75-6F8C6ED0DBF7}" presName="childText" presStyleLbl="revTx" presStyleIdx="0" presStyleCnt="6">
        <dgm:presLayoutVars>
          <dgm:bulletEnabled val="1"/>
        </dgm:presLayoutVars>
      </dgm:prSet>
      <dgm:spPr/>
      <dgm:t>
        <a:bodyPr/>
        <a:lstStyle/>
        <a:p>
          <a:endParaRPr lang="zh-TW" altLang="en-US"/>
        </a:p>
      </dgm:t>
    </dgm:pt>
    <dgm:pt modelId="{374CEF8F-3F60-41FC-AC9B-F04ECB88332D}" type="pres">
      <dgm:prSet presAssocID="{96F88CA7-3DE9-4406-BA9B-18495B16CE0A}" presName="parentText" presStyleLbl="node1" presStyleIdx="1" presStyleCnt="6" custScaleY="71890">
        <dgm:presLayoutVars>
          <dgm:chMax val="0"/>
          <dgm:bulletEnabled val="1"/>
        </dgm:presLayoutVars>
      </dgm:prSet>
      <dgm:spPr/>
      <dgm:t>
        <a:bodyPr/>
        <a:lstStyle/>
        <a:p>
          <a:endParaRPr lang="zh-TW" altLang="en-US"/>
        </a:p>
      </dgm:t>
    </dgm:pt>
    <dgm:pt modelId="{80CDDCD9-8D1F-42D3-B800-C4BE18B2B5ED}" type="pres">
      <dgm:prSet presAssocID="{96F88CA7-3DE9-4406-BA9B-18495B16CE0A}" presName="childText" presStyleLbl="revTx" presStyleIdx="1" presStyleCnt="6">
        <dgm:presLayoutVars>
          <dgm:bulletEnabled val="1"/>
        </dgm:presLayoutVars>
      </dgm:prSet>
      <dgm:spPr/>
      <dgm:t>
        <a:bodyPr/>
        <a:lstStyle/>
        <a:p>
          <a:endParaRPr lang="zh-TW" altLang="en-US"/>
        </a:p>
      </dgm:t>
    </dgm:pt>
    <dgm:pt modelId="{08B86164-1CF4-4497-98F2-C7F63FBE2C23}" type="pres">
      <dgm:prSet presAssocID="{92A7B423-B2B0-43CD-8980-5D9CB7A5D372}" presName="parentText" presStyleLbl="node1" presStyleIdx="2" presStyleCnt="6" custScaleY="71890">
        <dgm:presLayoutVars>
          <dgm:chMax val="0"/>
          <dgm:bulletEnabled val="1"/>
        </dgm:presLayoutVars>
      </dgm:prSet>
      <dgm:spPr/>
      <dgm:t>
        <a:bodyPr/>
        <a:lstStyle/>
        <a:p>
          <a:endParaRPr lang="zh-TW" altLang="en-US"/>
        </a:p>
      </dgm:t>
    </dgm:pt>
    <dgm:pt modelId="{6C5D31EA-64DD-492D-B7E4-69E7F5CCC38A}" type="pres">
      <dgm:prSet presAssocID="{92A7B423-B2B0-43CD-8980-5D9CB7A5D372}" presName="childText" presStyleLbl="revTx" presStyleIdx="2" presStyleCnt="6">
        <dgm:presLayoutVars>
          <dgm:bulletEnabled val="1"/>
        </dgm:presLayoutVars>
      </dgm:prSet>
      <dgm:spPr/>
      <dgm:t>
        <a:bodyPr/>
        <a:lstStyle/>
        <a:p>
          <a:endParaRPr lang="zh-TW" altLang="en-US"/>
        </a:p>
      </dgm:t>
    </dgm:pt>
    <dgm:pt modelId="{28F39735-DB3B-401C-ACE2-95AABD96DE61}" type="pres">
      <dgm:prSet presAssocID="{2C28FD29-677D-46CF-8D72-02B8B29926DF}" presName="parentText" presStyleLbl="node1" presStyleIdx="3" presStyleCnt="6" custScaleY="71890">
        <dgm:presLayoutVars>
          <dgm:chMax val="0"/>
          <dgm:bulletEnabled val="1"/>
        </dgm:presLayoutVars>
      </dgm:prSet>
      <dgm:spPr/>
      <dgm:t>
        <a:bodyPr/>
        <a:lstStyle/>
        <a:p>
          <a:endParaRPr lang="zh-TW" altLang="en-US"/>
        </a:p>
      </dgm:t>
    </dgm:pt>
    <dgm:pt modelId="{B2001834-BF9D-4102-B27D-270285A7B849}" type="pres">
      <dgm:prSet presAssocID="{2C28FD29-677D-46CF-8D72-02B8B29926DF}" presName="childText" presStyleLbl="revTx" presStyleIdx="3" presStyleCnt="6">
        <dgm:presLayoutVars>
          <dgm:bulletEnabled val="1"/>
        </dgm:presLayoutVars>
      </dgm:prSet>
      <dgm:spPr/>
      <dgm:t>
        <a:bodyPr/>
        <a:lstStyle/>
        <a:p>
          <a:endParaRPr lang="zh-TW" altLang="en-US"/>
        </a:p>
      </dgm:t>
    </dgm:pt>
    <dgm:pt modelId="{A91CDC0B-3712-4E20-8EC2-7CDAC88010FA}" type="pres">
      <dgm:prSet presAssocID="{66832425-01CE-48E4-9B06-78A320184724}" presName="parentText" presStyleLbl="node1" presStyleIdx="4" presStyleCnt="6" custScaleY="71890">
        <dgm:presLayoutVars>
          <dgm:chMax val="0"/>
          <dgm:bulletEnabled val="1"/>
        </dgm:presLayoutVars>
      </dgm:prSet>
      <dgm:spPr/>
      <dgm:t>
        <a:bodyPr/>
        <a:lstStyle/>
        <a:p>
          <a:endParaRPr lang="zh-TW" altLang="en-US"/>
        </a:p>
      </dgm:t>
    </dgm:pt>
    <dgm:pt modelId="{532CAF9A-6121-4718-8A7C-B6F78678F2BB}" type="pres">
      <dgm:prSet presAssocID="{66832425-01CE-48E4-9B06-78A320184724}" presName="childText" presStyleLbl="revTx" presStyleIdx="4" presStyleCnt="6">
        <dgm:presLayoutVars>
          <dgm:bulletEnabled val="1"/>
        </dgm:presLayoutVars>
      </dgm:prSet>
      <dgm:spPr/>
      <dgm:t>
        <a:bodyPr/>
        <a:lstStyle/>
        <a:p>
          <a:endParaRPr lang="zh-TW" altLang="en-US"/>
        </a:p>
      </dgm:t>
    </dgm:pt>
    <dgm:pt modelId="{CAB71069-0A49-436B-A36E-335EE1AADBB3}" type="pres">
      <dgm:prSet presAssocID="{75FE9FB6-1D07-485F-AC3F-35CA21DDF63A}" presName="parentText" presStyleLbl="node1" presStyleIdx="5" presStyleCnt="6" custScaleY="71890">
        <dgm:presLayoutVars>
          <dgm:chMax val="0"/>
          <dgm:bulletEnabled val="1"/>
        </dgm:presLayoutVars>
      </dgm:prSet>
      <dgm:spPr/>
      <dgm:t>
        <a:bodyPr/>
        <a:lstStyle/>
        <a:p>
          <a:endParaRPr lang="zh-TW" altLang="en-US"/>
        </a:p>
      </dgm:t>
    </dgm:pt>
    <dgm:pt modelId="{8899190C-05BB-4DCC-B063-53FDF491FC15}" type="pres">
      <dgm:prSet presAssocID="{75FE9FB6-1D07-485F-AC3F-35CA21DDF63A}" presName="childText" presStyleLbl="revTx" presStyleIdx="5" presStyleCnt="6">
        <dgm:presLayoutVars>
          <dgm:bulletEnabled val="1"/>
        </dgm:presLayoutVars>
      </dgm:prSet>
      <dgm:spPr/>
      <dgm:t>
        <a:bodyPr/>
        <a:lstStyle/>
        <a:p>
          <a:endParaRPr lang="zh-TW" altLang="en-US"/>
        </a:p>
      </dgm:t>
    </dgm:pt>
  </dgm:ptLst>
  <dgm:cxnLst>
    <dgm:cxn modelId="{4D726615-33C9-400F-BA41-790BB02031C6}" type="presOf" srcId="{BE6FCE6F-1519-46AE-93B3-E4E29BF3F464}" destId="{587E48DB-866F-4104-A7ED-7C64ADC70AE3}" srcOrd="0" destOrd="0" presId="urn:microsoft.com/office/officeart/2005/8/layout/vList2"/>
    <dgm:cxn modelId="{B41BD552-25BB-49CA-9C51-E2AE0E3A82A9}" type="presOf" srcId="{2220DD51-56F5-4F2A-9977-44B248B00FF7}" destId="{B2001834-BF9D-4102-B27D-270285A7B849}" srcOrd="0" destOrd="0" presId="urn:microsoft.com/office/officeart/2005/8/layout/vList2"/>
    <dgm:cxn modelId="{8E318A8F-4AE5-4A8B-A784-88A6947E5FEC}" srcId="{BE6FCE6F-1519-46AE-93B3-E4E29BF3F464}" destId="{75FE9FB6-1D07-485F-AC3F-35CA21DDF63A}" srcOrd="5" destOrd="0" parTransId="{350EDAA9-F6E2-4897-B313-D6E3FE8B24CA}" sibTransId="{438CA654-3A42-4052-9E42-7DBB31E84D5F}"/>
    <dgm:cxn modelId="{7F6EBDE3-584D-4257-AA43-C2F3A326B654}" srcId="{CD6C919B-E496-469F-9A75-6F8C6ED0DBF7}" destId="{BC503529-15D8-4F9D-AB13-25A528A073BF}" srcOrd="0" destOrd="0" parTransId="{AC2853BB-68D3-4E93-B463-262797356C34}" sibTransId="{77AE6836-5D66-464E-81B8-E27AF099A5D6}"/>
    <dgm:cxn modelId="{CCBE72CA-9127-4EA9-B0BF-D55C7EDCBE16}" type="presOf" srcId="{BC503529-15D8-4F9D-AB13-25A528A073BF}" destId="{3E270F41-CA78-43DC-B596-15A462E2795C}" srcOrd="0" destOrd="0" presId="urn:microsoft.com/office/officeart/2005/8/layout/vList2"/>
    <dgm:cxn modelId="{A911D073-1C5C-4C89-83D6-6BF052968233}" srcId="{BE6FCE6F-1519-46AE-93B3-E4E29BF3F464}" destId="{92A7B423-B2B0-43CD-8980-5D9CB7A5D372}" srcOrd="2" destOrd="0" parTransId="{68299DDD-E57C-400C-ADF2-6381F974F107}" sibTransId="{FD60B722-47BD-4E91-AF0F-9101EE8E1F5E}"/>
    <dgm:cxn modelId="{55FC58C9-06DD-42A8-88E9-7341F80D1C71}" srcId="{BE6FCE6F-1519-46AE-93B3-E4E29BF3F464}" destId="{66832425-01CE-48E4-9B06-78A320184724}" srcOrd="4" destOrd="0" parTransId="{2F6417A0-4541-4023-AC98-4FBC1F1C71A3}" sibTransId="{0BF427BF-D44A-4AE6-8682-BBC92D14A490}"/>
    <dgm:cxn modelId="{C3E5A702-F9D4-47A9-A38B-C3D79498EBB7}" srcId="{75FE9FB6-1D07-485F-AC3F-35CA21DDF63A}" destId="{95BF1E5D-7EBC-491E-AEC7-49CD3694F54A}" srcOrd="0" destOrd="0" parTransId="{6BA9D1AB-B41E-4A9F-AFD2-570A10AE845E}" sibTransId="{2D247A63-F8A0-479B-B2FF-941EAF0507AD}"/>
    <dgm:cxn modelId="{CC9F6405-EA39-4ED5-A2F2-1C975FA08459}" type="presOf" srcId="{0EA0B179-CD7B-480D-90BC-B26C9E939125}" destId="{532CAF9A-6121-4718-8A7C-B6F78678F2BB}" srcOrd="0" destOrd="0" presId="urn:microsoft.com/office/officeart/2005/8/layout/vList2"/>
    <dgm:cxn modelId="{4ABEC0BC-558C-431C-B10B-B5423079669B}" type="presOf" srcId="{CD6C919B-E496-469F-9A75-6F8C6ED0DBF7}" destId="{186BA949-9D24-4D99-865E-0E70B4EBF776}" srcOrd="0" destOrd="0" presId="urn:microsoft.com/office/officeart/2005/8/layout/vList2"/>
    <dgm:cxn modelId="{A7010B25-00EA-4C42-A19F-4CE66ABA991A}" type="presOf" srcId="{240D3751-CC28-4E1F-A211-7E4D4A7DFCE1}" destId="{80CDDCD9-8D1F-42D3-B800-C4BE18B2B5ED}" srcOrd="0" destOrd="0" presId="urn:microsoft.com/office/officeart/2005/8/layout/vList2"/>
    <dgm:cxn modelId="{CFB5CB96-C307-46D7-BC39-8E36774114E7}" srcId="{BE6FCE6F-1519-46AE-93B3-E4E29BF3F464}" destId="{CD6C919B-E496-469F-9A75-6F8C6ED0DBF7}" srcOrd="0" destOrd="0" parTransId="{66D76520-3DB0-4C20-A5FD-6AEC1470D5DE}" sibTransId="{DB4DA7E6-6B29-47FB-B2EB-4055C4F9F7D1}"/>
    <dgm:cxn modelId="{F93FBA43-D551-40E3-AF60-D535D93B8F66}" srcId="{92A7B423-B2B0-43CD-8980-5D9CB7A5D372}" destId="{A6DADD9A-176A-4F8A-9FEB-55572B1A2719}" srcOrd="0" destOrd="0" parTransId="{A374F829-F867-447D-B57A-890ABDF82E96}" sibTransId="{8D56267C-689F-43DA-8886-B1C1B5CBA98E}"/>
    <dgm:cxn modelId="{7555471C-8038-49D4-8AD6-4691E8EC840A}" type="presOf" srcId="{95BF1E5D-7EBC-491E-AEC7-49CD3694F54A}" destId="{8899190C-05BB-4DCC-B063-53FDF491FC15}" srcOrd="0" destOrd="0" presId="urn:microsoft.com/office/officeart/2005/8/layout/vList2"/>
    <dgm:cxn modelId="{F5B7F3BE-13B0-439A-B6A7-F8043522D302}" type="presOf" srcId="{96F88CA7-3DE9-4406-BA9B-18495B16CE0A}" destId="{374CEF8F-3F60-41FC-AC9B-F04ECB88332D}" srcOrd="0" destOrd="0" presId="urn:microsoft.com/office/officeart/2005/8/layout/vList2"/>
    <dgm:cxn modelId="{4A238BEE-FC95-472C-809E-AC984BB31A1F}" srcId="{BE6FCE6F-1519-46AE-93B3-E4E29BF3F464}" destId="{2C28FD29-677D-46CF-8D72-02B8B29926DF}" srcOrd="3" destOrd="0" parTransId="{E2BB1218-970A-45BD-8403-1333D59435F1}" sibTransId="{118DFE2F-8ADC-4631-83B9-ABE20D2313DB}"/>
    <dgm:cxn modelId="{30F9DC6F-4BEA-43A5-A6B7-7B709B02DBAC}" srcId="{66832425-01CE-48E4-9B06-78A320184724}" destId="{0EA0B179-CD7B-480D-90BC-B26C9E939125}" srcOrd="0" destOrd="0" parTransId="{B8FB0E1C-8A96-4144-AB4C-9DC602022AE3}" sibTransId="{E053465E-B6E2-48D2-939D-A4ADADAC49A4}"/>
    <dgm:cxn modelId="{801F0BB0-71AF-49E9-B05A-DC7EB87DF1A6}" type="presOf" srcId="{2C28FD29-677D-46CF-8D72-02B8B29926DF}" destId="{28F39735-DB3B-401C-ACE2-95AABD96DE61}" srcOrd="0" destOrd="0" presId="urn:microsoft.com/office/officeart/2005/8/layout/vList2"/>
    <dgm:cxn modelId="{4E0BF3BF-9AD4-4F57-A7B9-F6391993CF51}" type="presOf" srcId="{75FE9FB6-1D07-485F-AC3F-35CA21DDF63A}" destId="{CAB71069-0A49-436B-A36E-335EE1AADBB3}" srcOrd="0" destOrd="0" presId="urn:microsoft.com/office/officeart/2005/8/layout/vList2"/>
    <dgm:cxn modelId="{D3EBFBA1-CE8F-4DAA-9F37-F83846B32FE9}" srcId="{96F88CA7-3DE9-4406-BA9B-18495B16CE0A}" destId="{240D3751-CC28-4E1F-A211-7E4D4A7DFCE1}" srcOrd="0" destOrd="0" parTransId="{46E56011-79C2-4779-BD9E-B7971B812D5E}" sibTransId="{E7521F12-9644-4DC9-80D3-CE1CEAB4C968}"/>
    <dgm:cxn modelId="{89A71216-9D61-437D-8111-865D0AA1C21F}" type="presOf" srcId="{66832425-01CE-48E4-9B06-78A320184724}" destId="{A91CDC0B-3712-4E20-8EC2-7CDAC88010FA}" srcOrd="0" destOrd="0" presId="urn:microsoft.com/office/officeart/2005/8/layout/vList2"/>
    <dgm:cxn modelId="{D4AA0E5B-4AA3-4935-BD3D-DF28D455ABF4}" type="presOf" srcId="{92A7B423-B2B0-43CD-8980-5D9CB7A5D372}" destId="{08B86164-1CF4-4497-98F2-C7F63FBE2C23}" srcOrd="0" destOrd="0" presId="urn:microsoft.com/office/officeart/2005/8/layout/vList2"/>
    <dgm:cxn modelId="{FBEADEDD-BAB3-4EF9-AAA8-A6F79805A0C5}" type="presOf" srcId="{A6DADD9A-176A-4F8A-9FEB-55572B1A2719}" destId="{6C5D31EA-64DD-492D-B7E4-69E7F5CCC38A}" srcOrd="0" destOrd="0" presId="urn:microsoft.com/office/officeart/2005/8/layout/vList2"/>
    <dgm:cxn modelId="{97CFD3C6-B45A-42DF-98E7-83BC7D20D1DA}" srcId="{BE6FCE6F-1519-46AE-93B3-E4E29BF3F464}" destId="{96F88CA7-3DE9-4406-BA9B-18495B16CE0A}" srcOrd="1" destOrd="0" parTransId="{FDC84B12-84ED-4CBC-9B72-B0D9D986055B}" sibTransId="{FAF5CE40-4C4D-4949-9ABF-1C697D33348D}"/>
    <dgm:cxn modelId="{6B23F1FB-EE56-4C40-BDD9-C9361E360653}" srcId="{2C28FD29-677D-46CF-8D72-02B8B29926DF}" destId="{2220DD51-56F5-4F2A-9977-44B248B00FF7}" srcOrd="0" destOrd="0" parTransId="{107D5CA8-9C55-4254-8C21-0262534C6262}" sibTransId="{5D59B08D-078C-47A7-9E0E-EC35CCA81E1C}"/>
    <dgm:cxn modelId="{B61CE5F1-20B9-474B-8014-878CFF089CA5}" type="presParOf" srcId="{587E48DB-866F-4104-A7ED-7C64ADC70AE3}" destId="{186BA949-9D24-4D99-865E-0E70B4EBF776}" srcOrd="0" destOrd="0" presId="urn:microsoft.com/office/officeart/2005/8/layout/vList2"/>
    <dgm:cxn modelId="{78C8E6CB-F74D-4668-8CB2-0703998B0DA5}" type="presParOf" srcId="{587E48DB-866F-4104-A7ED-7C64ADC70AE3}" destId="{3E270F41-CA78-43DC-B596-15A462E2795C}" srcOrd="1" destOrd="0" presId="urn:microsoft.com/office/officeart/2005/8/layout/vList2"/>
    <dgm:cxn modelId="{2E7434D1-AA72-4656-8E9A-B67DC064D10A}" type="presParOf" srcId="{587E48DB-866F-4104-A7ED-7C64ADC70AE3}" destId="{374CEF8F-3F60-41FC-AC9B-F04ECB88332D}" srcOrd="2" destOrd="0" presId="urn:microsoft.com/office/officeart/2005/8/layout/vList2"/>
    <dgm:cxn modelId="{46AB87DA-FAEC-4C90-83A0-002C2299A101}" type="presParOf" srcId="{587E48DB-866F-4104-A7ED-7C64ADC70AE3}" destId="{80CDDCD9-8D1F-42D3-B800-C4BE18B2B5ED}" srcOrd="3" destOrd="0" presId="urn:microsoft.com/office/officeart/2005/8/layout/vList2"/>
    <dgm:cxn modelId="{20210B02-05BA-4F08-A46B-E059DDB333C2}" type="presParOf" srcId="{587E48DB-866F-4104-A7ED-7C64ADC70AE3}" destId="{08B86164-1CF4-4497-98F2-C7F63FBE2C23}" srcOrd="4" destOrd="0" presId="urn:microsoft.com/office/officeart/2005/8/layout/vList2"/>
    <dgm:cxn modelId="{15D83191-A911-4EA1-9018-D5BE15F0CB28}" type="presParOf" srcId="{587E48DB-866F-4104-A7ED-7C64ADC70AE3}" destId="{6C5D31EA-64DD-492D-B7E4-69E7F5CCC38A}" srcOrd="5" destOrd="0" presId="urn:microsoft.com/office/officeart/2005/8/layout/vList2"/>
    <dgm:cxn modelId="{CAB99741-0504-40D1-9712-4585747E3E47}" type="presParOf" srcId="{587E48DB-866F-4104-A7ED-7C64ADC70AE3}" destId="{28F39735-DB3B-401C-ACE2-95AABD96DE61}" srcOrd="6" destOrd="0" presId="urn:microsoft.com/office/officeart/2005/8/layout/vList2"/>
    <dgm:cxn modelId="{495B3695-C870-433B-8B80-19B107E496FC}" type="presParOf" srcId="{587E48DB-866F-4104-A7ED-7C64ADC70AE3}" destId="{B2001834-BF9D-4102-B27D-270285A7B849}" srcOrd="7" destOrd="0" presId="urn:microsoft.com/office/officeart/2005/8/layout/vList2"/>
    <dgm:cxn modelId="{2493384A-B406-43C2-ACFA-51F1EE9BA931}" type="presParOf" srcId="{587E48DB-866F-4104-A7ED-7C64ADC70AE3}" destId="{A91CDC0B-3712-4E20-8EC2-7CDAC88010FA}" srcOrd="8" destOrd="0" presId="urn:microsoft.com/office/officeart/2005/8/layout/vList2"/>
    <dgm:cxn modelId="{8069783A-29BC-4AD3-B40A-1AA0EA7E9E3B}" type="presParOf" srcId="{587E48DB-866F-4104-A7ED-7C64ADC70AE3}" destId="{532CAF9A-6121-4718-8A7C-B6F78678F2BB}" srcOrd="9" destOrd="0" presId="urn:microsoft.com/office/officeart/2005/8/layout/vList2"/>
    <dgm:cxn modelId="{8D0D244F-C62B-4FE0-8BF1-DDAFBB5887B1}" type="presParOf" srcId="{587E48DB-866F-4104-A7ED-7C64ADC70AE3}" destId="{CAB71069-0A49-436B-A36E-335EE1AADBB3}" srcOrd="10" destOrd="0" presId="urn:microsoft.com/office/officeart/2005/8/layout/vList2"/>
    <dgm:cxn modelId="{0C6B14C5-4BD1-4BB1-824C-C5AA50B54608}" type="presParOf" srcId="{587E48DB-866F-4104-A7ED-7C64ADC70AE3}" destId="{8899190C-05BB-4DCC-B063-53FDF491FC15}" srcOrd="11"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72F625-196C-477E-BAD9-A32F9CC5856E}" type="doc">
      <dgm:prSet loTypeId="urn:microsoft.com/office/officeart/2005/8/layout/process2" loCatId="process" qsTypeId="urn:microsoft.com/office/officeart/2005/8/quickstyle/simple1" qsCatId="simple" csTypeId="urn:microsoft.com/office/officeart/2005/8/colors/accent1_2" csCatId="accent1" phldr="1"/>
      <dgm:spPr/>
    </dgm:pt>
    <dgm:pt modelId="{6EAB9F6C-E9CC-4333-8ED0-C02F0C3ECCE3}">
      <dgm:prSet phldrT="[文字]"/>
      <dgm:spPr/>
      <dgm:t>
        <a:bodyPr/>
        <a:lstStyle/>
        <a:p>
          <a:r>
            <a:rPr lang="zh-TW" altLang="en-US" dirty="0" smtClean="0">
              <a:latin typeface="標楷體" panose="03000509000000000000" pitchFamily="65" charset="-120"/>
              <a:ea typeface="標楷體" panose="03000509000000000000" pitchFamily="65" charset="-120"/>
            </a:rPr>
            <a:t>說明研究目的</a:t>
          </a:r>
          <a:endParaRPr lang="zh-TW" altLang="en-US" dirty="0">
            <a:latin typeface="標楷體" panose="03000509000000000000" pitchFamily="65" charset="-120"/>
            <a:ea typeface="標楷體" panose="03000509000000000000" pitchFamily="65" charset="-120"/>
          </a:endParaRPr>
        </a:p>
      </dgm:t>
    </dgm:pt>
    <dgm:pt modelId="{AEC6BDE0-BAED-48DB-BBC0-5C41626D9A0F}" type="parTrans" cxnId="{F226F4AB-E6A5-489B-AA39-9AE6B650D193}">
      <dgm:prSet/>
      <dgm:spPr/>
      <dgm:t>
        <a:bodyPr/>
        <a:lstStyle/>
        <a:p>
          <a:endParaRPr lang="zh-TW" altLang="en-US">
            <a:latin typeface="標楷體" panose="03000509000000000000" pitchFamily="65" charset="-120"/>
            <a:ea typeface="標楷體" panose="03000509000000000000" pitchFamily="65" charset="-120"/>
          </a:endParaRPr>
        </a:p>
      </dgm:t>
    </dgm:pt>
    <dgm:pt modelId="{043E3903-1DD6-46CD-895D-1964246C93F9}" type="sibTrans" cxnId="{F226F4AB-E6A5-489B-AA39-9AE6B650D193}">
      <dgm:prSet/>
      <dgm:spPr/>
      <dgm:t>
        <a:bodyPr/>
        <a:lstStyle/>
        <a:p>
          <a:endParaRPr lang="zh-TW" altLang="en-US">
            <a:latin typeface="標楷體" panose="03000509000000000000" pitchFamily="65" charset="-120"/>
            <a:ea typeface="標楷體" panose="03000509000000000000" pitchFamily="65" charset="-120"/>
          </a:endParaRPr>
        </a:p>
      </dgm:t>
    </dgm:pt>
    <dgm:pt modelId="{68E1A609-A6C4-46F9-A738-9D54845EE519}">
      <dgm:prSet phldrT="[文字]"/>
      <dgm:spPr/>
      <dgm:t>
        <a:bodyPr/>
        <a:lstStyle/>
        <a:p>
          <a:r>
            <a:rPr lang="zh-TW" altLang="en-US" dirty="0" smtClean="0">
              <a:latin typeface="標楷體" panose="03000509000000000000" pitchFamily="65" charset="-120"/>
              <a:ea typeface="標楷體" panose="03000509000000000000" pitchFamily="65" charset="-120"/>
            </a:rPr>
            <a:t>要達研究目的要有什麼資料</a:t>
          </a:r>
          <a:endParaRPr lang="zh-TW" altLang="en-US" dirty="0">
            <a:latin typeface="標楷體" panose="03000509000000000000" pitchFamily="65" charset="-120"/>
            <a:ea typeface="標楷體" panose="03000509000000000000" pitchFamily="65" charset="-120"/>
          </a:endParaRPr>
        </a:p>
      </dgm:t>
    </dgm:pt>
    <dgm:pt modelId="{CDA6DF3E-05EA-4E4F-9D2F-9BDAEB33BDBF}" type="parTrans" cxnId="{8BCEC809-BF4A-424E-9B25-C085293347ED}">
      <dgm:prSet/>
      <dgm:spPr/>
      <dgm:t>
        <a:bodyPr/>
        <a:lstStyle/>
        <a:p>
          <a:endParaRPr lang="zh-TW" altLang="en-US">
            <a:latin typeface="標楷體" panose="03000509000000000000" pitchFamily="65" charset="-120"/>
            <a:ea typeface="標楷體" panose="03000509000000000000" pitchFamily="65" charset="-120"/>
          </a:endParaRPr>
        </a:p>
      </dgm:t>
    </dgm:pt>
    <dgm:pt modelId="{BBB64C2C-61B6-4084-80D5-9E0B1AF93635}" type="sibTrans" cxnId="{8BCEC809-BF4A-424E-9B25-C085293347ED}">
      <dgm:prSet/>
      <dgm:spPr/>
      <dgm:t>
        <a:bodyPr/>
        <a:lstStyle/>
        <a:p>
          <a:endParaRPr lang="zh-TW" altLang="en-US">
            <a:latin typeface="標楷體" panose="03000509000000000000" pitchFamily="65" charset="-120"/>
            <a:ea typeface="標楷體" panose="03000509000000000000" pitchFamily="65" charset="-120"/>
          </a:endParaRPr>
        </a:p>
      </dgm:t>
    </dgm:pt>
    <dgm:pt modelId="{4E1D43B5-4A02-4FF0-84B8-190CD6A6B3A2}">
      <dgm:prSet phldrT="[文字]"/>
      <dgm:spPr/>
      <dgm:t>
        <a:bodyPr/>
        <a:lstStyle/>
        <a:p>
          <a:r>
            <a:rPr lang="zh-TW" altLang="en-US" dirty="0" smtClean="0">
              <a:latin typeface="標楷體" panose="03000509000000000000" pitchFamily="65" charset="-120"/>
              <a:ea typeface="標楷體" panose="03000509000000000000" pitchFamily="65" charset="-120"/>
            </a:rPr>
            <a:t>蒐集這些資料要用什麼方法</a:t>
          </a:r>
          <a:endParaRPr lang="zh-TW" altLang="en-US" dirty="0">
            <a:latin typeface="標楷體" panose="03000509000000000000" pitchFamily="65" charset="-120"/>
            <a:ea typeface="標楷體" panose="03000509000000000000" pitchFamily="65" charset="-120"/>
          </a:endParaRPr>
        </a:p>
      </dgm:t>
    </dgm:pt>
    <dgm:pt modelId="{836B3D30-3C92-43F9-AA49-D07043FC07B1}" type="parTrans" cxnId="{85133EC5-4A21-44EF-9077-74065AFED979}">
      <dgm:prSet/>
      <dgm:spPr/>
      <dgm:t>
        <a:bodyPr/>
        <a:lstStyle/>
        <a:p>
          <a:endParaRPr lang="zh-TW" altLang="en-US">
            <a:latin typeface="標楷體" panose="03000509000000000000" pitchFamily="65" charset="-120"/>
            <a:ea typeface="標楷體" panose="03000509000000000000" pitchFamily="65" charset="-120"/>
          </a:endParaRPr>
        </a:p>
      </dgm:t>
    </dgm:pt>
    <dgm:pt modelId="{2D6174B6-288B-48BD-AEF2-449F15C204FF}" type="sibTrans" cxnId="{85133EC5-4A21-44EF-9077-74065AFED979}">
      <dgm:prSet/>
      <dgm:spPr/>
      <dgm:t>
        <a:bodyPr/>
        <a:lstStyle/>
        <a:p>
          <a:endParaRPr lang="zh-TW" altLang="en-US">
            <a:latin typeface="標楷體" panose="03000509000000000000" pitchFamily="65" charset="-120"/>
            <a:ea typeface="標楷體" panose="03000509000000000000" pitchFamily="65" charset="-120"/>
          </a:endParaRPr>
        </a:p>
      </dgm:t>
    </dgm:pt>
    <dgm:pt modelId="{5C40F4DC-C88B-475E-ADC5-ADD96364E4C9}" type="pres">
      <dgm:prSet presAssocID="{5472F625-196C-477E-BAD9-A32F9CC5856E}" presName="linearFlow" presStyleCnt="0">
        <dgm:presLayoutVars>
          <dgm:resizeHandles val="exact"/>
        </dgm:presLayoutVars>
      </dgm:prSet>
      <dgm:spPr/>
    </dgm:pt>
    <dgm:pt modelId="{7606F7EA-FFB1-40B4-8BEA-57B0CE8216EC}" type="pres">
      <dgm:prSet presAssocID="{6EAB9F6C-E9CC-4333-8ED0-C02F0C3ECCE3}" presName="node" presStyleLbl="node1" presStyleIdx="0" presStyleCnt="3">
        <dgm:presLayoutVars>
          <dgm:bulletEnabled val="1"/>
        </dgm:presLayoutVars>
      </dgm:prSet>
      <dgm:spPr/>
      <dgm:t>
        <a:bodyPr/>
        <a:lstStyle/>
        <a:p>
          <a:endParaRPr lang="zh-TW" altLang="en-US"/>
        </a:p>
      </dgm:t>
    </dgm:pt>
    <dgm:pt modelId="{A45762FA-0917-4E80-9F30-1404078B587C}" type="pres">
      <dgm:prSet presAssocID="{043E3903-1DD6-46CD-895D-1964246C93F9}" presName="sibTrans" presStyleLbl="sibTrans2D1" presStyleIdx="0" presStyleCnt="2"/>
      <dgm:spPr/>
      <dgm:t>
        <a:bodyPr/>
        <a:lstStyle/>
        <a:p>
          <a:endParaRPr lang="zh-TW" altLang="en-US"/>
        </a:p>
      </dgm:t>
    </dgm:pt>
    <dgm:pt modelId="{618BA44B-3CA3-44E3-B9AE-2CB3199A1566}" type="pres">
      <dgm:prSet presAssocID="{043E3903-1DD6-46CD-895D-1964246C93F9}" presName="connectorText" presStyleLbl="sibTrans2D1" presStyleIdx="0" presStyleCnt="2"/>
      <dgm:spPr/>
      <dgm:t>
        <a:bodyPr/>
        <a:lstStyle/>
        <a:p>
          <a:endParaRPr lang="zh-TW" altLang="en-US"/>
        </a:p>
      </dgm:t>
    </dgm:pt>
    <dgm:pt modelId="{48FE99D2-B022-4554-83D1-2C35643A60A4}" type="pres">
      <dgm:prSet presAssocID="{68E1A609-A6C4-46F9-A738-9D54845EE519}" presName="node" presStyleLbl="node1" presStyleIdx="1" presStyleCnt="3">
        <dgm:presLayoutVars>
          <dgm:bulletEnabled val="1"/>
        </dgm:presLayoutVars>
      </dgm:prSet>
      <dgm:spPr/>
      <dgm:t>
        <a:bodyPr/>
        <a:lstStyle/>
        <a:p>
          <a:endParaRPr lang="zh-TW" altLang="en-US"/>
        </a:p>
      </dgm:t>
    </dgm:pt>
    <dgm:pt modelId="{EAE8923C-2F1A-4F11-91C2-E8F7CE9F14CA}" type="pres">
      <dgm:prSet presAssocID="{BBB64C2C-61B6-4084-80D5-9E0B1AF93635}" presName="sibTrans" presStyleLbl="sibTrans2D1" presStyleIdx="1" presStyleCnt="2"/>
      <dgm:spPr/>
      <dgm:t>
        <a:bodyPr/>
        <a:lstStyle/>
        <a:p>
          <a:endParaRPr lang="zh-TW" altLang="en-US"/>
        </a:p>
      </dgm:t>
    </dgm:pt>
    <dgm:pt modelId="{1AABB8D4-A52A-463C-B08C-90C6B2A96251}" type="pres">
      <dgm:prSet presAssocID="{BBB64C2C-61B6-4084-80D5-9E0B1AF93635}" presName="connectorText" presStyleLbl="sibTrans2D1" presStyleIdx="1" presStyleCnt="2"/>
      <dgm:spPr/>
      <dgm:t>
        <a:bodyPr/>
        <a:lstStyle/>
        <a:p>
          <a:endParaRPr lang="zh-TW" altLang="en-US"/>
        </a:p>
      </dgm:t>
    </dgm:pt>
    <dgm:pt modelId="{B0AD9CCB-9B3B-47E1-9922-0C2A9C5362F8}" type="pres">
      <dgm:prSet presAssocID="{4E1D43B5-4A02-4FF0-84B8-190CD6A6B3A2}" presName="node" presStyleLbl="node1" presStyleIdx="2" presStyleCnt="3">
        <dgm:presLayoutVars>
          <dgm:bulletEnabled val="1"/>
        </dgm:presLayoutVars>
      </dgm:prSet>
      <dgm:spPr/>
      <dgm:t>
        <a:bodyPr/>
        <a:lstStyle/>
        <a:p>
          <a:endParaRPr lang="zh-TW" altLang="en-US"/>
        </a:p>
      </dgm:t>
    </dgm:pt>
  </dgm:ptLst>
  <dgm:cxnLst>
    <dgm:cxn modelId="{85133EC5-4A21-44EF-9077-74065AFED979}" srcId="{5472F625-196C-477E-BAD9-A32F9CC5856E}" destId="{4E1D43B5-4A02-4FF0-84B8-190CD6A6B3A2}" srcOrd="2" destOrd="0" parTransId="{836B3D30-3C92-43F9-AA49-D07043FC07B1}" sibTransId="{2D6174B6-288B-48BD-AEF2-449F15C204FF}"/>
    <dgm:cxn modelId="{8BCEC809-BF4A-424E-9B25-C085293347ED}" srcId="{5472F625-196C-477E-BAD9-A32F9CC5856E}" destId="{68E1A609-A6C4-46F9-A738-9D54845EE519}" srcOrd="1" destOrd="0" parTransId="{CDA6DF3E-05EA-4E4F-9D2F-9BDAEB33BDBF}" sibTransId="{BBB64C2C-61B6-4084-80D5-9E0B1AF93635}"/>
    <dgm:cxn modelId="{86743C5E-ED9E-4676-B634-84105C1FE85C}" type="presOf" srcId="{043E3903-1DD6-46CD-895D-1964246C93F9}" destId="{A45762FA-0917-4E80-9F30-1404078B587C}" srcOrd="0" destOrd="0" presId="urn:microsoft.com/office/officeart/2005/8/layout/process2"/>
    <dgm:cxn modelId="{437A88D8-2852-4C51-9CE5-20607F4742BE}" type="presOf" srcId="{5472F625-196C-477E-BAD9-A32F9CC5856E}" destId="{5C40F4DC-C88B-475E-ADC5-ADD96364E4C9}" srcOrd="0" destOrd="0" presId="urn:microsoft.com/office/officeart/2005/8/layout/process2"/>
    <dgm:cxn modelId="{F226F4AB-E6A5-489B-AA39-9AE6B650D193}" srcId="{5472F625-196C-477E-BAD9-A32F9CC5856E}" destId="{6EAB9F6C-E9CC-4333-8ED0-C02F0C3ECCE3}" srcOrd="0" destOrd="0" parTransId="{AEC6BDE0-BAED-48DB-BBC0-5C41626D9A0F}" sibTransId="{043E3903-1DD6-46CD-895D-1964246C93F9}"/>
    <dgm:cxn modelId="{B5CFDC26-C5A7-4906-8BF5-2150C0A4F690}" type="presOf" srcId="{BBB64C2C-61B6-4084-80D5-9E0B1AF93635}" destId="{1AABB8D4-A52A-463C-B08C-90C6B2A96251}" srcOrd="1" destOrd="0" presId="urn:microsoft.com/office/officeart/2005/8/layout/process2"/>
    <dgm:cxn modelId="{39215568-021D-41EE-80EA-39E2A3094661}" type="presOf" srcId="{BBB64C2C-61B6-4084-80D5-9E0B1AF93635}" destId="{EAE8923C-2F1A-4F11-91C2-E8F7CE9F14CA}" srcOrd="0" destOrd="0" presId="urn:microsoft.com/office/officeart/2005/8/layout/process2"/>
    <dgm:cxn modelId="{17F80E0F-E096-47FC-91CD-811DB7D4336E}" type="presOf" srcId="{6EAB9F6C-E9CC-4333-8ED0-C02F0C3ECCE3}" destId="{7606F7EA-FFB1-40B4-8BEA-57B0CE8216EC}" srcOrd="0" destOrd="0" presId="urn:microsoft.com/office/officeart/2005/8/layout/process2"/>
    <dgm:cxn modelId="{D83CAA2B-DC63-48F8-8F53-199F51231DBF}" type="presOf" srcId="{68E1A609-A6C4-46F9-A738-9D54845EE519}" destId="{48FE99D2-B022-4554-83D1-2C35643A60A4}" srcOrd="0" destOrd="0" presId="urn:microsoft.com/office/officeart/2005/8/layout/process2"/>
    <dgm:cxn modelId="{045B8FD5-A624-45F2-8B13-E8F9177E1367}" type="presOf" srcId="{4E1D43B5-4A02-4FF0-84B8-190CD6A6B3A2}" destId="{B0AD9CCB-9B3B-47E1-9922-0C2A9C5362F8}" srcOrd="0" destOrd="0" presId="urn:microsoft.com/office/officeart/2005/8/layout/process2"/>
    <dgm:cxn modelId="{1814A633-B45F-48F5-AD1F-53B87907C318}" type="presOf" srcId="{043E3903-1DD6-46CD-895D-1964246C93F9}" destId="{618BA44B-3CA3-44E3-B9AE-2CB3199A1566}" srcOrd="1" destOrd="0" presId="urn:microsoft.com/office/officeart/2005/8/layout/process2"/>
    <dgm:cxn modelId="{7E06AA4E-3B50-4D1F-B84A-D87F94CC2F26}" type="presParOf" srcId="{5C40F4DC-C88B-475E-ADC5-ADD96364E4C9}" destId="{7606F7EA-FFB1-40B4-8BEA-57B0CE8216EC}" srcOrd="0" destOrd="0" presId="urn:microsoft.com/office/officeart/2005/8/layout/process2"/>
    <dgm:cxn modelId="{8EBAF5BD-8A0A-45E0-85BB-4EC589A82110}" type="presParOf" srcId="{5C40F4DC-C88B-475E-ADC5-ADD96364E4C9}" destId="{A45762FA-0917-4E80-9F30-1404078B587C}" srcOrd="1" destOrd="0" presId="urn:microsoft.com/office/officeart/2005/8/layout/process2"/>
    <dgm:cxn modelId="{B2244A3F-DAE8-4BAA-AD87-35C9565D7915}" type="presParOf" srcId="{A45762FA-0917-4E80-9F30-1404078B587C}" destId="{618BA44B-3CA3-44E3-B9AE-2CB3199A1566}" srcOrd="0" destOrd="0" presId="urn:microsoft.com/office/officeart/2005/8/layout/process2"/>
    <dgm:cxn modelId="{268DF479-ABEF-4841-84C0-528F18C39AC7}" type="presParOf" srcId="{5C40F4DC-C88B-475E-ADC5-ADD96364E4C9}" destId="{48FE99D2-B022-4554-83D1-2C35643A60A4}" srcOrd="2" destOrd="0" presId="urn:microsoft.com/office/officeart/2005/8/layout/process2"/>
    <dgm:cxn modelId="{0DACEC0B-93F7-4D36-9B42-7C76407C41C6}" type="presParOf" srcId="{5C40F4DC-C88B-475E-ADC5-ADD96364E4C9}" destId="{EAE8923C-2F1A-4F11-91C2-E8F7CE9F14CA}" srcOrd="3" destOrd="0" presId="urn:microsoft.com/office/officeart/2005/8/layout/process2"/>
    <dgm:cxn modelId="{954CA081-C1F2-4839-87C0-B3F1D28FF7F5}" type="presParOf" srcId="{EAE8923C-2F1A-4F11-91C2-E8F7CE9F14CA}" destId="{1AABB8D4-A52A-463C-B08C-90C6B2A96251}" srcOrd="0" destOrd="0" presId="urn:microsoft.com/office/officeart/2005/8/layout/process2"/>
    <dgm:cxn modelId="{A1CA31D5-2240-42CF-9E37-CFB61002D63A}" type="presParOf" srcId="{5C40F4DC-C88B-475E-ADC5-ADD96364E4C9}" destId="{B0AD9CCB-9B3B-47E1-9922-0C2A9C5362F8}"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B07B8C-476A-4E50-B3CE-A31D76BBF94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zh-TW" altLang="en-US"/>
        </a:p>
      </dgm:t>
    </dgm:pt>
    <dgm:pt modelId="{C3601321-2FB2-427D-8661-2878F38E9982}">
      <dgm:prSet phldrT="[文字]" custT="1"/>
      <dgm:spPr/>
      <dgm:t>
        <a:bodyPr/>
        <a:lstStyle/>
        <a:p>
          <a:r>
            <a:rPr lang="zh-TW" altLang="en-US" sz="2800" dirty="0" smtClean="0">
              <a:latin typeface="標楷體" panose="03000509000000000000" pitchFamily="65" charset="-120"/>
              <a:ea typeface="標楷體" panose="03000509000000000000" pitchFamily="65" charset="-120"/>
            </a:rPr>
            <a:t>誰</a:t>
          </a:r>
          <a:endParaRPr lang="zh-TW" altLang="en-US" sz="2800" dirty="0">
            <a:latin typeface="標楷體" panose="03000509000000000000" pitchFamily="65" charset="-120"/>
            <a:ea typeface="標楷體" panose="03000509000000000000" pitchFamily="65" charset="-120"/>
          </a:endParaRPr>
        </a:p>
      </dgm:t>
    </dgm:pt>
    <dgm:pt modelId="{093EC8CD-2E88-44A4-A543-ABFBA3CE1EA4}" type="parTrans" cxnId="{4B5DCEFE-F456-4D15-8916-4678D61CE691}">
      <dgm:prSet/>
      <dgm:spPr/>
      <dgm:t>
        <a:bodyPr/>
        <a:lstStyle/>
        <a:p>
          <a:endParaRPr lang="zh-TW" altLang="en-US" sz="2000">
            <a:latin typeface="標楷體" panose="03000509000000000000" pitchFamily="65" charset="-120"/>
            <a:ea typeface="標楷體" panose="03000509000000000000" pitchFamily="65" charset="-120"/>
          </a:endParaRPr>
        </a:p>
      </dgm:t>
    </dgm:pt>
    <dgm:pt modelId="{911AAE88-5335-4F9C-852C-1C8AF5EEBA90}" type="sibTrans" cxnId="{4B5DCEFE-F456-4D15-8916-4678D61CE691}">
      <dgm:prSet/>
      <dgm:spPr/>
      <dgm:t>
        <a:bodyPr/>
        <a:lstStyle/>
        <a:p>
          <a:endParaRPr lang="zh-TW" altLang="en-US" sz="2000">
            <a:latin typeface="標楷體" panose="03000509000000000000" pitchFamily="65" charset="-120"/>
            <a:ea typeface="標楷體" panose="03000509000000000000" pitchFamily="65" charset="-120"/>
          </a:endParaRPr>
        </a:p>
      </dgm:t>
    </dgm:pt>
    <dgm:pt modelId="{461330A4-EE65-4317-8BF1-CCFF56282148}">
      <dgm:prSet phldrT="[文字]" custT="1"/>
      <dgm:spPr/>
      <dgm:t>
        <a:bodyPr/>
        <a:lstStyle/>
        <a:p>
          <a:r>
            <a:rPr lang="zh-TW" altLang="en-US" sz="2800" dirty="0" smtClean="0">
              <a:latin typeface="標楷體" panose="03000509000000000000" pitchFamily="65" charset="-120"/>
              <a:ea typeface="標楷體" panose="03000509000000000000" pitchFamily="65" charset="-120"/>
            </a:rPr>
            <a:t>學習前</a:t>
          </a:r>
          <a:endParaRPr lang="zh-TW" altLang="en-US" sz="2800" dirty="0">
            <a:latin typeface="標楷體" panose="03000509000000000000" pitchFamily="65" charset="-120"/>
            <a:ea typeface="標楷體" panose="03000509000000000000" pitchFamily="65" charset="-120"/>
          </a:endParaRPr>
        </a:p>
      </dgm:t>
    </dgm:pt>
    <dgm:pt modelId="{9863F3D1-9F50-4AD3-AF11-459B52331260}" type="parTrans" cxnId="{8C170414-C812-46CA-B34F-EE2F3C76A7FC}">
      <dgm:prSet/>
      <dgm:spPr/>
      <dgm:t>
        <a:bodyPr/>
        <a:lstStyle/>
        <a:p>
          <a:endParaRPr lang="zh-TW" altLang="en-US" sz="2000">
            <a:latin typeface="標楷體" panose="03000509000000000000" pitchFamily="65" charset="-120"/>
            <a:ea typeface="標楷體" panose="03000509000000000000" pitchFamily="65" charset="-120"/>
          </a:endParaRPr>
        </a:p>
      </dgm:t>
    </dgm:pt>
    <dgm:pt modelId="{D89CEDED-BCAA-4185-B1F2-304997448A5E}" type="sibTrans" cxnId="{8C170414-C812-46CA-B34F-EE2F3C76A7FC}">
      <dgm:prSet/>
      <dgm:spPr/>
      <dgm:t>
        <a:bodyPr/>
        <a:lstStyle/>
        <a:p>
          <a:endParaRPr lang="zh-TW" altLang="en-US" sz="2000">
            <a:latin typeface="標楷體" panose="03000509000000000000" pitchFamily="65" charset="-120"/>
            <a:ea typeface="標楷體" panose="03000509000000000000" pitchFamily="65" charset="-120"/>
          </a:endParaRPr>
        </a:p>
      </dgm:t>
    </dgm:pt>
    <dgm:pt modelId="{A89D1F7A-C821-4E6A-93B6-4BCAA8084E9A}">
      <dgm:prSet phldrT="[文字]" custT="1"/>
      <dgm:spPr/>
      <dgm:t>
        <a:bodyPr/>
        <a:lstStyle/>
        <a:p>
          <a:r>
            <a:rPr lang="zh-TW" altLang="en-US" sz="2800" dirty="0" smtClean="0">
              <a:latin typeface="標楷體" panose="03000509000000000000" pitchFamily="65" charset="-120"/>
              <a:ea typeface="標楷體" panose="03000509000000000000" pitchFamily="65" charset="-120"/>
            </a:rPr>
            <a:t>學習中</a:t>
          </a:r>
          <a:endParaRPr lang="zh-TW" altLang="en-US" sz="2800" dirty="0">
            <a:latin typeface="標楷體" panose="03000509000000000000" pitchFamily="65" charset="-120"/>
            <a:ea typeface="標楷體" panose="03000509000000000000" pitchFamily="65" charset="-120"/>
          </a:endParaRPr>
        </a:p>
      </dgm:t>
    </dgm:pt>
    <dgm:pt modelId="{954B9978-E2F9-409D-8237-C30F505484BA}" type="parTrans" cxnId="{9FF758B2-DE42-44B3-A1C0-7A435EDBB646}">
      <dgm:prSet/>
      <dgm:spPr/>
      <dgm:t>
        <a:bodyPr/>
        <a:lstStyle/>
        <a:p>
          <a:endParaRPr lang="zh-TW" altLang="en-US" sz="2000">
            <a:latin typeface="標楷體" panose="03000509000000000000" pitchFamily="65" charset="-120"/>
            <a:ea typeface="標楷體" panose="03000509000000000000" pitchFamily="65" charset="-120"/>
          </a:endParaRPr>
        </a:p>
      </dgm:t>
    </dgm:pt>
    <dgm:pt modelId="{E079262A-9CEB-4916-9213-CB8613D004BA}" type="sibTrans" cxnId="{9FF758B2-DE42-44B3-A1C0-7A435EDBB646}">
      <dgm:prSet/>
      <dgm:spPr/>
      <dgm:t>
        <a:bodyPr/>
        <a:lstStyle/>
        <a:p>
          <a:endParaRPr lang="zh-TW" altLang="en-US" sz="2000">
            <a:latin typeface="標楷體" panose="03000509000000000000" pitchFamily="65" charset="-120"/>
            <a:ea typeface="標楷體" panose="03000509000000000000" pitchFamily="65" charset="-120"/>
          </a:endParaRPr>
        </a:p>
      </dgm:t>
    </dgm:pt>
    <dgm:pt modelId="{41CB93ED-97DB-43DC-A709-FF9188D5A7C6}">
      <dgm:prSet phldrT="[文字]" custT="1"/>
      <dgm:spPr/>
      <dgm:t>
        <a:bodyPr/>
        <a:lstStyle/>
        <a:p>
          <a:r>
            <a:rPr lang="zh-TW" altLang="en-US" sz="3600" dirty="0" smtClean="0">
              <a:latin typeface="標楷體" panose="03000509000000000000" pitchFamily="65" charset="-120"/>
              <a:ea typeface="標楷體" panose="03000509000000000000" pitchFamily="65" charset="-120"/>
            </a:rPr>
            <a:t>教學設計</a:t>
          </a:r>
          <a:endParaRPr lang="zh-TW" altLang="en-US" sz="3600" dirty="0">
            <a:latin typeface="標楷體" panose="03000509000000000000" pitchFamily="65" charset="-120"/>
            <a:ea typeface="標楷體" panose="03000509000000000000" pitchFamily="65" charset="-120"/>
          </a:endParaRPr>
        </a:p>
      </dgm:t>
    </dgm:pt>
    <dgm:pt modelId="{57AAAB8E-97AD-4297-9F40-D4E1C2D17EDB}" type="sibTrans" cxnId="{291DEAF2-BDEE-4E43-8CB4-EB0114E082F2}">
      <dgm:prSet/>
      <dgm:spPr/>
      <dgm:t>
        <a:bodyPr/>
        <a:lstStyle/>
        <a:p>
          <a:endParaRPr lang="zh-TW" altLang="en-US" sz="2000">
            <a:latin typeface="標楷體" panose="03000509000000000000" pitchFamily="65" charset="-120"/>
            <a:ea typeface="標楷體" panose="03000509000000000000" pitchFamily="65" charset="-120"/>
          </a:endParaRPr>
        </a:p>
      </dgm:t>
    </dgm:pt>
    <dgm:pt modelId="{176F776B-3AC0-4432-88A6-4CD033EFF32D}" type="parTrans" cxnId="{291DEAF2-BDEE-4E43-8CB4-EB0114E082F2}">
      <dgm:prSet/>
      <dgm:spPr/>
      <dgm:t>
        <a:bodyPr/>
        <a:lstStyle/>
        <a:p>
          <a:endParaRPr lang="zh-TW" altLang="en-US" sz="2000">
            <a:latin typeface="標楷體" panose="03000509000000000000" pitchFamily="65" charset="-120"/>
            <a:ea typeface="標楷體" panose="03000509000000000000" pitchFamily="65" charset="-120"/>
          </a:endParaRPr>
        </a:p>
      </dgm:t>
    </dgm:pt>
    <dgm:pt modelId="{E715D359-40F7-498F-905C-9B49B3E55784}" type="pres">
      <dgm:prSet presAssocID="{7CB07B8C-476A-4E50-B3CE-A31D76BBF94C}" presName="Name0" presStyleCnt="0">
        <dgm:presLayoutVars>
          <dgm:chMax val="4"/>
          <dgm:resizeHandles val="exact"/>
        </dgm:presLayoutVars>
      </dgm:prSet>
      <dgm:spPr/>
      <dgm:t>
        <a:bodyPr/>
        <a:lstStyle/>
        <a:p>
          <a:endParaRPr lang="zh-TW" altLang="en-US"/>
        </a:p>
      </dgm:t>
    </dgm:pt>
    <dgm:pt modelId="{585CD2E2-C750-4E6C-9EB6-5C14F4BD19A4}" type="pres">
      <dgm:prSet presAssocID="{7CB07B8C-476A-4E50-B3CE-A31D76BBF94C}" presName="ellipse" presStyleLbl="trBgShp" presStyleIdx="0" presStyleCnt="1"/>
      <dgm:spPr/>
    </dgm:pt>
    <dgm:pt modelId="{1FBD7E71-B74F-4B16-A6D1-DA9E9EFCC3AD}" type="pres">
      <dgm:prSet presAssocID="{7CB07B8C-476A-4E50-B3CE-A31D76BBF94C}" presName="arrow1" presStyleLbl="fgShp" presStyleIdx="0" presStyleCnt="1"/>
      <dgm:spPr/>
    </dgm:pt>
    <dgm:pt modelId="{6074B25F-E89F-4036-86C9-200C861285D0}" type="pres">
      <dgm:prSet presAssocID="{7CB07B8C-476A-4E50-B3CE-A31D76BBF94C}" presName="rectangle" presStyleLbl="revTx" presStyleIdx="0" presStyleCnt="1">
        <dgm:presLayoutVars>
          <dgm:bulletEnabled val="1"/>
        </dgm:presLayoutVars>
      </dgm:prSet>
      <dgm:spPr/>
      <dgm:t>
        <a:bodyPr/>
        <a:lstStyle/>
        <a:p>
          <a:endParaRPr lang="zh-TW" altLang="en-US"/>
        </a:p>
      </dgm:t>
    </dgm:pt>
    <dgm:pt modelId="{A9043B52-1472-4596-B1D0-3ED1419B3F3B}" type="pres">
      <dgm:prSet presAssocID="{461330A4-EE65-4317-8BF1-CCFF56282148}" presName="item1" presStyleLbl="node1" presStyleIdx="0" presStyleCnt="3">
        <dgm:presLayoutVars>
          <dgm:bulletEnabled val="1"/>
        </dgm:presLayoutVars>
      </dgm:prSet>
      <dgm:spPr/>
      <dgm:t>
        <a:bodyPr/>
        <a:lstStyle/>
        <a:p>
          <a:endParaRPr lang="zh-TW" altLang="en-US"/>
        </a:p>
      </dgm:t>
    </dgm:pt>
    <dgm:pt modelId="{3BAB9B84-A316-40A7-B230-76560A249C1B}" type="pres">
      <dgm:prSet presAssocID="{A89D1F7A-C821-4E6A-93B6-4BCAA8084E9A}" presName="item2" presStyleLbl="node1" presStyleIdx="1" presStyleCnt="3">
        <dgm:presLayoutVars>
          <dgm:bulletEnabled val="1"/>
        </dgm:presLayoutVars>
      </dgm:prSet>
      <dgm:spPr/>
      <dgm:t>
        <a:bodyPr/>
        <a:lstStyle/>
        <a:p>
          <a:endParaRPr lang="zh-TW" altLang="en-US"/>
        </a:p>
      </dgm:t>
    </dgm:pt>
    <dgm:pt modelId="{99270029-3B23-4B5A-9929-4A104A27D69D}" type="pres">
      <dgm:prSet presAssocID="{41CB93ED-97DB-43DC-A709-FF9188D5A7C6}" presName="item3" presStyleLbl="node1" presStyleIdx="2" presStyleCnt="3">
        <dgm:presLayoutVars>
          <dgm:bulletEnabled val="1"/>
        </dgm:presLayoutVars>
      </dgm:prSet>
      <dgm:spPr/>
      <dgm:t>
        <a:bodyPr/>
        <a:lstStyle/>
        <a:p>
          <a:endParaRPr lang="zh-TW" altLang="en-US"/>
        </a:p>
      </dgm:t>
    </dgm:pt>
    <dgm:pt modelId="{FCC9B4CE-6D38-4CED-BD18-EB4FF5293AEE}" type="pres">
      <dgm:prSet presAssocID="{7CB07B8C-476A-4E50-B3CE-A31D76BBF94C}" presName="funnel" presStyleLbl="trAlignAcc1" presStyleIdx="0" presStyleCnt="1"/>
      <dgm:spPr/>
    </dgm:pt>
  </dgm:ptLst>
  <dgm:cxnLst>
    <dgm:cxn modelId="{4DFC4CCE-4208-42D4-AD60-A59EA3516B5F}" type="presOf" srcId="{7CB07B8C-476A-4E50-B3CE-A31D76BBF94C}" destId="{E715D359-40F7-498F-905C-9B49B3E55784}" srcOrd="0" destOrd="0" presId="urn:microsoft.com/office/officeart/2005/8/layout/funnel1"/>
    <dgm:cxn modelId="{93CD514B-AD68-458D-82D7-EB12EC62EEC8}" type="presOf" srcId="{41CB93ED-97DB-43DC-A709-FF9188D5A7C6}" destId="{6074B25F-E89F-4036-86C9-200C861285D0}" srcOrd="0" destOrd="0" presId="urn:microsoft.com/office/officeart/2005/8/layout/funnel1"/>
    <dgm:cxn modelId="{3A055FE5-9709-44AD-BE4E-B5E2B3E920A9}" type="presOf" srcId="{C3601321-2FB2-427D-8661-2878F38E9982}" destId="{99270029-3B23-4B5A-9929-4A104A27D69D}" srcOrd="0" destOrd="0" presId="urn:microsoft.com/office/officeart/2005/8/layout/funnel1"/>
    <dgm:cxn modelId="{8C170414-C812-46CA-B34F-EE2F3C76A7FC}" srcId="{7CB07B8C-476A-4E50-B3CE-A31D76BBF94C}" destId="{461330A4-EE65-4317-8BF1-CCFF56282148}" srcOrd="1" destOrd="0" parTransId="{9863F3D1-9F50-4AD3-AF11-459B52331260}" sibTransId="{D89CEDED-BCAA-4185-B1F2-304997448A5E}"/>
    <dgm:cxn modelId="{291DEAF2-BDEE-4E43-8CB4-EB0114E082F2}" srcId="{7CB07B8C-476A-4E50-B3CE-A31D76BBF94C}" destId="{41CB93ED-97DB-43DC-A709-FF9188D5A7C6}" srcOrd="3" destOrd="0" parTransId="{176F776B-3AC0-4432-88A6-4CD033EFF32D}" sibTransId="{57AAAB8E-97AD-4297-9F40-D4E1C2D17EDB}"/>
    <dgm:cxn modelId="{4B5DCEFE-F456-4D15-8916-4678D61CE691}" srcId="{7CB07B8C-476A-4E50-B3CE-A31D76BBF94C}" destId="{C3601321-2FB2-427D-8661-2878F38E9982}" srcOrd="0" destOrd="0" parTransId="{093EC8CD-2E88-44A4-A543-ABFBA3CE1EA4}" sibTransId="{911AAE88-5335-4F9C-852C-1C8AF5EEBA90}"/>
    <dgm:cxn modelId="{66EF5163-F6F5-4813-AFD8-8AF71225DF1D}" type="presOf" srcId="{461330A4-EE65-4317-8BF1-CCFF56282148}" destId="{3BAB9B84-A316-40A7-B230-76560A249C1B}" srcOrd="0" destOrd="0" presId="urn:microsoft.com/office/officeart/2005/8/layout/funnel1"/>
    <dgm:cxn modelId="{7CD1EDDB-6674-4BF8-9890-F04C74A85E40}" type="presOf" srcId="{A89D1F7A-C821-4E6A-93B6-4BCAA8084E9A}" destId="{A9043B52-1472-4596-B1D0-3ED1419B3F3B}" srcOrd="0" destOrd="0" presId="urn:microsoft.com/office/officeart/2005/8/layout/funnel1"/>
    <dgm:cxn modelId="{9FF758B2-DE42-44B3-A1C0-7A435EDBB646}" srcId="{7CB07B8C-476A-4E50-B3CE-A31D76BBF94C}" destId="{A89D1F7A-C821-4E6A-93B6-4BCAA8084E9A}" srcOrd="2" destOrd="0" parTransId="{954B9978-E2F9-409D-8237-C30F505484BA}" sibTransId="{E079262A-9CEB-4916-9213-CB8613D004BA}"/>
    <dgm:cxn modelId="{F5BEFF0A-675F-4E28-8788-20741413093B}" type="presParOf" srcId="{E715D359-40F7-498F-905C-9B49B3E55784}" destId="{585CD2E2-C750-4E6C-9EB6-5C14F4BD19A4}" srcOrd="0" destOrd="0" presId="urn:microsoft.com/office/officeart/2005/8/layout/funnel1"/>
    <dgm:cxn modelId="{2E02ECBD-5F58-4D49-B8B8-AEF9D651EFAD}" type="presParOf" srcId="{E715D359-40F7-498F-905C-9B49B3E55784}" destId="{1FBD7E71-B74F-4B16-A6D1-DA9E9EFCC3AD}" srcOrd="1" destOrd="0" presId="urn:microsoft.com/office/officeart/2005/8/layout/funnel1"/>
    <dgm:cxn modelId="{DBFD65ED-911C-493B-BE81-1DD0855488B3}" type="presParOf" srcId="{E715D359-40F7-498F-905C-9B49B3E55784}" destId="{6074B25F-E89F-4036-86C9-200C861285D0}" srcOrd="2" destOrd="0" presId="urn:microsoft.com/office/officeart/2005/8/layout/funnel1"/>
    <dgm:cxn modelId="{3ADC8893-969A-42BB-801F-FA58CF92C8AD}" type="presParOf" srcId="{E715D359-40F7-498F-905C-9B49B3E55784}" destId="{A9043B52-1472-4596-B1D0-3ED1419B3F3B}" srcOrd="3" destOrd="0" presId="urn:microsoft.com/office/officeart/2005/8/layout/funnel1"/>
    <dgm:cxn modelId="{F1D9FD41-8164-47F5-90E4-2683F4ED7F42}" type="presParOf" srcId="{E715D359-40F7-498F-905C-9B49B3E55784}" destId="{3BAB9B84-A316-40A7-B230-76560A249C1B}" srcOrd="4" destOrd="0" presId="urn:microsoft.com/office/officeart/2005/8/layout/funnel1"/>
    <dgm:cxn modelId="{75F8A514-DEA8-48B5-B02F-3BF8DC8B536E}" type="presParOf" srcId="{E715D359-40F7-498F-905C-9B49B3E55784}" destId="{99270029-3B23-4B5A-9929-4A104A27D69D}" srcOrd="5" destOrd="0" presId="urn:microsoft.com/office/officeart/2005/8/layout/funnel1"/>
    <dgm:cxn modelId="{4C8E7476-E9CC-40AD-80BA-5BB8F86FA50C}" type="presParOf" srcId="{E715D359-40F7-498F-905C-9B49B3E55784}" destId="{FCC9B4CE-6D38-4CED-BD18-EB4FF5293AE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A0F250-CE7C-47D6-A5AE-F1D72321869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zh-TW" altLang="en-US"/>
        </a:p>
      </dgm:t>
    </dgm:pt>
    <dgm:pt modelId="{66E36624-A788-4A3D-8996-862FBF238401}">
      <dgm:prSet phldrT="[文字]"/>
      <dgm:spPr/>
      <dgm:t>
        <a:bodyPr/>
        <a:lstStyle/>
        <a:p>
          <a:r>
            <a:rPr lang="zh-TW" altLang="en-US" dirty="0" smtClean="0">
              <a:latin typeface="標楷體" panose="03000509000000000000" pitchFamily="65" charset="-120"/>
              <a:ea typeface="標楷體" panose="03000509000000000000" pitchFamily="65" charset="-120"/>
            </a:rPr>
            <a:t>想要測量的構念</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概念</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2BB6ED12-F1FA-4264-A92B-7825D26FB7F4}" type="parTrans" cxnId="{EC76E89B-5620-4512-B5FF-DB23B24E5436}">
      <dgm:prSet/>
      <dgm:spPr/>
      <dgm:t>
        <a:bodyPr/>
        <a:lstStyle/>
        <a:p>
          <a:endParaRPr lang="zh-TW" altLang="en-US">
            <a:latin typeface="標楷體" panose="03000509000000000000" pitchFamily="65" charset="-120"/>
            <a:ea typeface="標楷體" panose="03000509000000000000" pitchFamily="65" charset="-120"/>
          </a:endParaRPr>
        </a:p>
      </dgm:t>
    </dgm:pt>
    <dgm:pt modelId="{6E6BC94A-F2E9-4658-9C23-D92F35F4DA09}" type="sibTrans" cxnId="{EC76E89B-5620-4512-B5FF-DB23B24E5436}">
      <dgm:prSet/>
      <dgm:spPr/>
      <dgm:t>
        <a:bodyPr/>
        <a:lstStyle/>
        <a:p>
          <a:endParaRPr lang="zh-TW" altLang="en-US">
            <a:latin typeface="標楷體" panose="03000509000000000000" pitchFamily="65" charset="-120"/>
            <a:ea typeface="標楷體" panose="03000509000000000000" pitchFamily="65" charset="-120"/>
          </a:endParaRPr>
        </a:p>
      </dgm:t>
    </dgm:pt>
    <dgm:pt modelId="{1B97B8EE-BFB8-473D-8D9D-5531AAEB25FD}">
      <dgm:prSet phldrT="[文字]"/>
      <dgm:spPr/>
      <dgm:t>
        <a:bodyPr/>
        <a:lstStyle/>
        <a:p>
          <a:r>
            <a:rPr lang="zh-TW" altLang="en-US" dirty="0" smtClean="0">
              <a:latin typeface="標楷體" panose="03000509000000000000" pitchFamily="65" charset="-120"/>
              <a:ea typeface="標楷體" panose="03000509000000000000" pitchFamily="65" charset="-120"/>
            </a:rPr>
            <a:t>實際測驗的內容</a:t>
          </a:r>
          <a:endParaRPr lang="zh-TW" altLang="en-US" dirty="0">
            <a:latin typeface="標楷體" panose="03000509000000000000" pitchFamily="65" charset="-120"/>
            <a:ea typeface="標楷體" panose="03000509000000000000" pitchFamily="65" charset="-120"/>
          </a:endParaRPr>
        </a:p>
      </dgm:t>
    </dgm:pt>
    <dgm:pt modelId="{B667DBB4-3D4A-4D57-B615-F1F4DCAF7585}" type="parTrans" cxnId="{9207EF48-367E-405A-B7B1-8A279E171AB4}">
      <dgm:prSet/>
      <dgm:spPr/>
      <dgm:t>
        <a:bodyPr/>
        <a:lstStyle/>
        <a:p>
          <a:endParaRPr lang="zh-TW" altLang="en-US">
            <a:latin typeface="標楷體" panose="03000509000000000000" pitchFamily="65" charset="-120"/>
            <a:ea typeface="標楷體" panose="03000509000000000000" pitchFamily="65" charset="-120"/>
          </a:endParaRPr>
        </a:p>
      </dgm:t>
    </dgm:pt>
    <dgm:pt modelId="{875FD5BF-ED5F-438F-836F-0D48393D66FA}" type="sibTrans" cxnId="{9207EF48-367E-405A-B7B1-8A279E171AB4}">
      <dgm:prSet/>
      <dgm:spPr/>
      <dgm:t>
        <a:bodyPr/>
        <a:lstStyle/>
        <a:p>
          <a:endParaRPr lang="zh-TW" altLang="en-US">
            <a:latin typeface="標楷體" panose="03000509000000000000" pitchFamily="65" charset="-120"/>
            <a:ea typeface="標楷體" panose="03000509000000000000" pitchFamily="65" charset="-120"/>
          </a:endParaRPr>
        </a:p>
      </dgm:t>
    </dgm:pt>
    <dgm:pt modelId="{43E9DD99-8BFB-4E4B-BCEE-62BE611AF866}" type="pres">
      <dgm:prSet presAssocID="{D7A0F250-CE7C-47D6-A5AE-F1D72321869C}" presName="compositeShape" presStyleCnt="0">
        <dgm:presLayoutVars>
          <dgm:chMax val="2"/>
          <dgm:dir/>
          <dgm:resizeHandles val="exact"/>
        </dgm:presLayoutVars>
      </dgm:prSet>
      <dgm:spPr/>
      <dgm:t>
        <a:bodyPr/>
        <a:lstStyle/>
        <a:p>
          <a:endParaRPr lang="zh-TW" altLang="en-US"/>
        </a:p>
      </dgm:t>
    </dgm:pt>
    <dgm:pt modelId="{45765A52-E536-4A51-98BB-6DE65C24BE22}" type="pres">
      <dgm:prSet presAssocID="{D7A0F250-CE7C-47D6-A5AE-F1D72321869C}" presName="divider" presStyleLbl="fgShp" presStyleIdx="0" presStyleCnt="1"/>
      <dgm:spPr/>
    </dgm:pt>
    <dgm:pt modelId="{1EC4F088-02CD-424D-ABB4-DE6FCB99E8ED}" type="pres">
      <dgm:prSet presAssocID="{66E36624-A788-4A3D-8996-862FBF238401}" presName="downArrow" presStyleLbl="node1" presStyleIdx="0" presStyleCnt="2"/>
      <dgm:spPr/>
    </dgm:pt>
    <dgm:pt modelId="{31455D8A-37F4-4C5D-AE39-C089BCEE0DAE}" type="pres">
      <dgm:prSet presAssocID="{66E36624-A788-4A3D-8996-862FBF238401}" presName="downArrowText" presStyleLbl="revTx" presStyleIdx="0" presStyleCnt="2">
        <dgm:presLayoutVars>
          <dgm:bulletEnabled val="1"/>
        </dgm:presLayoutVars>
      </dgm:prSet>
      <dgm:spPr/>
      <dgm:t>
        <a:bodyPr/>
        <a:lstStyle/>
        <a:p>
          <a:endParaRPr lang="zh-TW" altLang="en-US"/>
        </a:p>
      </dgm:t>
    </dgm:pt>
    <dgm:pt modelId="{722ADE07-46B9-4E60-A781-7F7D4914F52E}" type="pres">
      <dgm:prSet presAssocID="{1B97B8EE-BFB8-473D-8D9D-5531AAEB25FD}" presName="upArrow" presStyleLbl="node1" presStyleIdx="1" presStyleCnt="2"/>
      <dgm:spPr/>
    </dgm:pt>
    <dgm:pt modelId="{3FBA0106-0AE8-4960-A5BA-25CEE589A726}" type="pres">
      <dgm:prSet presAssocID="{1B97B8EE-BFB8-473D-8D9D-5531AAEB25FD}" presName="upArrowText" presStyleLbl="revTx" presStyleIdx="1" presStyleCnt="2">
        <dgm:presLayoutVars>
          <dgm:bulletEnabled val="1"/>
        </dgm:presLayoutVars>
      </dgm:prSet>
      <dgm:spPr/>
      <dgm:t>
        <a:bodyPr/>
        <a:lstStyle/>
        <a:p>
          <a:endParaRPr lang="zh-TW" altLang="en-US"/>
        </a:p>
      </dgm:t>
    </dgm:pt>
  </dgm:ptLst>
  <dgm:cxnLst>
    <dgm:cxn modelId="{63EE76E3-4646-48E9-9D3E-ACA1C6DE01DD}" type="presOf" srcId="{66E36624-A788-4A3D-8996-862FBF238401}" destId="{31455D8A-37F4-4C5D-AE39-C089BCEE0DAE}" srcOrd="0" destOrd="0" presId="urn:microsoft.com/office/officeart/2005/8/layout/arrow3"/>
    <dgm:cxn modelId="{EC76E89B-5620-4512-B5FF-DB23B24E5436}" srcId="{D7A0F250-CE7C-47D6-A5AE-F1D72321869C}" destId="{66E36624-A788-4A3D-8996-862FBF238401}" srcOrd="0" destOrd="0" parTransId="{2BB6ED12-F1FA-4264-A92B-7825D26FB7F4}" sibTransId="{6E6BC94A-F2E9-4658-9C23-D92F35F4DA09}"/>
    <dgm:cxn modelId="{34EDFE8C-2560-497A-8E27-2198F7B3C159}" type="presOf" srcId="{D7A0F250-CE7C-47D6-A5AE-F1D72321869C}" destId="{43E9DD99-8BFB-4E4B-BCEE-62BE611AF866}" srcOrd="0" destOrd="0" presId="urn:microsoft.com/office/officeart/2005/8/layout/arrow3"/>
    <dgm:cxn modelId="{9207EF48-367E-405A-B7B1-8A279E171AB4}" srcId="{D7A0F250-CE7C-47D6-A5AE-F1D72321869C}" destId="{1B97B8EE-BFB8-473D-8D9D-5531AAEB25FD}" srcOrd="1" destOrd="0" parTransId="{B667DBB4-3D4A-4D57-B615-F1F4DCAF7585}" sibTransId="{875FD5BF-ED5F-438F-836F-0D48393D66FA}"/>
    <dgm:cxn modelId="{8BFF9076-85B6-4AF7-8631-42B9954A2CE0}" type="presOf" srcId="{1B97B8EE-BFB8-473D-8D9D-5531AAEB25FD}" destId="{3FBA0106-0AE8-4960-A5BA-25CEE589A726}" srcOrd="0" destOrd="0" presId="urn:microsoft.com/office/officeart/2005/8/layout/arrow3"/>
    <dgm:cxn modelId="{A1EF9C84-7350-4FA2-9D1A-1786AA35D0E7}" type="presParOf" srcId="{43E9DD99-8BFB-4E4B-BCEE-62BE611AF866}" destId="{45765A52-E536-4A51-98BB-6DE65C24BE22}" srcOrd="0" destOrd="0" presId="urn:microsoft.com/office/officeart/2005/8/layout/arrow3"/>
    <dgm:cxn modelId="{D8C3A430-C05A-460A-92C3-4A815BF9B6DB}" type="presParOf" srcId="{43E9DD99-8BFB-4E4B-BCEE-62BE611AF866}" destId="{1EC4F088-02CD-424D-ABB4-DE6FCB99E8ED}" srcOrd="1" destOrd="0" presId="urn:microsoft.com/office/officeart/2005/8/layout/arrow3"/>
    <dgm:cxn modelId="{886FC17B-D44D-47AB-B46A-0AB5AC45D428}" type="presParOf" srcId="{43E9DD99-8BFB-4E4B-BCEE-62BE611AF866}" destId="{31455D8A-37F4-4C5D-AE39-C089BCEE0DAE}" srcOrd="2" destOrd="0" presId="urn:microsoft.com/office/officeart/2005/8/layout/arrow3"/>
    <dgm:cxn modelId="{E5D25E46-FE36-47B5-80FC-1A238BE899F8}" type="presParOf" srcId="{43E9DD99-8BFB-4E4B-BCEE-62BE611AF866}" destId="{722ADE07-46B9-4E60-A781-7F7D4914F52E}" srcOrd="3" destOrd="0" presId="urn:microsoft.com/office/officeart/2005/8/layout/arrow3"/>
    <dgm:cxn modelId="{604A2E33-E150-49D9-8427-655F0B5672E0}" type="presParOf" srcId="{43E9DD99-8BFB-4E4B-BCEE-62BE611AF866}" destId="{3FBA0106-0AE8-4960-A5BA-25CEE589A72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468EFE1-7C6C-462D-AAC0-67C7B8827010}" type="doc">
      <dgm:prSet loTypeId="urn:microsoft.com/office/officeart/2005/8/layout/vList3" loCatId="list" qsTypeId="urn:microsoft.com/office/officeart/2005/8/quickstyle/simple1" qsCatId="simple" csTypeId="urn:microsoft.com/office/officeart/2005/8/colors/accent1_2" csCatId="accent1" phldr="1"/>
      <dgm:spPr/>
    </dgm:pt>
    <dgm:pt modelId="{7012AF0C-77E9-4099-9A4C-3F4D8FBD37F2}">
      <dgm:prSet phldrT="[文字]"/>
      <dgm:spPr/>
      <dgm:t>
        <a:bodyPr/>
        <a:lstStyle/>
        <a:p>
          <a:r>
            <a:rPr lang="zh-TW" altLang="en-US" dirty="0" smtClean="0">
              <a:latin typeface="標楷體" panose="03000509000000000000" pitchFamily="65" charset="-120"/>
              <a:ea typeface="標楷體" panose="03000509000000000000" pitchFamily="65" charset="-120"/>
            </a:rPr>
            <a:t>第一題傾向準確測量</a:t>
          </a:r>
          <a:endParaRPr lang="zh-TW" altLang="en-US" dirty="0">
            <a:latin typeface="標楷體" panose="03000509000000000000" pitchFamily="65" charset="-120"/>
            <a:ea typeface="標楷體" panose="03000509000000000000" pitchFamily="65" charset="-120"/>
          </a:endParaRPr>
        </a:p>
      </dgm:t>
    </dgm:pt>
    <dgm:pt modelId="{6EDE555C-042E-46E5-B888-7AEE912B78EE}" type="parTrans" cxnId="{B567ED63-4CC6-4E15-AFC7-A88AD72B54E8}">
      <dgm:prSet/>
      <dgm:spPr/>
      <dgm:t>
        <a:bodyPr/>
        <a:lstStyle/>
        <a:p>
          <a:endParaRPr lang="zh-TW" altLang="en-US">
            <a:latin typeface="標楷體" panose="03000509000000000000" pitchFamily="65" charset="-120"/>
            <a:ea typeface="標楷體" panose="03000509000000000000" pitchFamily="65" charset="-120"/>
          </a:endParaRPr>
        </a:p>
      </dgm:t>
    </dgm:pt>
    <dgm:pt modelId="{DB77A492-01AF-4529-908A-F172E9DCE23D}" type="sibTrans" cxnId="{B567ED63-4CC6-4E15-AFC7-A88AD72B54E8}">
      <dgm:prSet/>
      <dgm:spPr/>
      <dgm:t>
        <a:bodyPr/>
        <a:lstStyle/>
        <a:p>
          <a:endParaRPr lang="zh-TW" altLang="en-US">
            <a:latin typeface="標楷體" panose="03000509000000000000" pitchFamily="65" charset="-120"/>
            <a:ea typeface="標楷體" panose="03000509000000000000" pitchFamily="65" charset="-120"/>
          </a:endParaRPr>
        </a:p>
      </dgm:t>
    </dgm:pt>
    <dgm:pt modelId="{1CF659F3-A709-4196-8064-8F5BBD8D9456}">
      <dgm:prSet phldrT="[文字]"/>
      <dgm:spPr/>
      <dgm:t>
        <a:bodyPr/>
        <a:lstStyle/>
        <a:p>
          <a:r>
            <a:rPr lang="zh-TW" altLang="en-US" dirty="0" smtClean="0">
              <a:latin typeface="標楷體" panose="03000509000000000000" pitchFamily="65" charset="-120"/>
              <a:ea typeface="標楷體" panose="03000509000000000000" pitchFamily="65" charset="-120"/>
            </a:rPr>
            <a:t>第二題傾向準確測量</a:t>
          </a:r>
          <a:endParaRPr lang="zh-TW" altLang="en-US" dirty="0">
            <a:latin typeface="標楷體" panose="03000509000000000000" pitchFamily="65" charset="-120"/>
            <a:ea typeface="標楷體" panose="03000509000000000000" pitchFamily="65" charset="-120"/>
          </a:endParaRPr>
        </a:p>
      </dgm:t>
    </dgm:pt>
    <dgm:pt modelId="{8B9ABEDC-6F52-4E82-BECC-F1E08FF9866A}" type="parTrans" cxnId="{AF12E4C7-DB1D-46EF-83AD-35E0569F9FA4}">
      <dgm:prSet/>
      <dgm:spPr/>
      <dgm:t>
        <a:bodyPr/>
        <a:lstStyle/>
        <a:p>
          <a:endParaRPr lang="zh-TW" altLang="en-US">
            <a:latin typeface="標楷體" panose="03000509000000000000" pitchFamily="65" charset="-120"/>
            <a:ea typeface="標楷體" panose="03000509000000000000" pitchFamily="65" charset="-120"/>
          </a:endParaRPr>
        </a:p>
      </dgm:t>
    </dgm:pt>
    <dgm:pt modelId="{0BBCF56D-87F6-4435-8B79-E23AFBFD5070}" type="sibTrans" cxnId="{AF12E4C7-DB1D-46EF-83AD-35E0569F9FA4}">
      <dgm:prSet/>
      <dgm:spPr/>
      <dgm:t>
        <a:bodyPr/>
        <a:lstStyle/>
        <a:p>
          <a:endParaRPr lang="zh-TW" altLang="en-US">
            <a:latin typeface="標楷體" panose="03000509000000000000" pitchFamily="65" charset="-120"/>
            <a:ea typeface="標楷體" panose="03000509000000000000" pitchFamily="65" charset="-120"/>
          </a:endParaRPr>
        </a:p>
      </dgm:t>
    </dgm:pt>
    <dgm:pt modelId="{E537340E-55D2-4390-ADB5-9F11FBEC1000}">
      <dgm:prSet phldrT="[文字]"/>
      <dgm:spPr/>
      <dgm:t>
        <a:bodyPr/>
        <a:lstStyle/>
        <a:p>
          <a:r>
            <a:rPr lang="zh-TW" altLang="en-US" dirty="0" smtClean="0">
              <a:latin typeface="標楷體" panose="03000509000000000000" pitchFamily="65" charset="-120"/>
              <a:ea typeface="標楷體" panose="03000509000000000000" pitchFamily="65" charset="-120"/>
            </a:rPr>
            <a:t>第三題傾向準確測量</a:t>
          </a:r>
          <a:endParaRPr lang="zh-TW" altLang="en-US" dirty="0">
            <a:latin typeface="標楷體" panose="03000509000000000000" pitchFamily="65" charset="-120"/>
            <a:ea typeface="標楷體" panose="03000509000000000000" pitchFamily="65" charset="-120"/>
          </a:endParaRPr>
        </a:p>
      </dgm:t>
    </dgm:pt>
    <dgm:pt modelId="{57A48ED4-4E8F-4366-BEFF-FD579E3B0E41}" type="parTrans" cxnId="{50CA68A4-8EAF-4D6F-9B0D-0EE5A2B48A50}">
      <dgm:prSet/>
      <dgm:spPr/>
      <dgm:t>
        <a:bodyPr/>
        <a:lstStyle/>
        <a:p>
          <a:endParaRPr lang="zh-TW" altLang="en-US">
            <a:latin typeface="標楷體" panose="03000509000000000000" pitchFamily="65" charset="-120"/>
            <a:ea typeface="標楷體" panose="03000509000000000000" pitchFamily="65" charset="-120"/>
          </a:endParaRPr>
        </a:p>
      </dgm:t>
    </dgm:pt>
    <dgm:pt modelId="{8FAC6F26-3EA6-4153-B884-B6C44C2E2225}" type="sibTrans" cxnId="{50CA68A4-8EAF-4D6F-9B0D-0EE5A2B48A50}">
      <dgm:prSet/>
      <dgm:spPr/>
      <dgm:t>
        <a:bodyPr/>
        <a:lstStyle/>
        <a:p>
          <a:endParaRPr lang="zh-TW" altLang="en-US">
            <a:latin typeface="標楷體" panose="03000509000000000000" pitchFamily="65" charset="-120"/>
            <a:ea typeface="標楷體" panose="03000509000000000000" pitchFamily="65" charset="-120"/>
          </a:endParaRPr>
        </a:p>
      </dgm:t>
    </dgm:pt>
    <dgm:pt modelId="{683E5502-A2A0-4915-AC8B-05F08A4997C7}" type="pres">
      <dgm:prSet presAssocID="{2468EFE1-7C6C-462D-AAC0-67C7B8827010}" presName="linearFlow" presStyleCnt="0">
        <dgm:presLayoutVars>
          <dgm:dir/>
          <dgm:resizeHandles val="exact"/>
        </dgm:presLayoutVars>
      </dgm:prSet>
      <dgm:spPr/>
    </dgm:pt>
    <dgm:pt modelId="{25944594-3E07-4BD9-BD13-2D5BF65B1EF9}" type="pres">
      <dgm:prSet presAssocID="{7012AF0C-77E9-4099-9A4C-3F4D8FBD37F2}" presName="composite" presStyleCnt="0"/>
      <dgm:spPr/>
    </dgm:pt>
    <dgm:pt modelId="{0130E02F-6EBA-4E1D-8491-B3432A205B31}" type="pres">
      <dgm:prSet presAssocID="{7012AF0C-77E9-4099-9A4C-3F4D8FBD37F2}" presName="imgShp" presStyleLbl="fgImgPlace1" presStyleIdx="0" presStyleCnt="3"/>
      <dgm:spPr/>
    </dgm:pt>
    <dgm:pt modelId="{5EAC65EE-E503-428D-A996-786A00A3F9F7}" type="pres">
      <dgm:prSet presAssocID="{7012AF0C-77E9-4099-9A4C-3F4D8FBD37F2}" presName="txShp" presStyleLbl="node1" presStyleIdx="0" presStyleCnt="3">
        <dgm:presLayoutVars>
          <dgm:bulletEnabled val="1"/>
        </dgm:presLayoutVars>
      </dgm:prSet>
      <dgm:spPr/>
      <dgm:t>
        <a:bodyPr/>
        <a:lstStyle/>
        <a:p>
          <a:endParaRPr lang="zh-TW" altLang="en-US"/>
        </a:p>
      </dgm:t>
    </dgm:pt>
    <dgm:pt modelId="{5EC510E1-F694-404C-BFDB-724F0FE279FA}" type="pres">
      <dgm:prSet presAssocID="{DB77A492-01AF-4529-908A-F172E9DCE23D}" presName="spacing" presStyleCnt="0"/>
      <dgm:spPr/>
    </dgm:pt>
    <dgm:pt modelId="{DAB2CC7A-95EC-498C-A55D-FEDECA4F96ED}" type="pres">
      <dgm:prSet presAssocID="{1CF659F3-A709-4196-8064-8F5BBD8D9456}" presName="composite" presStyleCnt="0"/>
      <dgm:spPr/>
    </dgm:pt>
    <dgm:pt modelId="{E8C0FC4B-F523-4041-995E-5AF6436AABC4}" type="pres">
      <dgm:prSet presAssocID="{1CF659F3-A709-4196-8064-8F5BBD8D9456}" presName="imgShp" presStyleLbl="fgImgPlace1" presStyleIdx="1" presStyleCnt="3"/>
      <dgm:spPr/>
    </dgm:pt>
    <dgm:pt modelId="{4D26ACCB-7B93-482D-B882-26B945E8AB72}" type="pres">
      <dgm:prSet presAssocID="{1CF659F3-A709-4196-8064-8F5BBD8D9456}" presName="txShp" presStyleLbl="node1" presStyleIdx="1" presStyleCnt="3">
        <dgm:presLayoutVars>
          <dgm:bulletEnabled val="1"/>
        </dgm:presLayoutVars>
      </dgm:prSet>
      <dgm:spPr/>
      <dgm:t>
        <a:bodyPr/>
        <a:lstStyle/>
        <a:p>
          <a:endParaRPr lang="zh-TW" altLang="en-US"/>
        </a:p>
      </dgm:t>
    </dgm:pt>
    <dgm:pt modelId="{705BEBE7-F37C-4B76-90D6-70E3CA34AAB0}" type="pres">
      <dgm:prSet presAssocID="{0BBCF56D-87F6-4435-8B79-E23AFBFD5070}" presName="spacing" presStyleCnt="0"/>
      <dgm:spPr/>
    </dgm:pt>
    <dgm:pt modelId="{2491B8F8-69A7-4A4E-86C6-FB249276D298}" type="pres">
      <dgm:prSet presAssocID="{E537340E-55D2-4390-ADB5-9F11FBEC1000}" presName="composite" presStyleCnt="0"/>
      <dgm:spPr/>
    </dgm:pt>
    <dgm:pt modelId="{537F5CFB-F717-4828-83BE-2E4E9B43DE23}" type="pres">
      <dgm:prSet presAssocID="{E537340E-55D2-4390-ADB5-9F11FBEC1000}" presName="imgShp" presStyleLbl="fgImgPlace1" presStyleIdx="2" presStyleCnt="3"/>
      <dgm:spPr/>
    </dgm:pt>
    <dgm:pt modelId="{47C65C02-B6C1-4D03-B4A1-314D3BA1CA57}" type="pres">
      <dgm:prSet presAssocID="{E537340E-55D2-4390-ADB5-9F11FBEC1000}" presName="txShp" presStyleLbl="node1" presStyleIdx="2" presStyleCnt="3">
        <dgm:presLayoutVars>
          <dgm:bulletEnabled val="1"/>
        </dgm:presLayoutVars>
      </dgm:prSet>
      <dgm:spPr/>
      <dgm:t>
        <a:bodyPr/>
        <a:lstStyle/>
        <a:p>
          <a:endParaRPr lang="zh-TW" altLang="en-US"/>
        </a:p>
      </dgm:t>
    </dgm:pt>
  </dgm:ptLst>
  <dgm:cxnLst>
    <dgm:cxn modelId="{31BD0B04-D7FD-413C-8E0F-835C6C379D61}" type="presOf" srcId="{2468EFE1-7C6C-462D-AAC0-67C7B8827010}" destId="{683E5502-A2A0-4915-AC8B-05F08A4997C7}" srcOrd="0" destOrd="0" presId="urn:microsoft.com/office/officeart/2005/8/layout/vList3"/>
    <dgm:cxn modelId="{AF12E4C7-DB1D-46EF-83AD-35E0569F9FA4}" srcId="{2468EFE1-7C6C-462D-AAC0-67C7B8827010}" destId="{1CF659F3-A709-4196-8064-8F5BBD8D9456}" srcOrd="1" destOrd="0" parTransId="{8B9ABEDC-6F52-4E82-BECC-F1E08FF9866A}" sibTransId="{0BBCF56D-87F6-4435-8B79-E23AFBFD5070}"/>
    <dgm:cxn modelId="{B567ED63-4CC6-4E15-AFC7-A88AD72B54E8}" srcId="{2468EFE1-7C6C-462D-AAC0-67C7B8827010}" destId="{7012AF0C-77E9-4099-9A4C-3F4D8FBD37F2}" srcOrd="0" destOrd="0" parTransId="{6EDE555C-042E-46E5-B888-7AEE912B78EE}" sibTransId="{DB77A492-01AF-4529-908A-F172E9DCE23D}"/>
    <dgm:cxn modelId="{E4E31024-17BA-4BD8-9BCA-816B7CBB48AA}" type="presOf" srcId="{E537340E-55D2-4390-ADB5-9F11FBEC1000}" destId="{47C65C02-B6C1-4D03-B4A1-314D3BA1CA57}" srcOrd="0" destOrd="0" presId="urn:microsoft.com/office/officeart/2005/8/layout/vList3"/>
    <dgm:cxn modelId="{EDEF2238-7CDA-4839-9B9A-B9C16535310C}" type="presOf" srcId="{7012AF0C-77E9-4099-9A4C-3F4D8FBD37F2}" destId="{5EAC65EE-E503-428D-A996-786A00A3F9F7}" srcOrd="0" destOrd="0" presId="urn:microsoft.com/office/officeart/2005/8/layout/vList3"/>
    <dgm:cxn modelId="{50CA68A4-8EAF-4D6F-9B0D-0EE5A2B48A50}" srcId="{2468EFE1-7C6C-462D-AAC0-67C7B8827010}" destId="{E537340E-55D2-4390-ADB5-9F11FBEC1000}" srcOrd="2" destOrd="0" parTransId="{57A48ED4-4E8F-4366-BEFF-FD579E3B0E41}" sibTransId="{8FAC6F26-3EA6-4153-B884-B6C44C2E2225}"/>
    <dgm:cxn modelId="{CDE570AC-8F22-490F-B637-C21AADCEE1FD}" type="presOf" srcId="{1CF659F3-A709-4196-8064-8F5BBD8D9456}" destId="{4D26ACCB-7B93-482D-B882-26B945E8AB72}" srcOrd="0" destOrd="0" presId="urn:microsoft.com/office/officeart/2005/8/layout/vList3"/>
    <dgm:cxn modelId="{D2FAC6C8-10C2-4B09-836B-6E88C3EA709D}" type="presParOf" srcId="{683E5502-A2A0-4915-AC8B-05F08A4997C7}" destId="{25944594-3E07-4BD9-BD13-2D5BF65B1EF9}" srcOrd="0" destOrd="0" presId="urn:microsoft.com/office/officeart/2005/8/layout/vList3"/>
    <dgm:cxn modelId="{4E74FA74-1CA2-4146-B9AE-D3187C0BC22B}" type="presParOf" srcId="{25944594-3E07-4BD9-BD13-2D5BF65B1EF9}" destId="{0130E02F-6EBA-4E1D-8491-B3432A205B31}" srcOrd="0" destOrd="0" presId="urn:microsoft.com/office/officeart/2005/8/layout/vList3"/>
    <dgm:cxn modelId="{8F57FB0A-01F7-4334-9A47-FA8B66DDCCD7}" type="presParOf" srcId="{25944594-3E07-4BD9-BD13-2D5BF65B1EF9}" destId="{5EAC65EE-E503-428D-A996-786A00A3F9F7}" srcOrd="1" destOrd="0" presId="urn:microsoft.com/office/officeart/2005/8/layout/vList3"/>
    <dgm:cxn modelId="{3E48E2F5-F908-4F31-BE71-D4F80F5A0863}" type="presParOf" srcId="{683E5502-A2A0-4915-AC8B-05F08A4997C7}" destId="{5EC510E1-F694-404C-BFDB-724F0FE279FA}" srcOrd="1" destOrd="0" presId="urn:microsoft.com/office/officeart/2005/8/layout/vList3"/>
    <dgm:cxn modelId="{B63E93F6-D447-425D-BB36-99A268544BA5}" type="presParOf" srcId="{683E5502-A2A0-4915-AC8B-05F08A4997C7}" destId="{DAB2CC7A-95EC-498C-A55D-FEDECA4F96ED}" srcOrd="2" destOrd="0" presId="urn:microsoft.com/office/officeart/2005/8/layout/vList3"/>
    <dgm:cxn modelId="{17F434BC-A95A-4B74-BC4E-FA9429C69653}" type="presParOf" srcId="{DAB2CC7A-95EC-498C-A55D-FEDECA4F96ED}" destId="{E8C0FC4B-F523-4041-995E-5AF6436AABC4}" srcOrd="0" destOrd="0" presId="urn:microsoft.com/office/officeart/2005/8/layout/vList3"/>
    <dgm:cxn modelId="{942ED217-E10A-4057-939C-0E203C4A9DC7}" type="presParOf" srcId="{DAB2CC7A-95EC-498C-A55D-FEDECA4F96ED}" destId="{4D26ACCB-7B93-482D-B882-26B945E8AB72}" srcOrd="1" destOrd="0" presId="urn:microsoft.com/office/officeart/2005/8/layout/vList3"/>
    <dgm:cxn modelId="{42D204B5-F6EE-497D-87AA-4E997F4724E8}" type="presParOf" srcId="{683E5502-A2A0-4915-AC8B-05F08A4997C7}" destId="{705BEBE7-F37C-4B76-90D6-70E3CA34AAB0}" srcOrd="3" destOrd="0" presId="urn:microsoft.com/office/officeart/2005/8/layout/vList3"/>
    <dgm:cxn modelId="{A8E13A4E-99A7-4B29-A30E-1AA1840FCBB8}" type="presParOf" srcId="{683E5502-A2A0-4915-AC8B-05F08A4997C7}" destId="{2491B8F8-69A7-4A4E-86C6-FB249276D298}" srcOrd="4" destOrd="0" presId="urn:microsoft.com/office/officeart/2005/8/layout/vList3"/>
    <dgm:cxn modelId="{778D7451-CBBC-4115-AAD6-5DCFBA31F82C}" type="presParOf" srcId="{2491B8F8-69A7-4A4E-86C6-FB249276D298}" destId="{537F5CFB-F717-4828-83BE-2E4E9B43DE23}" srcOrd="0" destOrd="0" presId="urn:microsoft.com/office/officeart/2005/8/layout/vList3"/>
    <dgm:cxn modelId="{DDD8C0AE-1948-4C3D-BBC7-0F9332B16D0D}" type="presParOf" srcId="{2491B8F8-69A7-4A4E-86C6-FB249276D298}" destId="{47C65C02-B6C1-4D03-B4A1-314D3BA1CA5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DD37F9-5901-4078-BA99-7C13E3C1EDD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TW" altLang="en-US"/>
        </a:p>
      </dgm:t>
    </dgm:pt>
    <dgm:pt modelId="{644F2A18-91A4-4440-AC19-DD18A1C41FDB}">
      <dgm:prSet phldrT="[文字]"/>
      <dgm:spPr/>
      <dgm:t>
        <a:bodyPr/>
        <a:lstStyle/>
        <a:p>
          <a:r>
            <a:rPr lang="zh-TW" altLang="en-US" dirty="0" smtClean="0">
              <a:latin typeface="標楷體" panose="03000509000000000000" pitchFamily="65" charset="-120"/>
              <a:ea typeface="標楷體" panose="03000509000000000000" pitchFamily="65" charset="-120"/>
            </a:rPr>
            <a:t>通則</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主題</a:t>
          </a:r>
          <a:endParaRPr lang="zh-TW" altLang="en-US" dirty="0">
            <a:latin typeface="標楷體" panose="03000509000000000000" pitchFamily="65" charset="-120"/>
            <a:ea typeface="標楷體" panose="03000509000000000000" pitchFamily="65" charset="-120"/>
          </a:endParaRPr>
        </a:p>
      </dgm:t>
    </dgm:pt>
    <dgm:pt modelId="{D173CB1A-E430-481F-B08C-1BCB2A90E4FE}" type="parTrans" cxnId="{80B00336-CF7A-4FF4-97C4-C978E7192392}">
      <dgm:prSet/>
      <dgm:spPr/>
      <dgm:t>
        <a:bodyPr/>
        <a:lstStyle/>
        <a:p>
          <a:endParaRPr lang="zh-TW" altLang="en-US">
            <a:latin typeface="標楷體" panose="03000509000000000000" pitchFamily="65" charset="-120"/>
            <a:ea typeface="標楷體" panose="03000509000000000000" pitchFamily="65" charset="-120"/>
          </a:endParaRPr>
        </a:p>
      </dgm:t>
    </dgm:pt>
    <dgm:pt modelId="{9611B6D5-FD6F-4749-9FD5-41E305D071B2}" type="sibTrans" cxnId="{80B00336-CF7A-4FF4-97C4-C978E7192392}">
      <dgm:prSet/>
      <dgm:spPr/>
      <dgm:t>
        <a:bodyPr/>
        <a:lstStyle/>
        <a:p>
          <a:endParaRPr lang="zh-TW" altLang="en-US">
            <a:latin typeface="標楷體" panose="03000509000000000000" pitchFamily="65" charset="-120"/>
            <a:ea typeface="標楷體" panose="03000509000000000000" pitchFamily="65" charset="-120"/>
          </a:endParaRPr>
        </a:p>
      </dgm:t>
    </dgm:pt>
    <dgm:pt modelId="{1F2C21D5-71C7-412E-88D1-67C725087FC7}">
      <dgm:prSet phldrT="[文字]"/>
      <dgm:spPr/>
      <dgm:t>
        <a:bodyPr/>
        <a:lstStyle/>
        <a:p>
          <a:r>
            <a:rPr lang="zh-TW" altLang="en-US" dirty="0" smtClean="0">
              <a:latin typeface="標楷體" panose="03000509000000000000" pitchFamily="65" charset="-120"/>
              <a:ea typeface="標楷體" panose="03000509000000000000" pitchFamily="65" charset="-120"/>
            </a:rPr>
            <a:t>概念</a:t>
          </a:r>
          <a:endParaRPr lang="zh-TW" altLang="en-US" dirty="0">
            <a:latin typeface="標楷體" panose="03000509000000000000" pitchFamily="65" charset="-120"/>
            <a:ea typeface="標楷體" panose="03000509000000000000" pitchFamily="65" charset="-120"/>
          </a:endParaRPr>
        </a:p>
      </dgm:t>
    </dgm:pt>
    <dgm:pt modelId="{1C2B06A3-A026-4F72-B72C-C73C93E0FD13}" type="parTrans" cxnId="{F51CEF20-7922-4856-AE83-FF552FA857B4}">
      <dgm:prSet/>
      <dgm:spPr/>
      <dgm:t>
        <a:bodyPr/>
        <a:lstStyle/>
        <a:p>
          <a:endParaRPr lang="zh-TW" altLang="en-US">
            <a:latin typeface="標楷體" panose="03000509000000000000" pitchFamily="65" charset="-120"/>
            <a:ea typeface="標楷體" panose="03000509000000000000" pitchFamily="65" charset="-120"/>
          </a:endParaRPr>
        </a:p>
      </dgm:t>
    </dgm:pt>
    <dgm:pt modelId="{756010AD-6AB7-4A50-9433-3E0D54B09E66}" type="sibTrans" cxnId="{F51CEF20-7922-4856-AE83-FF552FA857B4}">
      <dgm:prSet/>
      <dgm:spPr/>
      <dgm:t>
        <a:bodyPr/>
        <a:lstStyle/>
        <a:p>
          <a:endParaRPr lang="zh-TW" altLang="en-US">
            <a:latin typeface="標楷體" panose="03000509000000000000" pitchFamily="65" charset="-120"/>
            <a:ea typeface="標楷體" panose="03000509000000000000" pitchFamily="65" charset="-120"/>
          </a:endParaRPr>
        </a:p>
      </dgm:t>
    </dgm:pt>
    <dgm:pt modelId="{C181E860-8995-4D42-B150-99F97C1BC540}">
      <dgm:prSet phldrT="[文字]"/>
      <dgm:spPr/>
      <dgm:t>
        <a:bodyPr/>
        <a:lstStyle/>
        <a:p>
          <a:r>
            <a:rPr lang="zh-TW" altLang="en-US" dirty="0" smtClean="0">
              <a:latin typeface="標楷體" panose="03000509000000000000" pitchFamily="65" charset="-120"/>
              <a:ea typeface="標楷體" panose="03000509000000000000" pitchFamily="65" charset="-120"/>
            </a:rPr>
            <a:t>概念</a:t>
          </a:r>
          <a:endParaRPr lang="zh-TW" altLang="en-US" dirty="0">
            <a:latin typeface="標楷體" panose="03000509000000000000" pitchFamily="65" charset="-120"/>
            <a:ea typeface="標楷體" panose="03000509000000000000" pitchFamily="65" charset="-120"/>
          </a:endParaRPr>
        </a:p>
      </dgm:t>
    </dgm:pt>
    <dgm:pt modelId="{97F7ADAC-8626-41A3-B669-ADFF0230D5D5}" type="parTrans" cxnId="{5A81A653-CB79-43E7-8D23-364764AD8AC0}">
      <dgm:prSet/>
      <dgm:spPr/>
      <dgm:t>
        <a:bodyPr/>
        <a:lstStyle/>
        <a:p>
          <a:endParaRPr lang="zh-TW" altLang="en-US">
            <a:latin typeface="標楷體" panose="03000509000000000000" pitchFamily="65" charset="-120"/>
            <a:ea typeface="標楷體" panose="03000509000000000000" pitchFamily="65" charset="-120"/>
          </a:endParaRPr>
        </a:p>
      </dgm:t>
    </dgm:pt>
    <dgm:pt modelId="{FC7F2167-E269-4970-A261-641CE2B3BF92}" type="sibTrans" cxnId="{5A81A653-CB79-43E7-8D23-364764AD8AC0}">
      <dgm:prSet/>
      <dgm:spPr/>
      <dgm:t>
        <a:bodyPr/>
        <a:lstStyle/>
        <a:p>
          <a:endParaRPr lang="zh-TW" altLang="en-US">
            <a:latin typeface="標楷體" panose="03000509000000000000" pitchFamily="65" charset="-120"/>
            <a:ea typeface="標楷體" panose="03000509000000000000" pitchFamily="65" charset="-120"/>
          </a:endParaRPr>
        </a:p>
      </dgm:t>
    </dgm:pt>
    <dgm:pt modelId="{3DF34DB9-577D-4767-8AE6-144C392A6C04}">
      <dgm:prSet phldrT="[文字]"/>
      <dgm:spPr/>
      <dgm:t>
        <a:bodyPr/>
        <a:lstStyle/>
        <a:p>
          <a:r>
            <a:rPr lang="zh-TW" altLang="en-US" dirty="0" smtClean="0">
              <a:latin typeface="標楷體" panose="03000509000000000000" pitchFamily="65" charset="-120"/>
              <a:ea typeface="標楷體" panose="03000509000000000000" pitchFamily="65" charset="-120"/>
            </a:rPr>
            <a:t>提出發現</a:t>
          </a:r>
          <a:endParaRPr lang="zh-TW" altLang="en-US" dirty="0">
            <a:latin typeface="標楷體" panose="03000509000000000000" pitchFamily="65" charset="-120"/>
            <a:ea typeface="標楷體" panose="03000509000000000000" pitchFamily="65" charset="-120"/>
          </a:endParaRPr>
        </a:p>
      </dgm:t>
    </dgm:pt>
    <dgm:pt modelId="{4419C97B-ABB9-405E-95D1-B78168305CE5}" type="parTrans" cxnId="{241B0602-608F-4EC0-98B5-230628017D13}">
      <dgm:prSet/>
      <dgm:spPr/>
      <dgm:t>
        <a:bodyPr/>
        <a:lstStyle/>
        <a:p>
          <a:endParaRPr lang="zh-TW" altLang="en-US">
            <a:latin typeface="標楷體" panose="03000509000000000000" pitchFamily="65" charset="-120"/>
            <a:ea typeface="標楷體" panose="03000509000000000000" pitchFamily="65" charset="-120"/>
          </a:endParaRPr>
        </a:p>
      </dgm:t>
    </dgm:pt>
    <dgm:pt modelId="{A66DD7D0-8B84-4632-AA42-CC7128C5C792}" type="sibTrans" cxnId="{241B0602-608F-4EC0-98B5-230628017D13}">
      <dgm:prSet/>
      <dgm:spPr/>
      <dgm:t>
        <a:bodyPr/>
        <a:lstStyle/>
        <a:p>
          <a:endParaRPr lang="zh-TW" altLang="en-US">
            <a:latin typeface="標楷體" panose="03000509000000000000" pitchFamily="65" charset="-120"/>
            <a:ea typeface="標楷體" panose="03000509000000000000" pitchFamily="65" charset="-120"/>
          </a:endParaRPr>
        </a:p>
      </dgm:t>
    </dgm:pt>
    <dgm:pt modelId="{45A7823D-80CD-4544-AE43-8A4B04EED114}">
      <dgm:prSet phldrT="[文字]"/>
      <dgm:spPr/>
      <dgm:t>
        <a:bodyPr/>
        <a:lstStyle/>
        <a:p>
          <a:r>
            <a:rPr lang="zh-TW" altLang="en-US" dirty="0" smtClean="0">
              <a:latin typeface="標楷體" panose="03000509000000000000" pitchFamily="65" charset="-120"/>
              <a:ea typeface="標楷體" panose="03000509000000000000" pitchFamily="65" charset="-120"/>
            </a:rPr>
            <a:t>解釋意義</a:t>
          </a:r>
          <a:endParaRPr lang="zh-TW" altLang="en-US" dirty="0">
            <a:latin typeface="標楷體" panose="03000509000000000000" pitchFamily="65" charset="-120"/>
            <a:ea typeface="標楷體" panose="03000509000000000000" pitchFamily="65" charset="-120"/>
          </a:endParaRPr>
        </a:p>
      </dgm:t>
    </dgm:pt>
    <dgm:pt modelId="{15C2315A-F7E5-4665-8835-69C7915ABD00}" type="parTrans" cxnId="{B3D57C70-8BEB-4D09-A358-A22105010D42}">
      <dgm:prSet/>
      <dgm:spPr/>
      <dgm:t>
        <a:bodyPr/>
        <a:lstStyle/>
        <a:p>
          <a:endParaRPr lang="zh-TW" altLang="en-US">
            <a:latin typeface="標楷體" panose="03000509000000000000" pitchFamily="65" charset="-120"/>
            <a:ea typeface="標楷體" panose="03000509000000000000" pitchFamily="65" charset="-120"/>
          </a:endParaRPr>
        </a:p>
      </dgm:t>
    </dgm:pt>
    <dgm:pt modelId="{FCDDA03F-55FB-4E92-BCF4-9367966D0214}" type="sibTrans" cxnId="{B3D57C70-8BEB-4D09-A358-A22105010D42}">
      <dgm:prSet/>
      <dgm:spPr/>
      <dgm:t>
        <a:bodyPr/>
        <a:lstStyle/>
        <a:p>
          <a:endParaRPr lang="zh-TW" altLang="en-US">
            <a:latin typeface="標楷體" panose="03000509000000000000" pitchFamily="65" charset="-120"/>
            <a:ea typeface="標楷體" panose="03000509000000000000" pitchFamily="65" charset="-120"/>
          </a:endParaRPr>
        </a:p>
      </dgm:t>
    </dgm:pt>
    <dgm:pt modelId="{BC6C78D1-BD1C-4097-A315-F574A0DCE349}">
      <dgm:prSet phldrT="[文字]"/>
      <dgm:spPr/>
      <dgm:t>
        <a:bodyPr/>
        <a:lstStyle/>
        <a:p>
          <a:r>
            <a:rPr lang="zh-TW" altLang="en-US" dirty="0" smtClean="0">
              <a:latin typeface="標楷體" panose="03000509000000000000" pitchFamily="65" charset="-120"/>
              <a:ea typeface="標楷體" panose="03000509000000000000" pitchFamily="65" charset="-120"/>
            </a:rPr>
            <a:t>提出發現</a:t>
          </a:r>
          <a:endParaRPr lang="zh-TW" altLang="en-US" dirty="0">
            <a:latin typeface="標楷體" panose="03000509000000000000" pitchFamily="65" charset="-120"/>
            <a:ea typeface="標楷體" panose="03000509000000000000" pitchFamily="65" charset="-120"/>
          </a:endParaRPr>
        </a:p>
      </dgm:t>
    </dgm:pt>
    <dgm:pt modelId="{F9945E9C-4F14-466A-B41A-79AA09E896F1}" type="parTrans" cxnId="{2DC66E1A-256A-463E-A121-AEED19BCE223}">
      <dgm:prSet/>
      <dgm:spPr/>
      <dgm:t>
        <a:bodyPr/>
        <a:lstStyle/>
        <a:p>
          <a:endParaRPr lang="zh-TW" altLang="en-US">
            <a:latin typeface="標楷體" panose="03000509000000000000" pitchFamily="65" charset="-120"/>
            <a:ea typeface="標楷體" panose="03000509000000000000" pitchFamily="65" charset="-120"/>
          </a:endParaRPr>
        </a:p>
      </dgm:t>
    </dgm:pt>
    <dgm:pt modelId="{58693701-AA90-4020-98AE-2373587E7266}" type="sibTrans" cxnId="{2DC66E1A-256A-463E-A121-AEED19BCE223}">
      <dgm:prSet/>
      <dgm:spPr/>
      <dgm:t>
        <a:bodyPr/>
        <a:lstStyle/>
        <a:p>
          <a:endParaRPr lang="zh-TW" altLang="en-US">
            <a:latin typeface="標楷體" panose="03000509000000000000" pitchFamily="65" charset="-120"/>
            <a:ea typeface="標楷體" panose="03000509000000000000" pitchFamily="65" charset="-120"/>
          </a:endParaRPr>
        </a:p>
      </dgm:t>
    </dgm:pt>
    <dgm:pt modelId="{B2DA95A5-A928-4EBA-BF14-6CDCD536EF03}">
      <dgm:prSet phldrT="[文字]"/>
      <dgm:spPr/>
      <dgm:t>
        <a:bodyPr/>
        <a:lstStyle/>
        <a:p>
          <a:r>
            <a:rPr lang="zh-TW" altLang="en-US" dirty="0" smtClean="0">
              <a:latin typeface="標楷體" panose="03000509000000000000" pitchFamily="65" charset="-120"/>
              <a:ea typeface="標楷體" panose="03000509000000000000" pitchFamily="65" charset="-120"/>
            </a:rPr>
            <a:t>解釋意義</a:t>
          </a:r>
          <a:endParaRPr lang="zh-TW" altLang="en-US" dirty="0">
            <a:latin typeface="標楷體" panose="03000509000000000000" pitchFamily="65" charset="-120"/>
            <a:ea typeface="標楷體" panose="03000509000000000000" pitchFamily="65" charset="-120"/>
          </a:endParaRPr>
        </a:p>
      </dgm:t>
    </dgm:pt>
    <dgm:pt modelId="{EE878D3D-EFD6-4F94-B273-A3BA68E4DD13}" type="parTrans" cxnId="{7E8139F3-3F31-43BE-97F3-0B33C8CEB367}">
      <dgm:prSet/>
      <dgm:spPr/>
      <dgm:t>
        <a:bodyPr/>
        <a:lstStyle/>
        <a:p>
          <a:endParaRPr lang="zh-TW" altLang="en-US">
            <a:latin typeface="標楷體" panose="03000509000000000000" pitchFamily="65" charset="-120"/>
            <a:ea typeface="標楷體" panose="03000509000000000000" pitchFamily="65" charset="-120"/>
          </a:endParaRPr>
        </a:p>
      </dgm:t>
    </dgm:pt>
    <dgm:pt modelId="{676AE005-650A-46B6-B562-99CC5B46D1D9}" type="sibTrans" cxnId="{7E8139F3-3F31-43BE-97F3-0B33C8CEB367}">
      <dgm:prSet/>
      <dgm:spPr/>
      <dgm:t>
        <a:bodyPr/>
        <a:lstStyle/>
        <a:p>
          <a:endParaRPr lang="zh-TW" altLang="en-US">
            <a:latin typeface="標楷體" panose="03000509000000000000" pitchFamily="65" charset="-120"/>
            <a:ea typeface="標楷體" panose="03000509000000000000" pitchFamily="65" charset="-120"/>
          </a:endParaRPr>
        </a:p>
      </dgm:t>
    </dgm:pt>
    <dgm:pt modelId="{E86D9425-F40E-4295-95B9-41A6F4F0EA1B}">
      <dgm:prSet phldrT="[文字]"/>
      <dgm:spPr/>
      <dgm:t>
        <a:bodyPr/>
        <a:lstStyle/>
        <a:p>
          <a:r>
            <a:rPr lang="zh-TW" altLang="en-US" smtClean="0">
              <a:latin typeface="標楷體" panose="03000509000000000000" pitchFamily="65" charset="-120"/>
              <a:ea typeface="標楷體" panose="03000509000000000000" pitchFamily="65" charset="-120"/>
            </a:rPr>
            <a:t>引用</a:t>
          </a:r>
          <a:r>
            <a:rPr lang="zh-TW" altLang="en-US" dirty="0" smtClean="0">
              <a:latin typeface="標楷體" panose="03000509000000000000" pitchFamily="65" charset="-120"/>
              <a:ea typeface="標楷體" panose="03000509000000000000" pitchFamily="65" charset="-120"/>
            </a:rPr>
            <a:t>文字</a:t>
          </a:r>
          <a:endParaRPr lang="zh-TW" altLang="en-US" dirty="0">
            <a:latin typeface="標楷體" panose="03000509000000000000" pitchFamily="65" charset="-120"/>
            <a:ea typeface="標楷體" panose="03000509000000000000" pitchFamily="65" charset="-120"/>
          </a:endParaRPr>
        </a:p>
      </dgm:t>
    </dgm:pt>
    <dgm:pt modelId="{B417A19C-1D09-42EB-8AE6-C9411F186862}" type="parTrans" cxnId="{F190030E-F9EB-4D96-B50A-587BCE357354}">
      <dgm:prSet/>
      <dgm:spPr/>
      <dgm:t>
        <a:bodyPr/>
        <a:lstStyle/>
        <a:p>
          <a:endParaRPr lang="zh-TW" altLang="en-US">
            <a:latin typeface="標楷體" panose="03000509000000000000" pitchFamily="65" charset="-120"/>
            <a:ea typeface="標楷體" panose="03000509000000000000" pitchFamily="65" charset="-120"/>
          </a:endParaRPr>
        </a:p>
      </dgm:t>
    </dgm:pt>
    <dgm:pt modelId="{8E9EFB85-13FC-4157-9B4A-2E138C339F85}" type="sibTrans" cxnId="{F190030E-F9EB-4D96-B50A-587BCE357354}">
      <dgm:prSet/>
      <dgm:spPr/>
      <dgm:t>
        <a:bodyPr/>
        <a:lstStyle/>
        <a:p>
          <a:endParaRPr lang="zh-TW" altLang="en-US">
            <a:latin typeface="標楷體" panose="03000509000000000000" pitchFamily="65" charset="-120"/>
            <a:ea typeface="標楷體" panose="03000509000000000000" pitchFamily="65" charset="-120"/>
          </a:endParaRPr>
        </a:p>
      </dgm:t>
    </dgm:pt>
    <dgm:pt modelId="{DA519371-C784-4E42-A17F-70AFD13B99AE}">
      <dgm:prSet phldrT="[文字]"/>
      <dgm:spPr/>
      <dgm:t>
        <a:bodyPr/>
        <a:lstStyle/>
        <a:p>
          <a:r>
            <a:rPr lang="zh-TW" altLang="en-US" dirty="0" smtClean="0">
              <a:latin typeface="標楷體" panose="03000509000000000000" pitchFamily="65" charset="-120"/>
              <a:ea typeface="標楷體" panose="03000509000000000000" pitchFamily="65" charset="-120"/>
            </a:rPr>
            <a:t>引用文字</a:t>
          </a:r>
          <a:endParaRPr lang="zh-TW" altLang="en-US" dirty="0">
            <a:latin typeface="標楷體" panose="03000509000000000000" pitchFamily="65" charset="-120"/>
            <a:ea typeface="標楷體" panose="03000509000000000000" pitchFamily="65" charset="-120"/>
          </a:endParaRPr>
        </a:p>
      </dgm:t>
    </dgm:pt>
    <dgm:pt modelId="{E6E745E8-F733-45D4-99CA-05C4B8C00B48}" type="parTrans" cxnId="{F37BABB9-C15A-4CEA-B788-4910D4A5C96B}">
      <dgm:prSet/>
      <dgm:spPr/>
      <dgm:t>
        <a:bodyPr/>
        <a:lstStyle/>
        <a:p>
          <a:endParaRPr lang="zh-TW" altLang="en-US">
            <a:latin typeface="標楷體" panose="03000509000000000000" pitchFamily="65" charset="-120"/>
            <a:ea typeface="標楷體" panose="03000509000000000000" pitchFamily="65" charset="-120"/>
          </a:endParaRPr>
        </a:p>
      </dgm:t>
    </dgm:pt>
    <dgm:pt modelId="{CEC323F6-9C87-45AF-97D5-8CE26CBE620C}" type="sibTrans" cxnId="{F37BABB9-C15A-4CEA-B788-4910D4A5C96B}">
      <dgm:prSet/>
      <dgm:spPr/>
      <dgm:t>
        <a:bodyPr/>
        <a:lstStyle/>
        <a:p>
          <a:endParaRPr lang="zh-TW" altLang="en-US">
            <a:latin typeface="標楷體" panose="03000509000000000000" pitchFamily="65" charset="-120"/>
            <a:ea typeface="標楷體" panose="03000509000000000000" pitchFamily="65" charset="-120"/>
          </a:endParaRPr>
        </a:p>
      </dgm:t>
    </dgm:pt>
    <dgm:pt modelId="{5CA60A05-ED7A-402B-B083-C0E6CD320CB3}" type="pres">
      <dgm:prSet presAssocID="{2FDD37F9-5901-4078-BA99-7C13E3C1EDD1}" presName="hierChild1" presStyleCnt="0">
        <dgm:presLayoutVars>
          <dgm:orgChart val="1"/>
          <dgm:chPref val="1"/>
          <dgm:dir/>
          <dgm:animOne val="branch"/>
          <dgm:animLvl val="lvl"/>
          <dgm:resizeHandles/>
        </dgm:presLayoutVars>
      </dgm:prSet>
      <dgm:spPr/>
      <dgm:t>
        <a:bodyPr/>
        <a:lstStyle/>
        <a:p>
          <a:endParaRPr lang="zh-TW" altLang="en-US"/>
        </a:p>
      </dgm:t>
    </dgm:pt>
    <dgm:pt modelId="{DC1BA526-F874-4435-8F13-CAC8CAE36013}" type="pres">
      <dgm:prSet presAssocID="{644F2A18-91A4-4440-AC19-DD18A1C41FDB}" presName="hierRoot1" presStyleCnt="0">
        <dgm:presLayoutVars>
          <dgm:hierBranch val="init"/>
        </dgm:presLayoutVars>
      </dgm:prSet>
      <dgm:spPr/>
    </dgm:pt>
    <dgm:pt modelId="{DEE7490A-5217-4BED-8C15-BA4255F67376}" type="pres">
      <dgm:prSet presAssocID="{644F2A18-91A4-4440-AC19-DD18A1C41FDB}" presName="rootComposite1" presStyleCnt="0"/>
      <dgm:spPr/>
    </dgm:pt>
    <dgm:pt modelId="{CFAF20A7-8A59-4C29-878B-A7E2D1DEBB20}" type="pres">
      <dgm:prSet presAssocID="{644F2A18-91A4-4440-AC19-DD18A1C41FDB}" presName="rootText1" presStyleLbl="node0" presStyleIdx="0" presStyleCnt="1" custScaleX="51981" custScaleY="222227">
        <dgm:presLayoutVars>
          <dgm:chPref val="3"/>
        </dgm:presLayoutVars>
      </dgm:prSet>
      <dgm:spPr/>
      <dgm:t>
        <a:bodyPr/>
        <a:lstStyle/>
        <a:p>
          <a:endParaRPr lang="zh-TW" altLang="en-US"/>
        </a:p>
      </dgm:t>
    </dgm:pt>
    <dgm:pt modelId="{CDAE49C1-D127-4F08-9B0F-E5282C69B6F7}" type="pres">
      <dgm:prSet presAssocID="{644F2A18-91A4-4440-AC19-DD18A1C41FDB}" presName="rootConnector1" presStyleLbl="node1" presStyleIdx="0" presStyleCnt="0"/>
      <dgm:spPr/>
      <dgm:t>
        <a:bodyPr/>
        <a:lstStyle/>
        <a:p>
          <a:endParaRPr lang="zh-TW" altLang="en-US"/>
        </a:p>
      </dgm:t>
    </dgm:pt>
    <dgm:pt modelId="{6F3D6716-4A51-47C3-A2CA-01E1EAB33001}" type="pres">
      <dgm:prSet presAssocID="{644F2A18-91A4-4440-AC19-DD18A1C41FDB}" presName="hierChild2" presStyleCnt="0"/>
      <dgm:spPr/>
    </dgm:pt>
    <dgm:pt modelId="{C966E49D-EC5D-47D3-87E2-8A2632880BB6}" type="pres">
      <dgm:prSet presAssocID="{1C2B06A3-A026-4F72-B72C-C73C93E0FD13}" presName="Name64" presStyleLbl="parChTrans1D2" presStyleIdx="0" presStyleCnt="2"/>
      <dgm:spPr/>
      <dgm:t>
        <a:bodyPr/>
        <a:lstStyle/>
        <a:p>
          <a:endParaRPr lang="zh-TW" altLang="en-US"/>
        </a:p>
      </dgm:t>
    </dgm:pt>
    <dgm:pt modelId="{3DEE8E41-10A4-4CB8-945E-95CD2E9AECB6}" type="pres">
      <dgm:prSet presAssocID="{1F2C21D5-71C7-412E-88D1-67C725087FC7}" presName="hierRoot2" presStyleCnt="0">
        <dgm:presLayoutVars>
          <dgm:hierBranch val="init"/>
        </dgm:presLayoutVars>
      </dgm:prSet>
      <dgm:spPr/>
    </dgm:pt>
    <dgm:pt modelId="{B98C9840-D1A7-4A82-8F90-0D86CF1CB9C5}" type="pres">
      <dgm:prSet presAssocID="{1F2C21D5-71C7-412E-88D1-67C725087FC7}" presName="rootComposite" presStyleCnt="0"/>
      <dgm:spPr/>
    </dgm:pt>
    <dgm:pt modelId="{298199AD-9DE2-498A-85F4-170860411C84}" type="pres">
      <dgm:prSet presAssocID="{1F2C21D5-71C7-412E-88D1-67C725087FC7}" presName="rootText" presStyleLbl="node2" presStyleIdx="0" presStyleCnt="2" custScaleX="60980">
        <dgm:presLayoutVars>
          <dgm:chPref val="3"/>
        </dgm:presLayoutVars>
      </dgm:prSet>
      <dgm:spPr/>
      <dgm:t>
        <a:bodyPr/>
        <a:lstStyle/>
        <a:p>
          <a:endParaRPr lang="zh-TW" altLang="en-US"/>
        </a:p>
      </dgm:t>
    </dgm:pt>
    <dgm:pt modelId="{E067E23C-9F56-4B6F-9E65-C2330BFF7FA8}" type="pres">
      <dgm:prSet presAssocID="{1F2C21D5-71C7-412E-88D1-67C725087FC7}" presName="rootConnector" presStyleLbl="node2" presStyleIdx="0" presStyleCnt="2"/>
      <dgm:spPr/>
      <dgm:t>
        <a:bodyPr/>
        <a:lstStyle/>
        <a:p>
          <a:endParaRPr lang="zh-TW" altLang="en-US"/>
        </a:p>
      </dgm:t>
    </dgm:pt>
    <dgm:pt modelId="{06D7BF94-DCE9-4A66-B287-C36227A33625}" type="pres">
      <dgm:prSet presAssocID="{1F2C21D5-71C7-412E-88D1-67C725087FC7}" presName="hierChild4" presStyleCnt="0"/>
      <dgm:spPr/>
    </dgm:pt>
    <dgm:pt modelId="{36226ABD-8E46-4C51-A542-9CBCFD2CDF26}" type="pres">
      <dgm:prSet presAssocID="{4419C97B-ABB9-405E-95D1-B78168305CE5}" presName="Name64" presStyleLbl="parChTrans1D3" presStyleIdx="0" presStyleCnt="6"/>
      <dgm:spPr/>
      <dgm:t>
        <a:bodyPr/>
        <a:lstStyle/>
        <a:p>
          <a:endParaRPr lang="zh-TW" altLang="en-US"/>
        </a:p>
      </dgm:t>
    </dgm:pt>
    <dgm:pt modelId="{240DFE40-A370-424C-8F9E-B8EBF72CA59D}" type="pres">
      <dgm:prSet presAssocID="{3DF34DB9-577D-4767-8AE6-144C392A6C04}" presName="hierRoot2" presStyleCnt="0">
        <dgm:presLayoutVars>
          <dgm:hierBranch val="init"/>
        </dgm:presLayoutVars>
      </dgm:prSet>
      <dgm:spPr/>
    </dgm:pt>
    <dgm:pt modelId="{19CCA2BF-6D28-4C8D-A404-AB6F9AE385B3}" type="pres">
      <dgm:prSet presAssocID="{3DF34DB9-577D-4767-8AE6-144C392A6C04}" presName="rootComposite" presStyleCnt="0"/>
      <dgm:spPr/>
    </dgm:pt>
    <dgm:pt modelId="{7EBEC82C-C502-4D47-9401-D3FA96AF1ACB}" type="pres">
      <dgm:prSet presAssocID="{3DF34DB9-577D-4767-8AE6-144C392A6C04}" presName="rootText" presStyleLbl="node3" presStyleIdx="0" presStyleCnt="6">
        <dgm:presLayoutVars>
          <dgm:chPref val="3"/>
        </dgm:presLayoutVars>
      </dgm:prSet>
      <dgm:spPr/>
      <dgm:t>
        <a:bodyPr/>
        <a:lstStyle/>
        <a:p>
          <a:endParaRPr lang="zh-TW" altLang="en-US"/>
        </a:p>
      </dgm:t>
    </dgm:pt>
    <dgm:pt modelId="{2C23D884-50B6-408E-AFB9-D0F0C407D21B}" type="pres">
      <dgm:prSet presAssocID="{3DF34DB9-577D-4767-8AE6-144C392A6C04}" presName="rootConnector" presStyleLbl="node3" presStyleIdx="0" presStyleCnt="6"/>
      <dgm:spPr/>
      <dgm:t>
        <a:bodyPr/>
        <a:lstStyle/>
        <a:p>
          <a:endParaRPr lang="zh-TW" altLang="en-US"/>
        </a:p>
      </dgm:t>
    </dgm:pt>
    <dgm:pt modelId="{D47A5C38-F7F9-4907-9106-CA4B805FEEFD}" type="pres">
      <dgm:prSet presAssocID="{3DF34DB9-577D-4767-8AE6-144C392A6C04}" presName="hierChild4" presStyleCnt="0"/>
      <dgm:spPr/>
    </dgm:pt>
    <dgm:pt modelId="{16CCCB09-B796-4917-BEF5-24EF4DE80BCF}" type="pres">
      <dgm:prSet presAssocID="{3DF34DB9-577D-4767-8AE6-144C392A6C04}" presName="hierChild5" presStyleCnt="0"/>
      <dgm:spPr/>
    </dgm:pt>
    <dgm:pt modelId="{847D4625-3141-4B36-8795-451461E2D62E}" type="pres">
      <dgm:prSet presAssocID="{B417A19C-1D09-42EB-8AE6-C9411F186862}" presName="Name64" presStyleLbl="parChTrans1D3" presStyleIdx="1" presStyleCnt="6"/>
      <dgm:spPr/>
      <dgm:t>
        <a:bodyPr/>
        <a:lstStyle/>
        <a:p>
          <a:endParaRPr lang="zh-TW" altLang="en-US"/>
        </a:p>
      </dgm:t>
    </dgm:pt>
    <dgm:pt modelId="{D1A8F66C-F730-44F2-85EB-C812D0FA4E7A}" type="pres">
      <dgm:prSet presAssocID="{E86D9425-F40E-4295-95B9-41A6F4F0EA1B}" presName="hierRoot2" presStyleCnt="0">
        <dgm:presLayoutVars>
          <dgm:hierBranch val="init"/>
        </dgm:presLayoutVars>
      </dgm:prSet>
      <dgm:spPr/>
    </dgm:pt>
    <dgm:pt modelId="{D64A100E-0B48-4235-AA39-77B44D9D0FD8}" type="pres">
      <dgm:prSet presAssocID="{E86D9425-F40E-4295-95B9-41A6F4F0EA1B}" presName="rootComposite" presStyleCnt="0"/>
      <dgm:spPr/>
    </dgm:pt>
    <dgm:pt modelId="{12D51F73-59B7-46FF-9E00-F530EF08DFB2}" type="pres">
      <dgm:prSet presAssocID="{E86D9425-F40E-4295-95B9-41A6F4F0EA1B}" presName="rootText" presStyleLbl="node3" presStyleIdx="1" presStyleCnt="6">
        <dgm:presLayoutVars>
          <dgm:chPref val="3"/>
        </dgm:presLayoutVars>
      </dgm:prSet>
      <dgm:spPr/>
      <dgm:t>
        <a:bodyPr/>
        <a:lstStyle/>
        <a:p>
          <a:endParaRPr lang="zh-TW" altLang="en-US"/>
        </a:p>
      </dgm:t>
    </dgm:pt>
    <dgm:pt modelId="{FE16C8AF-246D-41C5-847E-184D3512419B}" type="pres">
      <dgm:prSet presAssocID="{E86D9425-F40E-4295-95B9-41A6F4F0EA1B}" presName="rootConnector" presStyleLbl="node3" presStyleIdx="1" presStyleCnt="6"/>
      <dgm:spPr/>
      <dgm:t>
        <a:bodyPr/>
        <a:lstStyle/>
        <a:p>
          <a:endParaRPr lang="zh-TW" altLang="en-US"/>
        </a:p>
      </dgm:t>
    </dgm:pt>
    <dgm:pt modelId="{C42EB139-483B-49F6-97F3-87513E9F916F}" type="pres">
      <dgm:prSet presAssocID="{E86D9425-F40E-4295-95B9-41A6F4F0EA1B}" presName="hierChild4" presStyleCnt="0"/>
      <dgm:spPr/>
    </dgm:pt>
    <dgm:pt modelId="{C99B1374-26CA-4B28-9FEB-5BD01F1D15BA}" type="pres">
      <dgm:prSet presAssocID="{E86D9425-F40E-4295-95B9-41A6F4F0EA1B}" presName="hierChild5" presStyleCnt="0"/>
      <dgm:spPr/>
    </dgm:pt>
    <dgm:pt modelId="{ADDFB7C4-4637-459C-8C50-02C34B4DB6DC}" type="pres">
      <dgm:prSet presAssocID="{15C2315A-F7E5-4665-8835-69C7915ABD00}" presName="Name64" presStyleLbl="parChTrans1D3" presStyleIdx="2" presStyleCnt="6"/>
      <dgm:spPr/>
      <dgm:t>
        <a:bodyPr/>
        <a:lstStyle/>
        <a:p>
          <a:endParaRPr lang="zh-TW" altLang="en-US"/>
        </a:p>
      </dgm:t>
    </dgm:pt>
    <dgm:pt modelId="{7EF7A966-733E-466A-B1FF-3D505CE4A4C7}" type="pres">
      <dgm:prSet presAssocID="{45A7823D-80CD-4544-AE43-8A4B04EED114}" presName="hierRoot2" presStyleCnt="0">
        <dgm:presLayoutVars>
          <dgm:hierBranch val="init"/>
        </dgm:presLayoutVars>
      </dgm:prSet>
      <dgm:spPr/>
    </dgm:pt>
    <dgm:pt modelId="{90C4C160-ED38-4324-B39E-8B320398A8A9}" type="pres">
      <dgm:prSet presAssocID="{45A7823D-80CD-4544-AE43-8A4B04EED114}" presName="rootComposite" presStyleCnt="0"/>
      <dgm:spPr/>
    </dgm:pt>
    <dgm:pt modelId="{1CB36240-3B9D-42ED-BACF-62B8FC14C152}" type="pres">
      <dgm:prSet presAssocID="{45A7823D-80CD-4544-AE43-8A4B04EED114}" presName="rootText" presStyleLbl="node3" presStyleIdx="2" presStyleCnt="6">
        <dgm:presLayoutVars>
          <dgm:chPref val="3"/>
        </dgm:presLayoutVars>
      </dgm:prSet>
      <dgm:spPr/>
      <dgm:t>
        <a:bodyPr/>
        <a:lstStyle/>
        <a:p>
          <a:endParaRPr lang="zh-TW" altLang="en-US"/>
        </a:p>
      </dgm:t>
    </dgm:pt>
    <dgm:pt modelId="{11CCBFA5-815D-4E2D-BBA6-F1F602DE047B}" type="pres">
      <dgm:prSet presAssocID="{45A7823D-80CD-4544-AE43-8A4B04EED114}" presName="rootConnector" presStyleLbl="node3" presStyleIdx="2" presStyleCnt="6"/>
      <dgm:spPr/>
      <dgm:t>
        <a:bodyPr/>
        <a:lstStyle/>
        <a:p>
          <a:endParaRPr lang="zh-TW" altLang="en-US"/>
        </a:p>
      </dgm:t>
    </dgm:pt>
    <dgm:pt modelId="{878C53E1-C01C-44CD-A8E8-C38FEEC3BA96}" type="pres">
      <dgm:prSet presAssocID="{45A7823D-80CD-4544-AE43-8A4B04EED114}" presName="hierChild4" presStyleCnt="0"/>
      <dgm:spPr/>
    </dgm:pt>
    <dgm:pt modelId="{2496BB10-1ACF-44AC-9905-0BCA975BEBB9}" type="pres">
      <dgm:prSet presAssocID="{45A7823D-80CD-4544-AE43-8A4B04EED114}" presName="hierChild5" presStyleCnt="0"/>
      <dgm:spPr/>
    </dgm:pt>
    <dgm:pt modelId="{B74A06F9-0F2F-4B05-87F5-F0E1B57C71C3}" type="pres">
      <dgm:prSet presAssocID="{1F2C21D5-71C7-412E-88D1-67C725087FC7}" presName="hierChild5" presStyleCnt="0"/>
      <dgm:spPr/>
    </dgm:pt>
    <dgm:pt modelId="{2637FAD5-B287-4970-B47F-AB968AFD7364}" type="pres">
      <dgm:prSet presAssocID="{97F7ADAC-8626-41A3-B669-ADFF0230D5D5}" presName="Name64" presStyleLbl="parChTrans1D2" presStyleIdx="1" presStyleCnt="2"/>
      <dgm:spPr/>
      <dgm:t>
        <a:bodyPr/>
        <a:lstStyle/>
        <a:p>
          <a:endParaRPr lang="zh-TW" altLang="en-US"/>
        </a:p>
      </dgm:t>
    </dgm:pt>
    <dgm:pt modelId="{8FCBA851-8054-4857-B6F5-4E8ED651DCD3}" type="pres">
      <dgm:prSet presAssocID="{C181E860-8995-4D42-B150-99F97C1BC540}" presName="hierRoot2" presStyleCnt="0">
        <dgm:presLayoutVars>
          <dgm:hierBranch val="init"/>
        </dgm:presLayoutVars>
      </dgm:prSet>
      <dgm:spPr/>
    </dgm:pt>
    <dgm:pt modelId="{215018FD-7530-477D-9B94-324ACC176300}" type="pres">
      <dgm:prSet presAssocID="{C181E860-8995-4D42-B150-99F97C1BC540}" presName="rootComposite" presStyleCnt="0"/>
      <dgm:spPr/>
    </dgm:pt>
    <dgm:pt modelId="{516FB369-4A71-4EBB-A88B-94D05656203C}" type="pres">
      <dgm:prSet presAssocID="{C181E860-8995-4D42-B150-99F97C1BC540}" presName="rootText" presStyleLbl="node2" presStyleIdx="1" presStyleCnt="2" custScaleX="59403">
        <dgm:presLayoutVars>
          <dgm:chPref val="3"/>
        </dgm:presLayoutVars>
      </dgm:prSet>
      <dgm:spPr/>
      <dgm:t>
        <a:bodyPr/>
        <a:lstStyle/>
        <a:p>
          <a:endParaRPr lang="zh-TW" altLang="en-US"/>
        </a:p>
      </dgm:t>
    </dgm:pt>
    <dgm:pt modelId="{B20BF2F4-48D6-46C7-BB7F-333F949F0AB4}" type="pres">
      <dgm:prSet presAssocID="{C181E860-8995-4D42-B150-99F97C1BC540}" presName="rootConnector" presStyleLbl="node2" presStyleIdx="1" presStyleCnt="2"/>
      <dgm:spPr/>
      <dgm:t>
        <a:bodyPr/>
        <a:lstStyle/>
        <a:p>
          <a:endParaRPr lang="zh-TW" altLang="en-US"/>
        </a:p>
      </dgm:t>
    </dgm:pt>
    <dgm:pt modelId="{370FCB7B-1566-4F5D-9366-66E0395F3F8B}" type="pres">
      <dgm:prSet presAssocID="{C181E860-8995-4D42-B150-99F97C1BC540}" presName="hierChild4" presStyleCnt="0"/>
      <dgm:spPr/>
    </dgm:pt>
    <dgm:pt modelId="{30FD9FC9-7380-43A6-87B8-817AB463C052}" type="pres">
      <dgm:prSet presAssocID="{F9945E9C-4F14-466A-B41A-79AA09E896F1}" presName="Name64" presStyleLbl="parChTrans1D3" presStyleIdx="3" presStyleCnt="6"/>
      <dgm:spPr/>
      <dgm:t>
        <a:bodyPr/>
        <a:lstStyle/>
        <a:p>
          <a:endParaRPr lang="zh-TW" altLang="en-US"/>
        </a:p>
      </dgm:t>
    </dgm:pt>
    <dgm:pt modelId="{A7509DFF-DB48-4F1D-A2B8-DA421A2D1E99}" type="pres">
      <dgm:prSet presAssocID="{BC6C78D1-BD1C-4097-A315-F574A0DCE349}" presName="hierRoot2" presStyleCnt="0">
        <dgm:presLayoutVars>
          <dgm:hierBranch val="init"/>
        </dgm:presLayoutVars>
      </dgm:prSet>
      <dgm:spPr/>
    </dgm:pt>
    <dgm:pt modelId="{B7FA1DD5-C7D2-484F-8C83-4E891BB8517A}" type="pres">
      <dgm:prSet presAssocID="{BC6C78D1-BD1C-4097-A315-F574A0DCE349}" presName="rootComposite" presStyleCnt="0"/>
      <dgm:spPr/>
    </dgm:pt>
    <dgm:pt modelId="{88CFA17D-5AA4-4B45-86D9-72ECA603161B}" type="pres">
      <dgm:prSet presAssocID="{BC6C78D1-BD1C-4097-A315-F574A0DCE349}" presName="rootText" presStyleLbl="node3" presStyleIdx="3" presStyleCnt="6">
        <dgm:presLayoutVars>
          <dgm:chPref val="3"/>
        </dgm:presLayoutVars>
      </dgm:prSet>
      <dgm:spPr/>
      <dgm:t>
        <a:bodyPr/>
        <a:lstStyle/>
        <a:p>
          <a:endParaRPr lang="zh-TW" altLang="en-US"/>
        </a:p>
      </dgm:t>
    </dgm:pt>
    <dgm:pt modelId="{E6F5CFA4-57C8-479D-8F98-9F38235631F6}" type="pres">
      <dgm:prSet presAssocID="{BC6C78D1-BD1C-4097-A315-F574A0DCE349}" presName="rootConnector" presStyleLbl="node3" presStyleIdx="3" presStyleCnt="6"/>
      <dgm:spPr/>
      <dgm:t>
        <a:bodyPr/>
        <a:lstStyle/>
        <a:p>
          <a:endParaRPr lang="zh-TW" altLang="en-US"/>
        </a:p>
      </dgm:t>
    </dgm:pt>
    <dgm:pt modelId="{AF000C55-E0C1-49EF-82B2-720F0DB882C6}" type="pres">
      <dgm:prSet presAssocID="{BC6C78D1-BD1C-4097-A315-F574A0DCE349}" presName="hierChild4" presStyleCnt="0"/>
      <dgm:spPr/>
    </dgm:pt>
    <dgm:pt modelId="{36321C85-F0CA-4428-98EC-5D79342A03BB}" type="pres">
      <dgm:prSet presAssocID="{BC6C78D1-BD1C-4097-A315-F574A0DCE349}" presName="hierChild5" presStyleCnt="0"/>
      <dgm:spPr/>
    </dgm:pt>
    <dgm:pt modelId="{F424382E-7385-4E9B-9ED4-10B630D55B6B}" type="pres">
      <dgm:prSet presAssocID="{E6E745E8-F733-45D4-99CA-05C4B8C00B48}" presName="Name64" presStyleLbl="parChTrans1D3" presStyleIdx="4" presStyleCnt="6"/>
      <dgm:spPr/>
      <dgm:t>
        <a:bodyPr/>
        <a:lstStyle/>
        <a:p>
          <a:endParaRPr lang="zh-TW" altLang="en-US"/>
        </a:p>
      </dgm:t>
    </dgm:pt>
    <dgm:pt modelId="{9B852E04-5F9A-4299-843F-38605DC3B80D}" type="pres">
      <dgm:prSet presAssocID="{DA519371-C784-4E42-A17F-70AFD13B99AE}" presName="hierRoot2" presStyleCnt="0">
        <dgm:presLayoutVars>
          <dgm:hierBranch val="init"/>
        </dgm:presLayoutVars>
      </dgm:prSet>
      <dgm:spPr/>
    </dgm:pt>
    <dgm:pt modelId="{EF546FFD-B8BF-4367-819D-206F4175D9A1}" type="pres">
      <dgm:prSet presAssocID="{DA519371-C784-4E42-A17F-70AFD13B99AE}" presName="rootComposite" presStyleCnt="0"/>
      <dgm:spPr/>
    </dgm:pt>
    <dgm:pt modelId="{260B705D-DED8-4926-8FFE-010FC0E8B909}" type="pres">
      <dgm:prSet presAssocID="{DA519371-C784-4E42-A17F-70AFD13B99AE}" presName="rootText" presStyleLbl="node3" presStyleIdx="4" presStyleCnt="6">
        <dgm:presLayoutVars>
          <dgm:chPref val="3"/>
        </dgm:presLayoutVars>
      </dgm:prSet>
      <dgm:spPr/>
      <dgm:t>
        <a:bodyPr/>
        <a:lstStyle/>
        <a:p>
          <a:endParaRPr lang="zh-TW" altLang="en-US"/>
        </a:p>
      </dgm:t>
    </dgm:pt>
    <dgm:pt modelId="{39BBEBC4-0CE7-42C4-BB33-6E9A71A2AD58}" type="pres">
      <dgm:prSet presAssocID="{DA519371-C784-4E42-A17F-70AFD13B99AE}" presName="rootConnector" presStyleLbl="node3" presStyleIdx="4" presStyleCnt="6"/>
      <dgm:spPr/>
      <dgm:t>
        <a:bodyPr/>
        <a:lstStyle/>
        <a:p>
          <a:endParaRPr lang="zh-TW" altLang="en-US"/>
        </a:p>
      </dgm:t>
    </dgm:pt>
    <dgm:pt modelId="{5557A200-8732-4F31-B761-E745A522F5A9}" type="pres">
      <dgm:prSet presAssocID="{DA519371-C784-4E42-A17F-70AFD13B99AE}" presName="hierChild4" presStyleCnt="0"/>
      <dgm:spPr/>
    </dgm:pt>
    <dgm:pt modelId="{902B8C25-68B7-4EE3-9962-092BA145F371}" type="pres">
      <dgm:prSet presAssocID="{DA519371-C784-4E42-A17F-70AFD13B99AE}" presName="hierChild5" presStyleCnt="0"/>
      <dgm:spPr/>
    </dgm:pt>
    <dgm:pt modelId="{2E0DC871-0F48-406E-9F55-892ABA310E33}" type="pres">
      <dgm:prSet presAssocID="{EE878D3D-EFD6-4F94-B273-A3BA68E4DD13}" presName="Name64" presStyleLbl="parChTrans1D3" presStyleIdx="5" presStyleCnt="6"/>
      <dgm:spPr/>
      <dgm:t>
        <a:bodyPr/>
        <a:lstStyle/>
        <a:p>
          <a:endParaRPr lang="zh-TW" altLang="en-US"/>
        </a:p>
      </dgm:t>
    </dgm:pt>
    <dgm:pt modelId="{9F19F356-F15E-489B-AB0D-27898D101E36}" type="pres">
      <dgm:prSet presAssocID="{B2DA95A5-A928-4EBA-BF14-6CDCD536EF03}" presName="hierRoot2" presStyleCnt="0">
        <dgm:presLayoutVars>
          <dgm:hierBranch val="init"/>
        </dgm:presLayoutVars>
      </dgm:prSet>
      <dgm:spPr/>
    </dgm:pt>
    <dgm:pt modelId="{020FB74A-AE8E-40AC-BA96-1E7ADDC94822}" type="pres">
      <dgm:prSet presAssocID="{B2DA95A5-A928-4EBA-BF14-6CDCD536EF03}" presName="rootComposite" presStyleCnt="0"/>
      <dgm:spPr/>
    </dgm:pt>
    <dgm:pt modelId="{81AF52BB-FE2A-4D38-86BD-FBF5F03239A4}" type="pres">
      <dgm:prSet presAssocID="{B2DA95A5-A928-4EBA-BF14-6CDCD536EF03}" presName="rootText" presStyleLbl="node3" presStyleIdx="5" presStyleCnt="6">
        <dgm:presLayoutVars>
          <dgm:chPref val="3"/>
        </dgm:presLayoutVars>
      </dgm:prSet>
      <dgm:spPr/>
      <dgm:t>
        <a:bodyPr/>
        <a:lstStyle/>
        <a:p>
          <a:endParaRPr lang="zh-TW" altLang="en-US"/>
        </a:p>
      </dgm:t>
    </dgm:pt>
    <dgm:pt modelId="{1F6EA382-B798-4008-AD1A-91366F609AC1}" type="pres">
      <dgm:prSet presAssocID="{B2DA95A5-A928-4EBA-BF14-6CDCD536EF03}" presName="rootConnector" presStyleLbl="node3" presStyleIdx="5" presStyleCnt="6"/>
      <dgm:spPr/>
      <dgm:t>
        <a:bodyPr/>
        <a:lstStyle/>
        <a:p>
          <a:endParaRPr lang="zh-TW" altLang="en-US"/>
        </a:p>
      </dgm:t>
    </dgm:pt>
    <dgm:pt modelId="{2584E1DF-3872-429B-A025-8632DC3C4BE2}" type="pres">
      <dgm:prSet presAssocID="{B2DA95A5-A928-4EBA-BF14-6CDCD536EF03}" presName="hierChild4" presStyleCnt="0"/>
      <dgm:spPr/>
    </dgm:pt>
    <dgm:pt modelId="{E55A57DF-1DCF-4A43-BB01-65289BAAD49F}" type="pres">
      <dgm:prSet presAssocID="{B2DA95A5-A928-4EBA-BF14-6CDCD536EF03}" presName="hierChild5" presStyleCnt="0"/>
      <dgm:spPr/>
    </dgm:pt>
    <dgm:pt modelId="{78209DDE-549B-4782-B3A6-686E16C6B3FD}" type="pres">
      <dgm:prSet presAssocID="{C181E860-8995-4D42-B150-99F97C1BC540}" presName="hierChild5" presStyleCnt="0"/>
      <dgm:spPr/>
    </dgm:pt>
    <dgm:pt modelId="{68F0C062-F984-4715-9B54-32198F5F7A00}" type="pres">
      <dgm:prSet presAssocID="{644F2A18-91A4-4440-AC19-DD18A1C41FDB}" presName="hierChild3" presStyleCnt="0"/>
      <dgm:spPr/>
    </dgm:pt>
  </dgm:ptLst>
  <dgm:cxnLst>
    <dgm:cxn modelId="{B8323687-838F-4F5A-9E77-F8981F7F8703}" type="presOf" srcId="{EE878D3D-EFD6-4F94-B273-A3BA68E4DD13}" destId="{2E0DC871-0F48-406E-9F55-892ABA310E33}" srcOrd="0" destOrd="0" presId="urn:microsoft.com/office/officeart/2009/3/layout/HorizontalOrganizationChart"/>
    <dgm:cxn modelId="{68258836-38C2-41AD-A410-B25E32C3B71A}" type="presOf" srcId="{DA519371-C784-4E42-A17F-70AFD13B99AE}" destId="{39BBEBC4-0CE7-42C4-BB33-6E9A71A2AD58}" srcOrd="1" destOrd="0" presId="urn:microsoft.com/office/officeart/2009/3/layout/HorizontalOrganizationChart"/>
    <dgm:cxn modelId="{1EC9D7B8-B407-480D-8ABA-59F5A099C9BB}" type="presOf" srcId="{F9945E9C-4F14-466A-B41A-79AA09E896F1}" destId="{30FD9FC9-7380-43A6-87B8-817AB463C052}" srcOrd="0" destOrd="0" presId="urn:microsoft.com/office/officeart/2009/3/layout/HorizontalOrganizationChart"/>
    <dgm:cxn modelId="{7E8139F3-3F31-43BE-97F3-0B33C8CEB367}" srcId="{C181E860-8995-4D42-B150-99F97C1BC540}" destId="{B2DA95A5-A928-4EBA-BF14-6CDCD536EF03}" srcOrd="2" destOrd="0" parTransId="{EE878D3D-EFD6-4F94-B273-A3BA68E4DD13}" sibTransId="{676AE005-650A-46B6-B562-99CC5B46D1D9}"/>
    <dgm:cxn modelId="{AAAB103A-41F0-42E9-81FD-DD1FC862EB8F}" type="presOf" srcId="{45A7823D-80CD-4544-AE43-8A4B04EED114}" destId="{1CB36240-3B9D-42ED-BACF-62B8FC14C152}" srcOrd="0" destOrd="0" presId="urn:microsoft.com/office/officeart/2009/3/layout/HorizontalOrganizationChart"/>
    <dgm:cxn modelId="{BC07C698-8749-48E4-A1C8-4FBD17374F89}" type="presOf" srcId="{1F2C21D5-71C7-412E-88D1-67C725087FC7}" destId="{298199AD-9DE2-498A-85F4-170860411C84}" srcOrd="0" destOrd="0" presId="urn:microsoft.com/office/officeart/2009/3/layout/HorizontalOrganizationChart"/>
    <dgm:cxn modelId="{F190030E-F9EB-4D96-B50A-587BCE357354}" srcId="{1F2C21D5-71C7-412E-88D1-67C725087FC7}" destId="{E86D9425-F40E-4295-95B9-41A6F4F0EA1B}" srcOrd="1" destOrd="0" parTransId="{B417A19C-1D09-42EB-8AE6-C9411F186862}" sibTransId="{8E9EFB85-13FC-4157-9B4A-2E138C339F85}"/>
    <dgm:cxn modelId="{569440C3-3EB9-4DBC-92D5-A038A3E4BD68}" type="presOf" srcId="{B2DA95A5-A928-4EBA-BF14-6CDCD536EF03}" destId="{81AF52BB-FE2A-4D38-86BD-FBF5F03239A4}" srcOrd="0" destOrd="0" presId="urn:microsoft.com/office/officeart/2009/3/layout/HorizontalOrganizationChart"/>
    <dgm:cxn modelId="{B8C8E09F-0FE3-4A2A-8E25-9222A743774B}" type="presOf" srcId="{E86D9425-F40E-4295-95B9-41A6F4F0EA1B}" destId="{12D51F73-59B7-46FF-9E00-F530EF08DFB2}" srcOrd="0" destOrd="0" presId="urn:microsoft.com/office/officeart/2009/3/layout/HorizontalOrganizationChart"/>
    <dgm:cxn modelId="{F7B007FB-B27A-4097-9592-8F940ACBFA12}" type="presOf" srcId="{15C2315A-F7E5-4665-8835-69C7915ABD00}" destId="{ADDFB7C4-4637-459C-8C50-02C34B4DB6DC}" srcOrd="0" destOrd="0" presId="urn:microsoft.com/office/officeart/2009/3/layout/HorizontalOrganizationChart"/>
    <dgm:cxn modelId="{7D087FAB-6F13-4F70-A876-559D4A499147}" type="presOf" srcId="{BC6C78D1-BD1C-4097-A315-F574A0DCE349}" destId="{E6F5CFA4-57C8-479D-8F98-9F38235631F6}" srcOrd="1" destOrd="0" presId="urn:microsoft.com/office/officeart/2009/3/layout/HorizontalOrganizationChart"/>
    <dgm:cxn modelId="{3896E113-903F-44D7-92AC-AC20574B4010}" type="presOf" srcId="{644F2A18-91A4-4440-AC19-DD18A1C41FDB}" destId="{CDAE49C1-D127-4F08-9B0F-E5282C69B6F7}" srcOrd="1" destOrd="0" presId="urn:microsoft.com/office/officeart/2009/3/layout/HorizontalOrganizationChart"/>
    <dgm:cxn modelId="{F7322135-735C-4211-96F6-59A3E474DD37}" type="presOf" srcId="{B2DA95A5-A928-4EBA-BF14-6CDCD536EF03}" destId="{1F6EA382-B798-4008-AD1A-91366F609AC1}" srcOrd="1" destOrd="0" presId="urn:microsoft.com/office/officeart/2009/3/layout/HorizontalOrganizationChart"/>
    <dgm:cxn modelId="{1B0C01A5-B2EF-4203-8B57-266D6890367C}" type="presOf" srcId="{B417A19C-1D09-42EB-8AE6-C9411F186862}" destId="{847D4625-3141-4B36-8795-451461E2D62E}" srcOrd="0" destOrd="0" presId="urn:microsoft.com/office/officeart/2009/3/layout/HorizontalOrganizationChart"/>
    <dgm:cxn modelId="{F51CEF20-7922-4856-AE83-FF552FA857B4}" srcId="{644F2A18-91A4-4440-AC19-DD18A1C41FDB}" destId="{1F2C21D5-71C7-412E-88D1-67C725087FC7}" srcOrd="0" destOrd="0" parTransId="{1C2B06A3-A026-4F72-B72C-C73C93E0FD13}" sibTransId="{756010AD-6AB7-4A50-9433-3E0D54B09E66}"/>
    <dgm:cxn modelId="{067EAE4E-646F-4103-912F-2E7B5B65C3EC}" type="presOf" srcId="{45A7823D-80CD-4544-AE43-8A4B04EED114}" destId="{11CCBFA5-815D-4E2D-BBA6-F1F602DE047B}" srcOrd="1" destOrd="0" presId="urn:microsoft.com/office/officeart/2009/3/layout/HorizontalOrganizationChart"/>
    <dgm:cxn modelId="{5DC29AE9-30C2-4BB6-88CE-92F22426DBAB}" type="presOf" srcId="{BC6C78D1-BD1C-4097-A315-F574A0DCE349}" destId="{88CFA17D-5AA4-4B45-86D9-72ECA603161B}" srcOrd="0" destOrd="0" presId="urn:microsoft.com/office/officeart/2009/3/layout/HorizontalOrganizationChart"/>
    <dgm:cxn modelId="{241B0602-608F-4EC0-98B5-230628017D13}" srcId="{1F2C21D5-71C7-412E-88D1-67C725087FC7}" destId="{3DF34DB9-577D-4767-8AE6-144C392A6C04}" srcOrd="0" destOrd="0" parTransId="{4419C97B-ABB9-405E-95D1-B78168305CE5}" sibTransId="{A66DD7D0-8B84-4632-AA42-CC7128C5C792}"/>
    <dgm:cxn modelId="{A3BA5964-7D97-42D7-AFF7-ECDD89FDE93D}" type="presOf" srcId="{E6E745E8-F733-45D4-99CA-05C4B8C00B48}" destId="{F424382E-7385-4E9B-9ED4-10B630D55B6B}" srcOrd="0" destOrd="0" presId="urn:microsoft.com/office/officeart/2009/3/layout/HorizontalOrganizationChart"/>
    <dgm:cxn modelId="{42FA2C01-5708-405A-80C7-A30F7AFE6315}" type="presOf" srcId="{C181E860-8995-4D42-B150-99F97C1BC540}" destId="{516FB369-4A71-4EBB-A88B-94D05656203C}" srcOrd="0" destOrd="0" presId="urn:microsoft.com/office/officeart/2009/3/layout/HorizontalOrganizationChart"/>
    <dgm:cxn modelId="{F37BABB9-C15A-4CEA-B788-4910D4A5C96B}" srcId="{C181E860-8995-4D42-B150-99F97C1BC540}" destId="{DA519371-C784-4E42-A17F-70AFD13B99AE}" srcOrd="1" destOrd="0" parTransId="{E6E745E8-F733-45D4-99CA-05C4B8C00B48}" sibTransId="{CEC323F6-9C87-45AF-97D5-8CE26CBE620C}"/>
    <dgm:cxn modelId="{BFE50266-5207-4269-96F2-CDB65C00F168}" type="presOf" srcId="{4419C97B-ABB9-405E-95D1-B78168305CE5}" destId="{36226ABD-8E46-4C51-A542-9CBCFD2CDF26}" srcOrd="0" destOrd="0" presId="urn:microsoft.com/office/officeart/2009/3/layout/HorizontalOrganizationChart"/>
    <dgm:cxn modelId="{B3D57C70-8BEB-4D09-A358-A22105010D42}" srcId="{1F2C21D5-71C7-412E-88D1-67C725087FC7}" destId="{45A7823D-80CD-4544-AE43-8A4B04EED114}" srcOrd="2" destOrd="0" parTransId="{15C2315A-F7E5-4665-8835-69C7915ABD00}" sibTransId="{FCDDA03F-55FB-4E92-BCF4-9367966D0214}"/>
    <dgm:cxn modelId="{64E3BF81-2FE3-411C-9AFC-20FE0FF8CCFF}" type="presOf" srcId="{1F2C21D5-71C7-412E-88D1-67C725087FC7}" destId="{E067E23C-9F56-4B6F-9E65-C2330BFF7FA8}" srcOrd="1" destOrd="0" presId="urn:microsoft.com/office/officeart/2009/3/layout/HorizontalOrganizationChart"/>
    <dgm:cxn modelId="{66BAF50C-CCEF-4A00-B9CD-9983D63EC66D}" type="presOf" srcId="{C181E860-8995-4D42-B150-99F97C1BC540}" destId="{B20BF2F4-48D6-46C7-BB7F-333F949F0AB4}" srcOrd="1" destOrd="0" presId="urn:microsoft.com/office/officeart/2009/3/layout/HorizontalOrganizationChart"/>
    <dgm:cxn modelId="{DF16268C-A214-4CA3-87D2-6AC18400B173}" type="presOf" srcId="{644F2A18-91A4-4440-AC19-DD18A1C41FDB}" destId="{CFAF20A7-8A59-4C29-878B-A7E2D1DEBB20}" srcOrd="0" destOrd="0" presId="urn:microsoft.com/office/officeart/2009/3/layout/HorizontalOrganizationChart"/>
    <dgm:cxn modelId="{80B00336-CF7A-4FF4-97C4-C978E7192392}" srcId="{2FDD37F9-5901-4078-BA99-7C13E3C1EDD1}" destId="{644F2A18-91A4-4440-AC19-DD18A1C41FDB}" srcOrd="0" destOrd="0" parTransId="{D173CB1A-E430-481F-B08C-1BCB2A90E4FE}" sibTransId="{9611B6D5-FD6F-4749-9FD5-41E305D071B2}"/>
    <dgm:cxn modelId="{84877C20-4EBA-4834-B462-4F9603670ED7}" type="presOf" srcId="{1C2B06A3-A026-4F72-B72C-C73C93E0FD13}" destId="{C966E49D-EC5D-47D3-87E2-8A2632880BB6}" srcOrd="0" destOrd="0" presId="urn:microsoft.com/office/officeart/2009/3/layout/HorizontalOrganizationChart"/>
    <dgm:cxn modelId="{5A81A653-CB79-43E7-8D23-364764AD8AC0}" srcId="{644F2A18-91A4-4440-AC19-DD18A1C41FDB}" destId="{C181E860-8995-4D42-B150-99F97C1BC540}" srcOrd="1" destOrd="0" parTransId="{97F7ADAC-8626-41A3-B669-ADFF0230D5D5}" sibTransId="{FC7F2167-E269-4970-A261-641CE2B3BF92}"/>
    <dgm:cxn modelId="{2DC66E1A-256A-463E-A121-AEED19BCE223}" srcId="{C181E860-8995-4D42-B150-99F97C1BC540}" destId="{BC6C78D1-BD1C-4097-A315-F574A0DCE349}" srcOrd="0" destOrd="0" parTransId="{F9945E9C-4F14-466A-B41A-79AA09E896F1}" sibTransId="{58693701-AA90-4020-98AE-2373587E7266}"/>
    <dgm:cxn modelId="{B993D1CC-AC52-4D41-B180-6092779F7712}" type="presOf" srcId="{DA519371-C784-4E42-A17F-70AFD13B99AE}" destId="{260B705D-DED8-4926-8FFE-010FC0E8B909}" srcOrd="0" destOrd="0" presId="urn:microsoft.com/office/officeart/2009/3/layout/HorizontalOrganizationChart"/>
    <dgm:cxn modelId="{E5EB4371-504B-4340-949F-AFA67300E504}" type="presOf" srcId="{97F7ADAC-8626-41A3-B669-ADFF0230D5D5}" destId="{2637FAD5-B287-4970-B47F-AB968AFD7364}" srcOrd="0" destOrd="0" presId="urn:microsoft.com/office/officeart/2009/3/layout/HorizontalOrganizationChart"/>
    <dgm:cxn modelId="{4A727226-B1E7-4FE1-AE4C-21B169E25DE2}" type="presOf" srcId="{E86D9425-F40E-4295-95B9-41A6F4F0EA1B}" destId="{FE16C8AF-246D-41C5-847E-184D3512419B}" srcOrd="1" destOrd="0" presId="urn:microsoft.com/office/officeart/2009/3/layout/HorizontalOrganizationChart"/>
    <dgm:cxn modelId="{FD3E4FCB-F64D-443D-8063-F21B00330D10}" type="presOf" srcId="{3DF34DB9-577D-4767-8AE6-144C392A6C04}" destId="{2C23D884-50B6-408E-AFB9-D0F0C407D21B}" srcOrd="1" destOrd="0" presId="urn:microsoft.com/office/officeart/2009/3/layout/HorizontalOrganizationChart"/>
    <dgm:cxn modelId="{AE3776B5-3656-4E62-A73A-3F47CE808B7D}" type="presOf" srcId="{2FDD37F9-5901-4078-BA99-7C13E3C1EDD1}" destId="{5CA60A05-ED7A-402B-B083-C0E6CD320CB3}" srcOrd="0" destOrd="0" presId="urn:microsoft.com/office/officeart/2009/3/layout/HorizontalOrganizationChart"/>
    <dgm:cxn modelId="{4FAF4B60-8CA6-4291-8551-0A64D4082586}" type="presOf" srcId="{3DF34DB9-577D-4767-8AE6-144C392A6C04}" destId="{7EBEC82C-C502-4D47-9401-D3FA96AF1ACB}" srcOrd="0" destOrd="0" presId="urn:microsoft.com/office/officeart/2009/3/layout/HorizontalOrganizationChart"/>
    <dgm:cxn modelId="{3B34A1EA-3BA6-419F-9266-0201BC2B62B8}" type="presParOf" srcId="{5CA60A05-ED7A-402B-B083-C0E6CD320CB3}" destId="{DC1BA526-F874-4435-8F13-CAC8CAE36013}" srcOrd="0" destOrd="0" presId="urn:microsoft.com/office/officeart/2009/3/layout/HorizontalOrganizationChart"/>
    <dgm:cxn modelId="{1B6FCD8E-2517-4EF5-BF25-C3E3E2353294}" type="presParOf" srcId="{DC1BA526-F874-4435-8F13-CAC8CAE36013}" destId="{DEE7490A-5217-4BED-8C15-BA4255F67376}" srcOrd="0" destOrd="0" presId="urn:microsoft.com/office/officeart/2009/3/layout/HorizontalOrganizationChart"/>
    <dgm:cxn modelId="{A67636DE-E556-4108-B0B8-D6DFA3A263A9}" type="presParOf" srcId="{DEE7490A-5217-4BED-8C15-BA4255F67376}" destId="{CFAF20A7-8A59-4C29-878B-A7E2D1DEBB20}" srcOrd="0" destOrd="0" presId="urn:microsoft.com/office/officeart/2009/3/layout/HorizontalOrganizationChart"/>
    <dgm:cxn modelId="{9D198158-94F4-4E36-9E8C-FF752A0C54CF}" type="presParOf" srcId="{DEE7490A-5217-4BED-8C15-BA4255F67376}" destId="{CDAE49C1-D127-4F08-9B0F-E5282C69B6F7}" srcOrd="1" destOrd="0" presId="urn:microsoft.com/office/officeart/2009/3/layout/HorizontalOrganizationChart"/>
    <dgm:cxn modelId="{BB4D53C0-6BF6-44FB-B509-B24A8673136E}" type="presParOf" srcId="{DC1BA526-F874-4435-8F13-CAC8CAE36013}" destId="{6F3D6716-4A51-47C3-A2CA-01E1EAB33001}" srcOrd="1" destOrd="0" presId="urn:microsoft.com/office/officeart/2009/3/layout/HorizontalOrganizationChart"/>
    <dgm:cxn modelId="{E002DF24-155C-421C-BA25-66F409EB2963}" type="presParOf" srcId="{6F3D6716-4A51-47C3-A2CA-01E1EAB33001}" destId="{C966E49D-EC5D-47D3-87E2-8A2632880BB6}" srcOrd="0" destOrd="0" presId="urn:microsoft.com/office/officeart/2009/3/layout/HorizontalOrganizationChart"/>
    <dgm:cxn modelId="{DD82A99A-256F-4BE9-952D-CBDF4D9C1486}" type="presParOf" srcId="{6F3D6716-4A51-47C3-A2CA-01E1EAB33001}" destId="{3DEE8E41-10A4-4CB8-945E-95CD2E9AECB6}" srcOrd="1" destOrd="0" presId="urn:microsoft.com/office/officeart/2009/3/layout/HorizontalOrganizationChart"/>
    <dgm:cxn modelId="{CE16451F-9114-4597-8C4B-B4DE8D4420AC}" type="presParOf" srcId="{3DEE8E41-10A4-4CB8-945E-95CD2E9AECB6}" destId="{B98C9840-D1A7-4A82-8F90-0D86CF1CB9C5}" srcOrd="0" destOrd="0" presId="urn:microsoft.com/office/officeart/2009/3/layout/HorizontalOrganizationChart"/>
    <dgm:cxn modelId="{BAEB3C76-EFC8-4268-9BA3-90B4EC7CF4C2}" type="presParOf" srcId="{B98C9840-D1A7-4A82-8F90-0D86CF1CB9C5}" destId="{298199AD-9DE2-498A-85F4-170860411C84}" srcOrd="0" destOrd="0" presId="urn:microsoft.com/office/officeart/2009/3/layout/HorizontalOrganizationChart"/>
    <dgm:cxn modelId="{34C61FDC-7EC0-4460-819D-B9A00DDE0C7B}" type="presParOf" srcId="{B98C9840-D1A7-4A82-8F90-0D86CF1CB9C5}" destId="{E067E23C-9F56-4B6F-9E65-C2330BFF7FA8}" srcOrd="1" destOrd="0" presId="urn:microsoft.com/office/officeart/2009/3/layout/HorizontalOrganizationChart"/>
    <dgm:cxn modelId="{118D69C3-1A7C-48EF-93B6-476D28AABAA2}" type="presParOf" srcId="{3DEE8E41-10A4-4CB8-945E-95CD2E9AECB6}" destId="{06D7BF94-DCE9-4A66-B287-C36227A33625}" srcOrd="1" destOrd="0" presId="urn:microsoft.com/office/officeart/2009/3/layout/HorizontalOrganizationChart"/>
    <dgm:cxn modelId="{C62A064D-7FA6-4467-868F-D788F2033C30}" type="presParOf" srcId="{06D7BF94-DCE9-4A66-B287-C36227A33625}" destId="{36226ABD-8E46-4C51-A542-9CBCFD2CDF26}" srcOrd="0" destOrd="0" presId="urn:microsoft.com/office/officeart/2009/3/layout/HorizontalOrganizationChart"/>
    <dgm:cxn modelId="{2D9F2198-55F5-41C8-BBCB-6F43BB44B461}" type="presParOf" srcId="{06D7BF94-DCE9-4A66-B287-C36227A33625}" destId="{240DFE40-A370-424C-8F9E-B8EBF72CA59D}" srcOrd="1" destOrd="0" presId="urn:microsoft.com/office/officeart/2009/3/layout/HorizontalOrganizationChart"/>
    <dgm:cxn modelId="{5F6B79D1-AC9F-41CE-9C44-12CE0D33E9F8}" type="presParOf" srcId="{240DFE40-A370-424C-8F9E-B8EBF72CA59D}" destId="{19CCA2BF-6D28-4C8D-A404-AB6F9AE385B3}" srcOrd="0" destOrd="0" presId="urn:microsoft.com/office/officeart/2009/3/layout/HorizontalOrganizationChart"/>
    <dgm:cxn modelId="{B52EF19E-E736-4D69-A0E4-958DA2F9E085}" type="presParOf" srcId="{19CCA2BF-6D28-4C8D-A404-AB6F9AE385B3}" destId="{7EBEC82C-C502-4D47-9401-D3FA96AF1ACB}" srcOrd="0" destOrd="0" presId="urn:microsoft.com/office/officeart/2009/3/layout/HorizontalOrganizationChart"/>
    <dgm:cxn modelId="{78AA97F8-6A0F-4EA4-976E-142C76441CA1}" type="presParOf" srcId="{19CCA2BF-6D28-4C8D-A404-AB6F9AE385B3}" destId="{2C23D884-50B6-408E-AFB9-D0F0C407D21B}" srcOrd="1" destOrd="0" presId="urn:microsoft.com/office/officeart/2009/3/layout/HorizontalOrganizationChart"/>
    <dgm:cxn modelId="{D14D583B-137D-4588-A215-5EE29751FF01}" type="presParOf" srcId="{240DFE40-A370-424C-8F9E-B8EBF72CA59D}" destId="{D47A5C38-F7F9-4907-9106-CA4B805FEEFD}" srcOrd="1" destOrd="0" presId="urn:microsoft.com/office/officeart/2009/3/layout/HorizontalOrganizationChart"/>
    <dgm:cxn modelId="{58323174-F01C-49EF-BA67-53FA196E99B2}" type="presParOf" srcId="{240DFE40-A370-424C-8F9E-B8EBF72CA59D}" destId="{16CCCB09-B796-4917-BEF5-24EF4DE80BCF}" srcOrd="2" destOrd="0" presId="urn:microsoft.com/office/officeart/2009/3/layout/HorizontalOrganizationChart"/>
    <dgm:cxn modelId="{459A89D5-8BC4-4931-A851-03869AB54AAC}" type="presParOf" srcId="{06D7BF94-DCE9-4A66-B287-C36227A33625}" destId="{847D4625-3141-4B36-8795-451461E2D62E}" srcOrd="2" destOrd="0" presId="urn:microsoft.com/office/officeart/2009/3/layout/HorizontalOrganizationChart"/>
    <dgm:cxn modelId="{F214755D-4EDA-4A3C-A516-CE27C59437B1}" type="presParOf" srcId="{06D7BF94-DCE9-4A66-B287-C36227A33625}" destId="{D1A8F66C-F730-44F2-85EB-C812D0FA4E7A}" srcOrd="3" destOrd="0" presId="urn:microsoft.com/office/officeart/2009/3/layout/HorizontalOrganizationChart"/>
    <dgm:cxn modelId="{E7D6BF75-A1A3-42A3-A281-13F51B86F4AC}" type="presParOf" srcId="{D1A8F66C-F730-44F2-85EB-C812D0FA4E7A}" destId="{D64A100E-0B48-4235-AA39-77B44D9D0FD8}" srcOrd="0" destOrd="0" presId="urn:microsoft.com/office/officeart/2009/3/layout/HorizontalOrganizationChart"/>
    <dgm:cxn modelId="{D095F7D6-AB83-4A20-A688-52EF06FB3C80}" type="presParOf" srcId="{D64A100E-0B48-4235-AA39-77B44D9D0FD8}" destId="{12D51F73-59B7-46FF-9E00-F530EF08DFB2}" srcOrd="0" destOrd="0" presId="urn:microsoft.com/office/officeart/2009/3/layout/HorizontalOrganizationChart"/>
    <dgm:cxn modelId="{69475ECF-52BE-4EAE-A47D-346E41962041}" type="presParOf" srcId="{D64A100E-0B48-4235-AA39-77B44D9D0FD8}" destId="{FE16C8AF-246D-41C5-847E-184D3512419B}" srcOrd="1" destOrd="0" presId="urn:microsoft.com/office/officeart/2009/3/layout/HorizontalOrganizationChart"/>
    <dgm:cxn modelId="{FD4FFEA5-20D9-46C0-B9F3-76BFD8A5847A}" type="presParOf" srcId="{D1A8F66C-F730-44F2-85EB-C812D0FA4E7A}" destId="{C42EB139-483B-49F6-97F3-87513E9F916F}" srcOrd="1" destOrd="0" presId="urn:microsoft.com/office/officeart/2009/3/layout/HorizontalOrganizationChart"/>
    <dgm:cxn modelId="{C39E5237-24E6-4984-9DE3-51B34C1E6556}" type="presParOf" srcId="{D1A8F66C-F730-44F2-85EB-C812D0FA4E7A}" destId="{C99B1374-26CA-4B28-9FEB-5BD01F1D15BA}" srcOrd="2" destOrd="0" presId="urn:microsoft.com/office/officeart/2009/3/layout/HorizontalOrganizationChart"/>
    <dgm:cxn modelId="{AB23F22E-600F-4532-A287-A23471465D77}" type="presParOf" srcId="{06D7BF94-DCE9-4A66-B287-C36227A33625}" destId="{ADDFB7C4-4637-459C-8C50-02C34B4DB6DC}" srcOrd="4" destOrd="0" presId="urn:microsoft.com/office/officeart/2009/3/layout/HorizontalOrganizationChart"/>
    <dgm:cxn modelId="{13B68E31-71FE-49E9-9186-D19697C4271B}" type="presParOf" srcId="{06D7BF94-DCE9-4A66-B287-C36227A33625}" destId="{7EF7A966-733E-466A-B1FF-3D505CE4A4C7}" srcOrd="5" destOrd="0" presId="urn:microsoft.com/office/officeart/2009/3/layout/HorizontalOrganizationChart"/>
    <dgm:cxn modelId="{CEF241BB-8DF9-4A51-93F6-910D0325DF53}" type="presParOf" srcId="{7EF7A966-733E-466A-B1FF-3D505CE4A4C7}" destId="{90C4C160-ED38-4324-B39E-8B320398A8A9}" srcOrd="0" destOrd="0" presId="urn:microsoft.com/office/officeart/2009/3/layout/HorizontalOrganizationChart"/>
    <dgm:cxn modelId="{547DB4E6-DEFC-4DCD-B8C1-40DCA7940B19}" type="presParOf" srcId="{90C4C160-ED38-4324-B39E-8B320398A8A9}" destId="{1CB36240-3B9D-42ED-BACF-62B8FC14C152}" srcOrd="0" destOrd="0" presId="urn:microsoft.com/office/officeart/2009/3/layout/HorizontalOrganizationChart"/>
    <dgm:cxn modelId="{7DA53FF6-52A8-4C30-827B-1E8C79587512}" type="presParOf" srcId="{90C4C160-ED38-4324-B39E-8B320398A8A9}" destId="{11CCBFA5-815D-4E2D-BBA6-F1F602DE047B}" srcOrd="1" destOrd="0" presId="urn:microsoft.com/office/officeart/2009/3/layout/HorizontalOrganizationChart"/>
    <dgm:cxn modelId="{7888C552-35C8-4F0A-AB58-969652CFB97A}" type="presParOf" srcId="{7EF7A966-733E-466A-B1FF-3D505CE4A4C7}" destId="{878C53E1-C01C-44CD-A8E8-C38FEEC3BA96}" srcOrd="1" destOrd="0" presId="urn:microsoft.com/office/officeart/2009/3/layout/HorizontalOrganizationChart"/>
    <dgm:cxn modelId="{EA639F3B-A99E-44C3-B3C5-1D1060B2DA60}" type="presParOf" srcId="{7EF7A966-733E-466A-B1FF-3D505CE4A4C7}" destId="{2496BB10-1ACF-44AC-9905-0BCA975BEBB9}" srcOrd="2" destOrd="0" presId="urn:microsoft.com/office/officeart/2009/3/layout/HorizontalOrganizationChart"/>
    <dgm:cxn modelId="{0063ABF1-D883-4918-A898-99B175E3E046}" type="presParOf" srcId="{3DEE8E41-10A4-4CB8-945E-95CD2E9AECB6}" destId="{B74A06F9-0F2F-4B05-87F5-F0E1B57C71C3}" srcOrd="2" destOrd="0" presId="urn:microsoft.com/office/officeart/2009/3/layout/HorizontalOrganizationChart"/>
    <dgm:cxn modelId="{EC3E4FDB-7128-4646-8BC3-E0FFCB8BD461}" type="presParOf" srcId="{6F3D6716-4A51-47C3-A2CA-01E1EAB33001}" destId="{2637FAD5-B287-4970-B47F-AB968AFD7364}" srcOrd="2" destOrd="0" presId="urn:microsoft.com/office/officeart/2009/3/layout/HorizontalOrganizationChart"/>
    <dgm:cxn modelId="{A45F4F6D-F9B3-48B1-87BD-831A69439F54}" type="presParOf" srcId="{6F3D6716-4A51-47C3-A2CA-01E1EAB33001}" destId="{8FCBA851-8054-4857-B6F5-4E8ED651DCD3}" srcOrd="3" destOrd="0" presId="urn:microsoft.com/office/officeart/2009/3/layout/HorizontalOrganizationChart"/>
    <dgm:cxn modelId="{E449152B-767F-4DBD-AF1A-0BD7815942EF}" type="presParOf" srcId="{8FCBA851-8054-4857-B6F5-4E8ED651DCD3}" destId="{215018FD-7530-477D-9B94-324ACC176300}" srcOrd="0" destOrd="0" presId="urn:microsoft.com/office/officeart/2009/3/layout/HorizontalOrganizationChart"/>
    <dgm:cxn modelId="{54521844-39D5-4607-9D31-2CBDD714466F}" type="presParOf" srcId="{215018FD-7530-477D-9B94-324ACC176300}" destId="{516FB369-4A71-4EBB-A88B-94D05656203C}" srcOrd="0" destOrd="0" presId="urn:microsoft.com/office/officeart/2009/3/layout/HorizontalOrganizationChart"/>
    <dgm:cxn modelId="{28AAB15E-9E85-4E3F-B69A-EAE72776F30C}" type="presParOf" srcId="{215018FD-7530-477D-9B94-324ACC176300}" destId="{B20BF2F4-48D6-46C7-BB7F-333F949F0AB4}" srcOrd="1" destOrd="0" presId="urn:microsoft.com/office/officeart/2009/3/layout/HorizontalOrganizationChart"/>
    <dgm:cxn modelId="{31D24CE8-E85F-4E22-BAAC-C83B2C887F0A}" type="presParOf" srcId="{8FCBA851-8054-4857-B6F5-4E8ED651DCD3}" destId="{370FCB7B-1566-4F5D-9366-66E0395F3F8B}" srcOrd="1" destOrd="0" presId="urn:microsoft.com/office/officeart/2009/3/layout/HorizontalOrganizationChart"/>
    <dgm:cxn modelId="{CBB39A43-38AB-4190-9F6B-9B3528F287D8}" type="presParOf" srcId="{370FCB7B-1566-4F5D-9366-66E0395F3F8B}" destId="{30FD9FC9-7380-43A6-87B8-817AB463C052}" srcOrd="0" destOrd="0" presId="urn:microsoft.com/office/officeart/2009/3/layout/HorizontalOrganizationChart"/>
    <dgm:cxn modelId="{C9481F1C-6F46-4B35-8D02-FD1D89877F1E}" type="presParOf" srcId="{370FCB7B-1566-4F5D-9366-66E0395F3F8B}" destId="{A7509DFF-DB48-4F1D-A2B8-DA421A2D1E99}" srcOrd="1" destOrd="0" presId="urn:microsoft.com/office/officeart/2009/3/layout/HorizontalOrganizationChart"/>
    <dgm:cxn modelId="{2480DB61-1494-4ACC-B5AB-A637B25E717E}" type="presParOf" srcId="{A7509DFF-DB48-4F1D-A2B8-DA421A2D1E99}" destId="{B7FA1DD5-C7D2-484F-8C83-4E891BB8517A}" srcOrd="0" destOrd="0" presId="urn:microsoft.com/office/officeart/2009/3/layout/HorizontalOrganizationChart"/>
    <dgm:cxn modelId="{477168E4-1556-43FF-A077-2C1AB1E13A7E}" type="presParOf" srcId="{B7FA1DD5-C7D2-484F-8C83-4E891BB8517A}" destId="{88CFA17D-5AA4-4B45-86D9-72ECA603161B}" srcOrd="0" destOrd="0" presId="urn:microsoft.com/office/officeart/2009/3/layout/HorizontalOrganizationChart"/>
    <dgm:cxn modelId="{21F59596-C561-4F95-BAB2-3ECDDE48A0A6}" type="presParOf" srcId="{B7FA1DD5-C7D2-484F-8C83-4E891BB8517A}" destId="{E6F5CFA4-57C8-479D-8F98-9F38235631F6}" srcOrd="1" destOrd="0" presId="urn:microsoft.com/office/officeart/2009/3/layout/HorizontalOrganizationChart"/>
    <dgm:cxn modelId="{8CDE8B92-BF4A-4034-9E5D-06C409EDA496}" type="presParOf" srcId="{A7509DFF-DB48-4F1D-A2B8-DA421A2D1E99}" destId="{AF000C55-E0C1-49EF-82B2-720F0DB882C6}" srcOrd="1" destOrd="0" presId="urn:microsoft.com/office/officeart/2009/3/layout/HorizontalOrganizationChart"/>
    <dgm:cxn modelId="{0D9BCA88-2DAF-4AB3-A472-0B8D5F413B36}" type="presParOf" srcId="{A7509DFF-DB48-4F1D-A2B8-DA421A2D1E99}" destId="{36321C85-F0CA-4428-98EC-5D79342A03BB}" srcOrd="2" destOrd="0" presId="urn:microsoft.com/office/officeart/2009/3/layout/HorizontalOrganizationChart"/>
    <dgm:cxn modelId="{6067B5CE-C94C-48AD-A470-9DCDA7B1D381}" type="presParOf" srcId="{370FCB7B-1566-4F5D-9366-66E0395F3F8B}" destId="{F424382E-7385-4E9B-9ED4-10B630D55B6B}" srcOrd="2" destOrd="0" presId="urn:microsoft.com/office/officeart/2009/3/layout/HorizontalOrganizationChart"/>
    <dgm:cxn modelId="{CB79CFE0-9A3D-4BF8-912D-9BD4D9CA6D51}" type="presParOf" srcId="{370FCB7B-1566-4F5D-9366-66E0395F3F8B}" destId="{9B852E04-5F9A-4299-843F-38605DC3B80D}" srcOrd="3" destOrd="0" presId="urn:microsoft.com/office/officeart/2009/3/layout/HorizontalOrganizationChart"/>
    <dgm:cxn modelId="{0BFE02BA-29B2-45BA-A306-BA7CB2ED1274}" type="presParOf" srcId="{9B852E04-5F9A-4299-843F-38605DC3B80D}" destId="{EF546FFD-B8BF-4367-819D-206F4175D9A1}" srcOrd="0" destOrd="0" presId="urn:microsoft.com/office/officeart/2009/3/layout/HorizontalOrganizationChart"/>
    <dgm:cxn modelId="{0F0D2D57-6F2D-4F70-A669-177E65AC3F20}" type="presParOf" srcId="{EF546FFD-B8BF-4367-819D-206F4175D9A1}" destId="{260B705D-DED8-4926-8FFE-010FC0E8B909}" srcOrd="0" destOrd="0" presId="urn:microsoft.com/office/officeart/2009/3/layout/HorizontalOrganizationChart"/>
    <dgm:cxn modelId="{1BFEDDDA-E307-4BB7-B220-86A955DE053E}" type="presParOf" srcId="{EF546FFD-B8BF-4367-819D-206F4175D9A1}" destId="{39BBEBC4-0CE7-42C4-BB33-6E9A71A2AD58}" srcOrd="1" destOrd="0" presId="urn:microsoft.com/office/officeart/2009/3/layout/HorizontalOrganizationChart"/>
    <dgm:cxn modelId="{05F74E1F-317E-49D1-95BF-570BC8952D79}" type="presParOf" srcId="{9B852E04-5F9A-4299-843F-38605DC3B80D}" destId="{5557A200-8732-4F31-B761-E745A522F5A9}" srcOrd="1" destOrd="0" presId="urn:microsoft.com/office/officeart/2009/3/layout/HorizontalOrganizationChart"/>
    <dgm:cxn modelId="{296F478C-E4A1-4996-A86D-5DD83FDE7CA9}" type="presParOf" srcId="{9B852E04-5F9A-4299-843F-38605DC3B80D}" destId="{902B8C25-68B7-4EE3-9962-092BA145F371}" srcOrd="2" destOrd="0" presId="urn:microsoft.com/office/officeart/2009/3/layout/HorizontalOrganizationChart"/>
    <dgm:cxn modelId="{ABA2A4EA-C09C-473E-B9F8-1D93F455D584}" type="presParOf" srcId="{370FCB7B-1566-4F5D-9366-66E0395F3F8B}" destId="{2E0DC871-0F48-406E-9F55-892ABA310E33}" srcOrd="4" destOrd="0" presId="urn:microsoft.com/office/officeart/2009/3/layout/HorizontalOrganizationChart"/>
    <dgm:cxn modelId="{1DBF9D6C-4B79-4A01-91C3-962B1BED7FFB}" type="presParOf" srcId="{370FCB7B-1566-4F5D-9366-66E0395F3F8B}" destId="{9F19F356-F15E-489B-AB0D-27898D101E36}" srcOrd="5" destOrd="0" presId="urn:microsoft.com/office/officeart/2009/3/layout/HorizontalOrganizationChart"/>
    <dgm:cxn modelId="{AFB28330-A333-415D-9C16-E8B7A5B21A1D}" type="presParOf" srcId="{9F19F356-F15E-489B-AB0D-27898D101E36}" destId="{020FB74A-AE8E-40AC-BA96-1E7ADDC94822}" srcOrd="0" destOrd="0" presId="urn:microsoft.com/office/officeart/2009/3/layout/HorizontalOrganizationChart"/>
    <dgm:cxn modelId="{728DD78A-A615-4309-B363-F2813BDBFC79}" type="presParOf" srcId="{020FB74A-AE8E-40AC-BA96-1E7ADDC94822}" destId="{81AF52BB-FE2A-4D38-86BD-FBF5F03239A4}" srcOrd="0" destOrd="0" presId="urn:microsoft.com/office/officeart/2009/3/layout/HorizontalOrganizationChart"/>
    <dgm:cxn modelId="{49578A43-6654-4547-BF3D-B51BA349E73E}" type="presParOf" srcId="{020FB74A-AE8E-40AC-BA96-1E7ADDC94822}" destId="{1F6EA382-B798-4008-AD1A-91366F609AC1}" srcOrd="1" destOrd="0" presId="urn:microsoft.com/office/officeart/2009/3/layout/HorizontalOrganizationChart"/>
    <dgm:cxn modelId="{915C51C4-26D4-416A-B41E-034BD0D777F4}" type="presParOf" srcId="{9F19F356-F15E-489B-AB0D-27898D101E36}" destId="{2584E1DF-3872-429B-A025-8632DC3C4BE2}" srcOrd="1" destOrd="0" presId="urn:microsoft.com/office/officeart/2009/3/layout/HorizontalOrganizationChart"/>
    <dgm:cxn modelId="{94B98FAF-AF07-4E24-9C08-B378F3693B7B}" type="presParOf" srcId="{9F19F356-F15E-489B-AB0D-27898D101E36}" destId="{E55A57DF-1DCF-4A43-BB01-65289BAAD49F}" srcOrd="2" destOrd="0" presId="urn:microsoft.com/office/officeart/2009/3/layout/HorizontalOrganizationChart"/>
    <dgm:cxn modelId="{684D0F27-0E29-44A8-804F-C8BE6177EE5E}" type="presParOf" srcId="{8FCBA851-8054-4857-B6F5-4E8ED651DCD3}" destId="{78209DDE-549B-4782-B3A6-686E16C6B3FD}" srcOrd="2" destOrd="0" presId="urn:microsoft.com/office/officeart/2009/3/layout/HorizontalOrganizationChart"/>
    <dgm:cxn modelId="{D4E603A5-BBA1-447A-84CE-65389C635B60}" type="presParOf" srcId="{DC1BA526-F874-4435-8F13-CAC8CAE36013}" destId="{68F0C062-F984-4715-9B54-32198F5F7A00}"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476F6-70E8-465F-9682-3A750DB34239}" type="doc">
      <dgm:prSet loTypeId="urn:microsoft.com/office/officeart/2008/layout/VerticalCurvedList" loCatId="list" qsTypeId="urn:microsoft.com/office/officeart/2005/8/quickstyle/3d1" qsCatId="3D" csTypeId="urn:microsoft.com/office/officeart/2005/8/colors/accent0_3" csCatId="mainScheme" phldr="1"/>
      <dgm:spPr/>
      <dgm:t>
        <a:bodyPr/>
        <a:lstStyle/>
        <a:p>
          <a:endParaRPr lang="zh-TW" altLang="en-US"/>
        </a:p>
      </dgm:t>
    </dgm:pt>
    <dgm:pt modelId="{34362EFA-C794-407E-9B9D-6F8027640910}">
      <dgm:prSet phldrT="[文字]" custT="1"/>
      <dgm:spPr/>
      <dgm:t>
        <a:bodyPr/>
        <a:lstStyle/>
        <a:p>
          <a:r>
            <a:rPr lang="zh-TW" altLang="en-US" sz="2800" dirty="0" smtClean="0">
              <a:latin typeface="標楷體" panose="03000509000000000000" pitchFamily="65" charset="-120"/>
              <a:ea typeface="標楷體" panose="03000509000000000000" pitchFamily="65" charset="-120"/>
            </a:rPr>
            <a:t>如何寫文獻探討</a:t>
          </a:r>
          <a:endParaRPr lang="zh-TW" altLang="en-US" sz="2800" dirty="0">
            <a:solidFill>
              <a:schemeClr val="bg1"/>
            </a:solidFill>
            <a:latin typeface="標楷體" panose="03000509000000000000" pitchFamily="65" charset="-120"/>
            <a:ea typeface="標楷體" panose="03000509000000000000" pitchFamily="65" charset="-120"/>
          </a:endParaRPr>
        </a:p>
      </dgm:t>
    </dgm:pt>
    <dgm:pt modelId="{4618641F-4A80-4530-BF3D-83BEC90A13DB}" type="parTrans" cxnId="{4635DD6A-FDAC-4945-BFE6-AB3657283840}">
      <dgm:prSet/>
      <dgm:spPr/>
      <dgm:t>
        <a:bodyPr/>
        <a:lstStyle/>
        <a:p>
          <a:endParaRPr lang="zh-TW" altLang="en-US" sz="2800">
            <a:solidFill>
              <a:schemeClr val="bg1"/>
            </a:solidFill>
            <a:latin typeface="標楷體" panose="03000509000000000000" pitchFamily="65" charset="-120"/>
            <a:ea typeface="標楷體" panose="03000509000000000000" pitchFamily="65" charset="-120"/>
          </a:endParaRPr>
        </a:p>
      </dgm:t>
    </dgm:pt>
    <dgm:pt modelId="{F7A88ED1-DC67-491E-AE43-B9C2A7F98077}" type="sibTrans" cxnId="{4635DD6A-FDAC-4945-BFE6-AB3657283840}">
      <dgm:prSet/>
      <dgm:spPr/>
      <dgm:t>
        <a:bodyPr/>
        <a:lstStyle/>
        <a:p>
          <a:endParaRPr lang="zh-TW" altLang="en-US" sz="2800">
            <a:solidFill>
              <a:schemeClr val="bg1"/>
            </a:solidFill>
            <a:latin typeface="標楷體" panose="03000509000000000000" pitchFamily="65" charset="-120"/>
            <a:ea typeface="標楷體" panose="03000509000000000000" pitchFamily="65" charset="-120"/>
          </a:endParaRPr>
        </a:p>
      </dgm:t>
    </dgm:pt>
    <dgm:pt modelId="{36EC4B48-CF43-4453-90C5-C37D87060887}">
      <dgm:prSet phldrT="[文字]" custT="1"/>
      <dgm:spPr/>
      <dgm:t>
        <a:bodyPr/>
        <a:lstStyle/>
        <a:p>
          <a:r>
            <a:rPr lang="zh-TW" altLang="en-US" sz="2800" dirty="0" smtClean="0">
              <a:latin typeface="標楷體" panose="03000509000000000000" pitchFamily="65" charset="-120"/>
              <a:ea typeface="標楷體" panose="03000509000000000000" pitchFamily="65" charset="-120"/>
            </a:rPr>
            <a:t>送出前再檢查一次</a:t>
          </a:r>
          <a:endParaRPr lang="zh-TW" altLang="en-US" sz="2800" dirty="0">
            <a:solidFill>
              <a:schemeClr val="bg1"/>
            </a:solidFill>
            <a:latin typeface="標楷體" panose="03000509000000000000" pitchFamily="65" charset="-120"/>
            <a:ea typeface="標楷體" panose="03000509000000000000" pitchFamily="65" charset="-120"/>
          </a:endParaRPr>
        </a:p>
      </dgm:t>
    </dgm:pt>
    <dgm:pt modelId="{C41E4A9D-E0D5-44FE-B909-833BDD5E4BD4}" type="parTrans" cxnId="{1ACEEA2C-60FA-451D-B0F0-EE2C9027B0CB}">
      <dgm:prSet/>
      <dgm:spPr/>
      <dgm:t>
        <a:bodyPr/>
        <a:lstStyle/>
        <a:p>
          <a:endParaRPr lang="zh-TW" altLang="en-US" sz="2800">
            <a:latin typeface="標楷體" panose="03000509000000000000" pitchFamily="65" charset="-120"/>
            <a:ea typeface="標楷體" panose="03000509000000000000" pitchFamily="65" charset="-120"/>
          </a:endParaRPr>
        </a:p>
      </dgm:t>
    </dgm:pt>
    <dgm:pt modelId="{6106A6E8-4BFC-40F2-8F3D-78F03E3983A8}" type="sibTrans" cxnId="{1ACEEA2C-60FA-451D-B0F0-EE2C9027B0CB}">
      <dgm:prSet/>
      <dgm:spPr/>
      <dgm:t>
        <a:bodyPr/>
        <a:lstStyle/>
        <a:p>
          <a:endParaRPr lang="zh-TW" altLang="en-US" sz="2800">
            <a:latin typeface="標楷體" panose="03000509000000000000" pitchFamily="65" charset="-120"/>
            <a:ea typeface="標楷體" panose="03000509000000000000" pitchFamily="65" charset="-120"/>
          </a:endParaRPr>
        </a:p>
      </dgm:t>
    </dgm:pt>
    <dgm:pt modelId="{9BCF6CE5-C691-4CA4-ADE1-D0D3C0BD082B}">
      <dgm:prSet phldrT="[文字]" custT="1"/>
      <dgm:spPr/>
      <dgm:t>
        <a:bodyPr/>
        <a:lstStyle/>
        <a:p>
          <a:r>
            <a:rPr lang="zh-TW" altLang="en-US" sz="2800" dirty="0" smtClean="0">
              <a:latin typeface="標楷體" panose="03000509000000000000" pitchFamily="65" charset="-120"/>
              <a:ea typeface="標楷體" panose="03000509000000000000" pitchFamily="65" charset="-120"/>
            </a:rPr>
            <a:t>如何寫教學設計與規劃</a:t>
          </a:r>
          <a:endParaRPr lang="zh-TW" altLang="en-US" sz="2800" dirty="0">
            <a:solidFill>
              <a:schemeClr val="bg1"/>
            </a:solidFill>
            <a:latin typeface="標楷體" panose="03000509000000000000" pitchFamily="65" charset="-120"/>
            <a:ea typeface="標楷體" panose="03000509000000000000" pitchFamily="65" charset="-120"/>
          </a:endParaRPr>
        </a:p>
      </dgm:t>
    </dgm:pt>
    <dgm:pt modelId="{DE58A9E3-3F8F-4151-A5C8-259DDF4BB94E}" type="parTrans" cxnId="{3BFD6403-43FB-411A-9170-207890D2428A}">
      <dgm:prSet/>
      <dgm:spPr/>
      <dgm:t>
        <a:bodyPr/>
        <a:lstStyle/>
        <a:p>
          <a:endParaRPr lang="zh-TW" altLang="en-US" sz="2800">
            <a:latin typeface="標楷體" panose="03000509000000000000" pitchFamily="65" charset="-120"/>
            <a:ea typeface="標楷體" panose="03000509000000000000" pitchFamily="65" charset="-120"/>
          </a:endParaRPr>
        </a:p>
      </dgm:t>
    </dgm:pt>
    <dgm:pt modelId="{8069848C-7519-490C-B38C-92ABB962A06F}" type="sibTrans" cxnId="{3BFD6403-43FB-411A-9170-207890D2428A}">
      <dgm:prSet/>
      <dgm:spPr/>
      <dgm:t>
        <a:bodyPr/>
        <a:lstStyle/>
        <a:p>
          <a:endParaRPr lang="zh-TW" altLang="en-US" sz="2800">
            <a:latin typeface="標楷體" panose="03000509000000000000" pitchFamily="65" charset="-120"/>
            <a:ea typeface="標楷體" panose="03000509000000000000" pitchFamily="65" charset="-120"/>
          </a:endParaRPr>
        </a:p>
      </dgm:t>
    </dgm:pt>
    <dgm:pt modelId="{DA0251EF-79E0-4193-8675-C5787B09A575}">
      <dgm:prSet phldrT="[文字]" custT="1"/>
      <dgm:spPr/>
      <dgm:t>
        <a:bodyPr/>
        <a:lstStyle/>
        <a:p>
          <a:r>
            <a:rPr lang="zh-TW" altLang="en-US" sz="2800" dirty="0" smtClean="0">
              <a:latin typeface="標楷體" panose="03000509000000000000" pitchFamily="65" charset="-120"/>
              <a:ea typeface="標楷體" panose="03000509000000000000" pitchFamily="65" charset="-120"/>
            </a:rPr>
            <a:t>如何寫研究設計與資料分析</a:t>
          </a:r>
          <a:endParaRPr lang="zh-TW" altLang="en-US" sz="2800" b="1" dirty="0">
            <a:solidFill>
              <a:srgbClr val="FFFF00"/>
            </a:solidFill>
            <a:latin typeface="標楷體" panose="03000509000000000000" pitchFamily="65" charset="-120"/>
            <a:ea typeface="標楷體" panose="03000509000000000000" pitchFamily="65" charset="-120"/>
          </a:endParaRPr>
        </a:p>
      </dgm:t>
    </dgm:pt>
    <dgm:pt modelId="{D785B07A-2AD1-4D18-A9CD-D565884A7CEC}" type="parTrans" cxnId="{37113B47-14A4-47F7-9383-2E867606FA35}">
      <dgm:prSet/>
      <dgm:spPr/>
      <dgm:t>
        <a:bodyPr/>
        <a:lstStyle/>
        <a:p>
          <a:endParaRPr lang="zh-TW" altLang="en-US" sz="2800">
            <a:latin typeface="標楷體" panose="03000509000000000000" pitchFamily="65" charset="-120"/>
            <a:ea typeface="標楷體" panose="03000509000000000000" pitchFamily="65" charset="-120"/>
          </a:endParaRPr>
        </a:p>
      </dgm:t>
    </dgm:pt>
    <dgm:pt modelId="{BF893E48-5BF5-4FCC-B473-42E852930344}" type="sibTrans" cxnId="{37113B47-14A4-47F7-9383-2E867606FA35}">
      <dgm:prSet/>
      <dgm:spPr/>
      <dgm:t>
        <a:bodyPr/>
        <a:lstStyle/>
        <a:p>
          <a:endParaRPr lang="zh-TW" altLang="en-US" sz="2800">
            <a:latin typeface="標楷體" panose="03000509000000000000" pitchFamily="65" charset="-120"/>
            <a:ea typeface="標楷體" panose="03000509000000000000" pitchFamily="65" charset="-120"/>
          </a:endParaRPr>
        </a:p>
      </dgm:t>
    </dgm:pt>
    <dgm:pt modelId="{AA8C7722-97D9-4CEA-8ED6-6EA9677C248F}" type="pres">
      <dgm:prSet presAssocID="{61C476F6-70E8-465F-9682-3A750DB34239}" presName="Name0" presStyleCnt="0">
        <dgm:presLayoutVars>
          <dgm:chMax val="7"/>
          <dgm:chPref val="7"/>
          <dgm:dir/>
        </dgm:presLayoutVars>
      </dgm:prSet>
      <dgm:spPr/>
      <dgm:t>
        <a:bodyPr/>
        <a:lstStyle/>
        <a:p>
          <a:endParaRPr lang="zh-TW" altLang="en-US"/>
        </a:p>
      </dgm:t>
    </dgm:pt>
    <dgm:pt modelId="{666586FF-DBBD-4D07-B1C4-ABA150928150}" type="pres">
      <dgm:prSet presAssocID="{61C476F6-70E8-465F-9682-3A750DB34239}" presName="Name1" presStyleCnt="0"/>
      <dgm:spPr/>
    </dgm:pt>
    <dgm:pt modelId="{D9F6850F-01E8-4837-9B51-845C30ACA476}" type="pres">
      <dgm:prSet presAssocID="{61C476F6-70E8-465F-9682-3A750DB34239}" presName="cycle" presStyleCnt="0"/>
      <dgm:spPr/>
    </dgm:pt>
    <dgm:pt modelId="{59CE15DB-92B1-448E-BD51-71A969B1E054}" type="pres">
      <dgm:prSet presAssocID="{61C476F6-70E8-465F-9682-3A750DB34239}" presName="srcNode" presStyleLbl="node1" presStyleIdx="0" presStyleCnt="4"/>
      <dgm:spPr/>
    </dgm:pt>
    <dgm:pt modelId="{AF0E7E69-67BC-43C9-9283-72DDEFBB70FB}" type="pres">
      <dgm:prSet presAssocID="{61C476F6-70E8-465F-9682-3A750DB34239}" presName="conn" presStyleLbl="parChTrans1D2" presStyleIdx="0" presStyleCnt="1"/>
      <dgm:spPr/>
      <dgm:t>
        <a:bodyPr/>
        <a:lstStyle/>
        <a:p>
          <a:endParaRPr lang="zh-TW" altLang="en-US"/>
        </a:p>
      </dgm:t>
    </dgm:pt>
    <dgm:pt modelId="{D17DCD0F-5179-494C-8837-349E81592470}" type="pres">
      <dgm:prSet presAssocID="{61C476F6-70E8-465F-9682-3A750DB34239}" presName="extraNode" presStyleLbl="node1" presStyleIdx="0" presStyleCnt="4"/>
      <dgm:spPr/>
    </dgm:pt>
    <dgm:pt modelId="{2A6D9DF2-7916-4FE7-AB28-E2382AA4DDA3}" type="pres">
      <dgm:prSet presAssocID="{61C476F6-70E8-465F-9682-3A750DB34239}" presName="dstNode" presStyleLbl="node1" presStyleIdx="0" presStyleCnt="4"/>
      <dgm:spPr/>
    </dgm:pt>
    <dgm:pt modelId="{F6089275-D482-4EA3-891A-02A19FEE5FAE}" type="pres">
      <dgm:prSet presAssocID="{34362EFA-C794-407E-9B9D-6F8027640910}" presName="text_1" presStyleLbl="node1" presStyleIdx="0" presStyleCnt="4">
        <dgm:presLayoutVars>
          <dgm:bulletEnabled val="1"/>
        </dgm:presLayoutVars>
      </dgm:prSet>
      <dgm:spPr/>
      <dgm:t>
        <a:bodyPr/>
        <a:lstStyle/>
        <a:p>
          <a:endParaRPr lang="zh-TW" altLang="en-US"/>
        </a:p>
      </dgm:t>
    </dgm:pt>
    <dgm:pt modelId="{959F1E69-7478-438B-9170-9F3A93EA4B49}" type="pres">
      <dgm:prSet presAssocID="{34362EFA-C794-407E-9B9D-6F8027640910}" presName="accent_1" presStyleCnt="0"/>
      <dgm:spPr/>
    </dgm:pt>
    <dgm:pt modelId="{31F530A9-68C5-4A1D-8D0D-8384E13ED436}" type="pres">
      <dgm:prSet presAssocID="{34362EFA-C794-407E-9B9D-6F8027640910}" presName="accentRepeatNode" presStyleLbl="solidFgAcc1" presStyleIdx="0" presStyleCnt="4"/>
      <dgm:spPr/>
      <dgm:t>
        <a:bodyPr/>
        <a:lstStyle/>
        <a:p>
          <a:endParaRPr lang="zh-TW" altLang="en-US"/>
        </a:p>
      </dgm:t>
    </dgm:pt>
    <dgm:pt modelId="{2C483396-3637-4661-8B94-3CEFC74676C2}" type="pres">
      <dgm:prSet presAssocID="{9BCF6CE5-C691-4CA4-ADE1-D0D3C0BD082B}" presName="text_2" presStyleLbl="node1" presStyleIdx="1" presStyleCnt="4">
        <dgm:presLayoutVars>
          <dgm:bulletEnabled val="1"/>
        </dgm:presLayoutVars>
      </dgm:prSet>
      <dgm:spPr/>
      <dgm:t>
        <a:bodyPr/>
        <a:lstStyle/>
        <a:p>
          <a:endParaRPr lang="zh-TW" altLang="en-US"/>
        </a:p>
      </dgm:t>
    </dgm:pt>
    <dgm:pt modelId="{0F6BDEB2-A239-4F05-86C9-C93DA07B41E2}" type="pres">
      <dgm:prSet presAssocID="{9BCF6CE5-C691-4CA4-ADE1-D0D3C0BD082B}" presName="accent_2" presStyleCnt="0"/>
      <dgm:spPr/>
    </dgm:pt>
    <dgm:pt modelId="{F8093E33-8AC8-41F4-9970-70BB1CEAB6EC}" type="pres">
      <dgm:prSet presAssocID="{9BCF6CE5-C691-4CA4-ADE1-D0D3C0BD082B}" presName="accentRepeatNode" presStyleLbl="solidFgAcc1" presStyleIdx="1" presStyleCnt="4"/>
      <dgm:spPr/>
    </dgm:pt>
    <dgm:pt modelId="{B041CAF0-6B28-415C-82F3-E24F24EB1A49}" type="pres">
      <dgm:prSet presAssocID="{DA0251EF-79E0-4193-8675-C5787B09A575}" presName="text_3" presStyleLbl="node1" presStyleIdx="2" presStyleCnt="4">
        <dgm:presLayoutVars>
          <dgm:bulletEnabled val="1"/>
        </dgm:presLayoutVars>
      </dgm:prSet>
      <dgm:spPr/>
      <dgm:t>
        <a:bodyPr/>
        <a:lstStyle/>
        <a:p>
          <a:endParaRPr lang="zh-TW" altLang="en-US"/>
        </a:p>
      </dgm:t>
    </dgm:pt>
    <dgm:pt modelId="{2E3CA3F6-4C17-4A35-AA11-FFECEF53FA3A}" type="pres">
      <dgm:prSet presAssocID="{DA0251EF-79E0-4193-8675-C5787B09A575}" presName="accent_3" presStyleCnt="0"/>
      <dgm:spPr/>
    </dgm:pt>
    <dgm:pt modelId="{BD5B9469-A32B-4F83-B9BB-FBA9897D22BF}" type="pres">
      <dgm:prSet presAssocID="{DA0251EF-79E0-4193-8675-C5787B09A575}" presName="accentRepeatNode" presStyleLbl="solidFgAcc1" presStyleIdx="2" presStyleCnt="4"/>
      <dgm:spPr/>
    </dgm:pt>
    <dgm:pt modelId="{E7F091AC-34FD-4C60-8B97-3110E751147C}" type="pres">
      <dgm:prSet presAssocID="{36EC4B48-CF43-4453-90C5-C37D87060887}" presName="text_4" presStyleLbl="node1" presStyleIdx="3" presStyleCnt="4">
        <dgm:presLayoutVars>
          <dgm:bulletEnabled val="1"/>
        </dgm:presLayoutVars>
      </dgm:prSet>
      <dgm:spPr/>
      <dgm:t>
        <a:bodyPr/>
        <a:lstStyle/>
        <a:p>
          <a:endParaRPr lang="zh-TW" altLang="en-US"/>
        </a:p>
      </dgm:t>
    </dgm:pt>
    <dgm:pt modelId="{A0C1FF6B-3C1B-49A2-B559-6FF75271EC87}" type="pres">
      <dgm:prSet presAssocID="{36EC4B48-CF43-4453-90C5-C37D87060887}" presName="accent_4" presStyleCnt="0"/>
      <dgm:spPr/>
    </dgm:pt>
    <dgm:pt modelId="{F04C8100-29EF-4097-8B51-7568974C4A2D}" type="pres">
      <dgm:prSet presAssocID="{36EC4B48-CF43-4453-90C5-C37D87060887}" presName="accentRepeatNode" presStyleLbl="solidFgAcc1" presStyleIdx="3" presStyleCnt="4"/>
      <dgm:spPr/>
    </dgm:pt>
  </dgm:ptLst>
  <dgm:cxnLst>
    <dgm:cxn modelId="{4635DD6A-FDAC-4945-BFE6-AB3657283840}" srcId="{61C476F6-70E8-465F-9682-3A750DB34239}" destId="{34362EFA-C794-407E-9B9D-6F8027640910}" srcOrd="0" destOrd="0" parTransId="{4618641F-4A80-4530-BF3D-83BEC90A13DB}" sibTransId="{F7A88ED1-DC67-491E-AE43-B9C2A7F98077}"/>
    <dgm:cxn modelId="{60F61709-7E0D-44A1-B8BF-62778563ABA3}" type="presOf" srcId="{F7A88ED1-DC67-491E-AE43-B9C2A7F98077}" destId="{AF0E7E69-67BC-43C9-9283-72DDEFBB70FB}" srcOrd="0" destOrd="0" presId="urn:microsoft.com/office/officeart/2008/layout/VerticalCurvedList"/>
    <dgm:cxn modelId="{E2585501-8A6A-45E8-8B0D-AA5259055B2C}" type="presOf" srcId="{36EC4B48-CF43-4453-90C5-C37D87060887}" destId="{E7F091AC-34FD-4C60-8B97-3110E751147C}" srcOrd="0" destOrd="0" presId="urn:microsoft.com/office/officeart/2008/layout/VerticalCurvedList"/>
    <dgm:cxn modelId="{37113B47-14A4-47F7-9383-2E867606FA35}" srcId="{61C476F6-70E8-465F-9682-3A750DB34239}" destId="{DA0251EF-79E0-4193-8675-C5787B09A575}" srcOrd="2" destOrd="0" parTransId="{D785B07A-2AD1-4D18-A9CD-D565884A7CEC}" sibTransId="{BF893E48-5BF5-4FCC-B473-42E852930344}"/>
    <dgm:cxn modelId="{F109C7C4-A627-49A5-8074-6DB97DDCF23B}" type="presOf" srcId="{34362EFA-C794-407E-9B9D-6F8027640910}" destId="{F6089275-D482-4EA3-891A-02A19FEE5FAE}" srcOrd="0" destOrd="0" presId="urn:microsoft.com/office/officeart/2008/layout/VerticalCurvedList"/>
    <dgm:cxn modelId="{10840461-850E-46EB-9759-9EA8B6BA9BA2}" type="presOf" srcId="{DA0251EF-79E0-4193-8675-C5787B09A575}" destId="{B041CAF0-6B28-415C-82F3-E24F24EB1A49}" srcOrd="0" destOrd="0" presId="urn:microsoft.com/office/officeart/2008/layout/VerticalCurvedList"/>
    <dgm:cxn modelId="{1ACEEA2C-60FA-451D-B0F0-EE2C9027B0CB}" srcId="{61C476F6-70E8-465F-9682-3A750DB34239}" destId="{36EC4B48-CF43-4453-90C5-C37D87060887}" srcOrd="3" destOrd="0" parTransId="{C41E4A9D-E0D5-44FE-B909-833BDD5E4BD4}" sibTransId="{6106A6E8-4BFC-40F2-8F3D-78F03E3983A8}"/>
    <dgm:cxn modelId="{7D54FA4C-AB1A-4645-BC8A-242559ABA4CD}" type="presOf" srcId="{9BCF6CE5-C691-4CA4-ADE1-D0D3C0BD082B}" destId="{2C483396-3637-4661-8B94-3CEFC74676C2}" srcOrd="0" destOrd="0" presId="urn:microsoft.com/office/officeart/2008/layout/VerticalCurvedList"/>
    <dgm:cxn modelId="{7BE059FE-AA34-43A5-8123-32509C2233E9}" type="presOf" srcId="{61C476F6-70E8-465F-9682-3A750DB34239}" destId="{AA8C7722-97D9-4CEA-8ED6-6EA9677C248F}" srcOrd="0" destOrd="0" presId="urn:microsoft.com/office/officeart/2008/layout/VerticalCurvedList"/>
    <dgm:cxn modelId="{3BFD6403-43FB-411A-9170-207890D2428A}" srcId="{61C476F6-70E8-465F-9682-3A750DB34239}" destId="{9BCF6CE5-C691-4CA4-ADE1-D0D3C0BD082B}" srcOrd="1" destOrd="0" parTransId="{DE58A9E3-3F8F-4151-A5C8-259DDF4BB94E}" sibTransId="{8069848C-7519-490C-B38C-92ABB962A06F}"/>
    <dgm:cxn modelId="{DE987D13-1623-4825-96E5-55BA3CE70B71}" type="presParOf" srcId="{AA8C7722-97D9-4CEA-8ED6-6EA9677C248F}" destId="{666586FF-DBBD-4D07-B1C4-ABA150928150}" srcOrd="0" destOrd="0" presId="urn:microsoft.com/office/officeart/2008/layout/VerticalCurvedList"/>
    <dgm:cxn modelId="{38EC457D-B50C-4398-9E01-044FDEA5D183}" type="presParOf" srcId="{666586FF-DBBD-4D07-B1C4-ABA150928150}" destId="{D9F6850F-01E8-4837-9B51-845C30ACA476}" srcOrd="0" destOrd="0" presId="urn:microsoft.com/office/officeart/2008/layout/VerticalCurvedList"/>
    <dgm:cxn modelId="{59B57254-9A2A-40CC-BCBC-84771BA9270E}" type="presParOf" srcId="{D9F6850F-01E8-4837-9B51-845C30ACA476}" destId="{59CE15DB-92B1-448E-BD51-71A969B1E054}" srcOrd="0" destOrd="0" presId="urn:microsoft.com/office/officeart/2008/layout/VerticalCurvedList"/>
    <dgm:cxn modelId="{CB6CDBAB-15C8-4E6E-952A-878AF9D5B3AA}" type="presParOf" srcId="{D9F6850F-01E8-4837-9B51-845C30ACA476}" destId="{AF0E7E69-67BC-43C9-9283-72DDEFBB70FB}" srcOrd="1" destOrd="0" presId="urn:microsoft.com/office/officeart/2008/layout/VerticalCurvedList"/>
    <dgm:cxn modelId="{EC8BF046-2B60-4A8B-B3CE-62E4D5E2F927}" type="presParOf" srcId="{D9F6850F-01E8-4837-9B51-845C30ACA476}" destId="{D17DCD0F-5179-494C-8837-349E81592470}" srcOrd="2" destOrd="0" presId="urn:microsoft.com/office/officeart/2008/layout/VerticalCurvedList"/>
    <dgm:cxn modelId="{C56F3719-E07C-43A6-8843-584DC117EB60}" type="presParOf" srcId="{D9F6850F-01E8-4837-9B51-845C30ACA476}" destId="{2A6D9DF2-7916-4FE7-AB28-E2382AA4DDA3}" srcOrd="3" destOrd="0" presId="urn:microsoft.com/office/officeart/2008/layout/VerticalCurvedList"/>
    <dgm:cxn modelId="{B941BB6B-58E8-445B-B12C-53E844245DA1}" type="presParOf" srcId="{666586FF-DBBD-4D07-B1C4-ABA150928150}" destId="{F6089275-D482-4EA3-891A-02A19FEE5FAE}" srcOrd="1" destOrd="0" presId="urn:microsoft.com/office/officeart/2008/layout/VerticalCurvedList"/>
    <dgm:cxn modelId="{BDC88839-D4D5-48F0-820D-1A74A3E13AB2}" type="presParOf" srcId="{666586FF-DBBD-4D07-B1C4-ABA150928150}" destId="{959F1E69-7478-438B-9170-9F3A93EA4B49}" srcOrd="2" destOrd="0" presId="urn:microsoft.com/office/officeart/2008/layout/VerticalCurvedList"/>
    <dgm:cxn modelId="{B5C7845A-B7F4-494B-A959-C31F77FD28A8}" type="presParOf" srcId="{959F1E69-7478-438B-9170-9F3A93EA4B49}" destId="{31F530A9-68C5-4A1D-8D0D-8384E13ED436}" srcOrd="0" destOrd="0" presId="urn:microsoft.com/office/officeart/2008/layout/VerticalCurvedList"/>
    <dgm:cxn modelId="{C66D02FB-1E17-4FCD-8AEC-E85F6B6686F7}" type="presParOf" srcId="{666586FF-DBBD-4D07-B1C4-ABA150928150}" destId="{2C483396-3637-4661-8B94-3CEFC74676C2}" srcOrd="3" destOrd="0" presId="urn:microsoft.com/office/officeart/2008/layout/VerticalCurvedList"/>
    <dgm:cxn modelId="{74E439F7-23C3-4BE3-8563-902FB12555A4}" type="presParOf" srcId="{666586FF-DBBD-4D07-B1C4-ABA150928150}" destId="{0F6BDEB2-A239-4F05-86C9-C93DA07B41E2}" srcOrd="4" destOrd="0" presId="urn:microsoft.com/office/officeart/2008/layout/VerticalCurvedList"/>
    <dgm:cxn modelId="{23E180DD-D5B1-42ED-B668-34D51FF790A6}" type="presParOf" srcId="{0F6BDEB2-A239-4F05-86C9-C93DA07B41E2}" destId="{F8093E33-8AC8-41F4-9970-70BB1CEAB6EC}" srcOrd="0" destOrd="0" presId="urn:microsoft.com/office/officeart/2008/layout/VerticalCurvedList"/>
    <dgm:cxn modelId="{B5C213F8-DFD7-4C60-A1BC-26F5170890D4}" type="presParOf" srcId="{666586FF-DBBD-4D07-B1C4-ABA150928150}" destId="{B041CAF0-6B28-415C-82F3-E24F24EB1A49}" srcOrd="5" destOrd="0" presId="urn:microsoft.com/office/officeart/2008/layout/VerticalCurvedList"/>
    <dgm:cxn modelId="{BB1E3BD4-E0D1-4407-B18C-3FE3594EBF6B}" type="presParOf" srcId="{666586FF-DBBD-4D07-B1C4-ABA150928150}" destId="{2E3CA3F6-4C17-4A35-AA11-FFECEF53FA3A}" srcOrd="6" destOrd="0" presId="urn:microsoft.com/office/officeart/2008/layout/VerticalCurvedList"/>
    <dgm:cxn modelId="{4DCC0A9A-F53B-4747-B623-A8CEF5AFEE4F}" type="presParOf" srcId="{2E3CA3F6-4C17-4A35-AA11-FFECEF53FA3A}" destId="{BD5B9469-A32B-4F83-B9BB-FBA9897D22BF}" srcOrd="0" destOrd="0" presId="urn:microsoft.com/office/officeart/2008/layout/VerticalCurvedList"/>
    <dgm:cxn modelId="{AA6C3C26-D687-491E-AFFD-AF24084EA57D}" type="presParOf" srcId="{666586FF-DBBD-4D07-B1C4-ABA150928150}" destId="{E7F091AC-34FD-4C60-8B97-3110E751147C}" srcOrd="7" destOrd="0" presId="urn:microsoft.com/office/officeart/2008/layout/VerticalCurvedList"/>
    <dgm:cxn modelId="{3B429EB7-1790-4E79-B250-4570BB22E30F}" type="presParOf" srcId="{666586FF-DBBD-4D07-B1C4-ABA150928150}" destId="{A0C1FF6B-3C1B-49A2-B559-6FF75271EC87}" srcOrd="8" destOrd="0" presId="urn:microsoft.com/office/officeart/2008/layout/VerticalCurvedList"/>
    <dgm:cxn modelId="{F15789C3-5B3A-4129-9B5B-EDF22503EF93}" type="presParOf" srcId="{A0C1FF6B-3C1B-49A2-B559-6FF75271EC87}" destId="{F04C8100-29EF-4097-8B51-7568974C4A2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E635B-7F39-4D2E-8CE6-4379B0C7697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TW" altLang="en-US"/>
        </a:p>
      </dgm:t>
    </dgm:pt>
    <dgm:pt modelId="{181EF588-DF0F-4E7A-BA1C-8CB45459D2AC}">
      <dgm:prSet phldrT="[文字]"/>
      <dgm:spPr/>
      <dgm:t>
        <a:bodyPr/>
        <a:lstStyle/>
        <a:p>
          <a:pPr algn="l"/>
          <a:r>
            <a:rPr lang="en-US" altLang="zh-TW" dirty="0" smtClean="0">
              <a:latin typeface="標楷體" panose="03000509000000000000" pitchFamily="65" charset="-120"/>
              <a:ea typeface="標楷體" panose="03000509000000000000" pitchFamily="65" charset="-120"/>
            </a:rPr>
            <a:t>1.</a:t>
          </a:r>
          <a:r>
            <a:rPr lang="zh-TW" altLang="en-US" dirty="0" smtClean="0">
              <a:latin typeface="標楷體" panose="03000509000000000000" pitchFamily="65" charset="-120"/>
              <a:ea typeface="標楷體" panose="03000509000000000000" pitchFamily="65" charset="-120"/>
            </a:rPr>
            <a:t>觀察與了解</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學生行為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現象</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dgm:t>
    </dgm:pt>
    <dgm:pt modelId="{0EA02622-2B54-4104-86F3-411674783B88}" type="parTrans" cxnId="{86A0D732-F8E9-4C62-9DEF-51C78C080501}">
      <dgm:prSet/>
      <dgm:spPr/>
      <dgm:t>
        <a:bodyPr/>
        <a:lstStyle/>
        <a:p>
          <a:endParaRPr lang="zh-TW" altLang="en-US">
            <a:latin typeface="標楷體" panose="03000509000000000000" pitchFamily="65" charset="-120"/>
            <a:ea typeface="標楷體" panose="03000509000000000000" pitchFamily="65" charset="-120"/>
          </a:endParaRPr>
        </a:p>
      </dgm:t>
    </dgm:pt>
    <dgm:pt modelId="{2080B628-63E9-47FA-89FC-48B861E37452}" type="sibTrans" cxnId="{86A0D732-F8E9-4C62-9DEF-51C78C080501}">
      <dgm:prSet/>
      <dgm:spPr/>
      <dgm:t>
        <a:bodyPr/>
        <a:lstStyle/>
        <a:p>
          <a:endParaRPr lang="zh-TW" altLang="en-US">
            <a:latin typeface="標楷體" panose="03000509000000000000" pitchFamily="65" charset="-120"/>
            <a:ea typeface="標楷體" panose="03000509000000000000" pitchFamily="65" charset="-120"/>
          </a:endParaRPr>
        </a:p>
      </dgm:t>
    </dgm:pt>
    <dgm:pt modelId="{31BBF883-D282-4D55-948E-8739A7E72C6D}">
      <dgm:prSet phldrT="[文字]"/>
      <dgm:spPr/>
      <dgm:t>
        <a:bodyPr/>
        <a:lstStyle/>
        <a:p>
          <a:r>
            <a:rPr lang="zh-TW" altLang="en-US" dirty="0" smtClean="0">
              <a:latin typeface="標楷體" panose="03000509000000000000" pitchFamily="65" charset="-120"/>
              <a:ea typeface="標楷體" panose="03000509000000000000" pitchFamily="65" charset="-120"/>
            </a:rPr>
            <a:t>推論學習問題</a:t>
          </a:r>
          <a:endParaRPr lang="zh-TW" altLang="en-US" dirty="0">
            <a:latin typeface="標楷體" panose="03000509000000000000" pitchFamily="65" charset="-120"/>
            <a:ea typeface="標楷體" panose="03000509000000000000" pitchFamily="65" charset="-120"/>
          </a:endParaRPr>
        </a:p>
      </dgm:t>
    </dgm:pt>
    <dgm:pt modelId="{24DA05DE-6017-4728-8F14-3DB072F243D8}" type="parTrans" cxnId="{B27E0F98-3CDE-4A97-A753-CC165A3E1BD5}">
      <dgm:prSet/>
      <dgm:spPr/>
      <dgm:t>
        <a:bodyPr/>
        <a:lstStyle/>
        <a:p>
          <a:endParaRPr lang="zh-TW" altLang="en-US">
            <a:latin typeface="標楷體" panose="03000509000000000000" pitchFamily="65" charset="-120"/>
            <a:ea typeface="標楷體" panose="03000509000000000000" pitchFamily="65" charset="-120"/>
          </a:endParaRPr>
        </a:p>
      </dgm:t>
    </dgm:pt>
    <dgm:pt modelId="{F5B49DC1-1D73-470B-A11E-95C993C43643}" type="sibTrans" cxnId="{B27E0F98-3CDE-4A97-A753-CC165A3E1BD5}">
      <dgm:prSet/>
      <dgm:spPr/>
      <dgm:t>
        <a:bodyPr/>
        <a:lstStyle/>
        <a:p>
          <a:endParaRPr lang="zh-TW" altLang="en-US">
            <a:latin typeface="標楷體" panose="03000509000000000000" pitchFamily="65" charset="-120"/>
            <a:ea typeface="標楷體" panose="03000509000000000000" pitchFamily="65" charset="-120"/>
          </a:endParaRPr>
        </a:p>
      </dgm:t>
    </dgm:pt>
    <dgm:pt modelId="{0367E03D-2F82-493D-98F2-306A891F85F4}">
      <dgm:prSet phldrT="[文字]"/>
      <dgm:spPr/>
      <dgm:t>
        <a:bodyPr/>
        <a:lstStyle/>
        <a:p>
          <a:r>
            <a:rPr lang="zh-TW" altLang="en-US" dirty="0" smtClean="0">
              <a:latin typeface="標楷體" panose="03000509000000000000" pitchFamily="65" charset="-120"/>
              <a:ea typeface="標楷體" panose="03000509000000000000" pitchFamily="65" charset="-120"/>
            </a:rPr>
            <a:t>改善教材教法</a:t>
          </a:r>
          <a:endParaRPr lang="zh-TW" altLang="en-US" dirty="0">
            <a:latin typeface="標楷體" panose="03000509000000000000" pitchFamily="65" charset="-120"/>
            <a:ea typeface="標楷體" panose="03000509000000000000" pitchFamily="65" charset="-120"/>
          </a:endParaRPr>
        </a:p>
      </dgm:t>
    </dgm:pt>
    <dgm:pt modelId="{7DDD0A79-46B8-4080-A73D-7128435BC78B}" type="parTrans" cxnId="{FCA7E07D-0D17-418B-BC9E-5BD3E72A490E}">
      <dgm:prSet/>
      <dgm:spPr/>
      <dgm:t>
        <a:bodyPr/>
        <a:lstStyle/>
        <a:p>
          <a:endParaRPr lang="zh-TW" altLang="en-US">
            <a:latin typeface="標楷體" panose="03000509000000000000" pitchFamily="65" charset="-120"/>
            <a:ea typeface="標楷體" panose="03000509000000000000" pitchFamily="65" charset="-120"/>
          </a:endParaRPr>
        </a:p>
      </dgm:t>
    </dgm:pt>
    <dgm:pt modelId="{D831EA69-F703-4A1B-A126-64F4B12563B4}" type="sibTrans" cxnId="{FCA7E07D-0D17-418B-BC9E-5BD3E72A490E}">
      <dgm:prSet/>
      <dgm:spPr/>
      <dgm:t>
        <a:bodyPr/>
        <a:lstStyle/>
        <a:p>
          <a:endParaRPr lang="zh-TW" altLang="en-US">
            <a:latin typeface="標楷體" panose="03000509000000000000" pitchFamily="65" charset="-120"/>
            <a:ea typeface="標楷體" panose="03000509000000000000" pitchFamily="65" charset="-120"/>
          </a:endParaRPr>
        </a:p>
      </dgm:t>
    </dgm:pt>
    <dgm:pt modelId="{7C28C15B-9258-48E3-998D-BA8E81D9FA70}">
      <dgm:prSet phldrT="[文字]"/>
      <dgm:spPr/>
      <dgm:t>
        <a:bodyPr/>
        <a:lstStyle/>
        <a:p>
          <a:pPr algn="l"/>
          <a:r>
            <a:rPr lang="en-US" altLang="zh-TW" dirty="0" smtClean="0">
              <a:latin typeface="標楷體" panose="03000509000000000000" pitchFamily="65" charset="-120"/>
              <a:ea typeface="標楷體" panose="03000509000000000000" pitchFamily="65" charset="-120"/>
            </a:rPr>
            <a:t>2.</a:t>
          </a:r>
          <a:r>
            <a:rPr lang="zh-TW" altLang="en-US" dirty="0" smtClean="0">
              <a:latin typeface="標楷體" panose="03000509000000000000" pitchFamily="65" charset="-120"/>
              <a:ea typeface="標楷體" panose="03000509000000000000" pitchFamily="65" charset="-120"/>
            </a:rPr>
            <a:t>省思</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教育型態與社會需求</a:t>
          </a:r>
          <a:endParaRPr lang="zh-TW" altLang="en-US" dirty="0">
            <a:latin typeface="標楷體" panose="03000509000000000000" pitchFamily="65" charset="-120"/>
            <a:ea typeface="標楷體" panose="03000509000000000000" pitchFamily="65" charset="-120"/>
          </a:endParaRPr>
        </a:p>
      </dgm:t>
    </dgm:pt>
    <dgm:pt modelId="{C6896740-E661-470E-987A-647B0DF1A635}" type="parTrans" cxnId="{AFB1876D-9AA3-46E7-A0D0-6C83FD3DBF56}">
      <dgm:prSet/>
      <dgm:spPr/>
      <dgm:t>
        <a:bodyPr/>
        <a:lstStyle/>
        <a:p>
          <a:endParaRPr lang="zh-TW" altLang="en-US">
            <a:latin typeface="標楷體" panose="03000509000000000000" pitchFamily="65" charset="-120"/>
            <a:ea typeface="標楷體" panose="03000509000000000000" pitchFamily="65" charset="-120"/>
          </a:endParaRPr>
        </a:p>
      </dgm:t>
    </dgm:pt>
    <dgm:pt modelId="{7C38CC54-BB32-426A-8E64-06C83B727AFE}" type="sibTrans" cxnId="{AFB1876D-9AA3-46E7-A0D0-6C83FD3DBF56}">
      <dgm:prSet/>
      <dgm:spPr/>
      <dgm:t>
        <a:bodyPr/>
        <a:lstStyle/>
        <a:p>
          <a:endParaRPr lang="zh-TW" altLang="en-US">
            <a:latin typeface="標楷體" panose="03000509000000000000" pitchFamily="65" charset="-120"/>
            <a:ea typeface="標楷體" panose="03000509000000000000" pitchFamily="65" charset="-120"/>
          </a:endParaRPr>
        </a:p>
      </dgm:t>
    </dgm:pt>
    <dgm:pt modelId="{710CA825-B5B0-494F-B950-6299E215ABBA}">
      <dgm:prSet phldrT="[文字]"/>
      <dgm:spPr/>
      <dgm:t>
        <a:bodyPr/>
        <a:lstStyle/>
        <a:p>
          <a:r>
            <a:rPr lang="zh-TW" altLang="en-US" dirty="0" smtClean="0">
              <a:latin typeface="標楷體" panose="03000509000000000000" pitchFamily="65" charset="-120"/>
              <a:ea typeface="標楷體" panose="03000509000000000000" pitchFamily="65" charset="-120"/>
            </a:rPr>
            <a:t>確認學習內容</a:t>
          </a:r>
          <a:endParaRPr lang="zh-TW" altLang="en-US" dirty="0">
            <a:latin typeface="標楷體" panose="03000509000000000000" pitchFamily="65" charset="-120"/>
            <a:ea typeface="標楷體" panose="03000509000000000000" pitchFamily="65" charset="-120"/>
          </a:endParaRPr>
        </a:p>
      </dgm:t>
    </dgm:pt>
    <dgm:pt modelId="{B8756E58-EF34-41B6-AAE4-D8645B787954}" type="parTrans" cxnId="{DD84ED82-9D5E-45CF-BD07-7D55F2489834}">
      <dgm:prSet/>
      <dgm:spPr/>
      <dgm:t>
        <a:bodyPr/>
        <a:lstStyle/>
        <a:p>
          <a:endParaRPr lang="zh-TW" altLang="en-US">
            <a:latin typeface="標楷體" panose="03000509000000000000" pitchFamily="65" charset="-120"/>
            <a:ea typeface="標楷體" panose="03000509000000000000" pitchFamily="65" charset="-120"/>
          </a:endParaRPr>
        </a:p>
      </dgm:t>
    </dgm:pt>
    <dgm:pt modelId="{38BE8983-2D16-4E06-B771-46A19BD160D5}" type="sibTrans" cxnId="{DD84ED82-9D5E-45CF-BD07-7D55F2489834}">
      <dgm:prSet/>
      <dgm:spPr/>
      <dgm:t>
        <a:bodyPr/>
        <a:lstStyle/>
        <a:p>
          <a:endParaRPr lang="zh-TW" altLang="en-US">
            <a:latin typeface="標楷體" panose="03000509000000000000" pitchFamily="65" charset="-120"/>
            <a:ea typeface="標楷體" panose="03000509000000000000" pitchFamily="65" charset="-120"/>
          </a:endParaRPr>
        </a:p>
      </dgm:t>
    </dgm:pt>
    <dgm:pt modelId="{2EC5F529-9114-4998-BE5C-05F04522AFFC}">
      <dgm:prSet phldrT="[文字]"/>
      <dgm:spPr/>
      <dgm:t>
        <a:bodyPr/>
        <a:lstStyle/>
        <a:p>
          <a:r>
            <a:rPr lang="zh-TW" altLang="en-US" dirty="0" smtClean="0">
              <a:latin typeface="標楷體" panose="03000509000000000000" pitchFamily="65" charset="-120"/>
              <a:ea typeface="標楷體" panose="03000509000000000000" pitchFamily="65" charset="-120"/>
            </a:rPr>
            <a:t>改變教材教法</a:t>
          </a:r>
          <a:endParaRPr lang="zh-TW" altLang="en-US" dirty="0">
            <a:latin typeface="標楷體" panose="03000509000000000000" pitchFamily="65" charset="-120"/>
            <a:ea typeface="標楷體" panose="03000509000000000000" pitchFamily="65" charset="-120"/>
          </a:endParaRPr>
        </a:p>
      </dgm:t>
    </dgm:pt>
    <dgm:pt modelId="{58710EB9-EAB4-45A9-B429-923D8FE2966E}" type="parTrans" cxnId="{78F1D40B-E331-4CEF-8202-7EBF7A002417}">
      <dgm:prSet/>
      <dgm:spPr/>
      <dgm:t>
        <a:bodyPr/>
        <a:lstStyle/>
        <a:p>
          <a:endParaRPr lang="zh-TW" altLang="en-US">
            <a:latin typeface="標楷體" panose="03000509000000000000" pitchFamily="65" charset="-120"/>
            <a:ea typeface="標楷體" panose="03000509000000000000" pitchFamily="65" charset="-120"/>
          </a:endParaRPr>
        </a:p>
      </dgm:t>
    </dgm:pt>
    <dgm:pt modelId="{4278F170-3975-4907-98C7-B90E95239B93}" type="sibTrans" cxnId="{78F1D40B-E331-4CEF-8202-7EBF7A002417}">
      <dgm:prSet/>
      <dgm:spPr/>
      <dgm:t>
        <a:bodyPr/>
        <a:lstStyle/>
        <a:p>
          <a:endParaRPr lang="zh-TW" altLang="en-US">
            <a:latin typeface="標楷體" panose="03000509000000000000" pitchFamily="65" charset="-120"/>
            <a:ea typeface="標楷體" panose="03000509000000000000" pitchFamily="65" charset="-120"/>
          </a:endParaRPr>
        </a:p>
      </dgm:t>
    </dgm:pt>
    <dgm:pt modelId="{A94763FC-CC40-4B42-9D51-EDA12999DFF1}">
      <dgm:prSet phldrT="[文字]"/>
      <dgm:spPr/>
      <dgm:t>
        <a:bodyPr/>
        <a:lstStyle/>
        <a:p>
          <a:pPr algn="l"/>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改善既有教材教法</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受到限制的問題</a:t>
          </a:r>
          <a:endParaRPr lang="zh-TW" altLang="en-US" dirty="0">
            <a:latin typeface="標楷體" panose="03000509000000000000" pitchFamily="65" charset="-120"/>
            <a:ea typeface="標楷體" panose="03000509000000000000" pitchFamily="65" charset="-120"/>
          </a:endParaRPr>
        </a:p>
      </dgm:t>
    </dgm:pt>
    <dgm:pt modelId="{441079DE-AA76-4E50-A4B8-F48A64865617}" type="parTrans" cxnId="{A49AF2C3-F7E2-4C7F-8AEE-2F1717A6073C}">
      <dgm:prSet/>
      <dgm:spPr/>
      <dgm:t>
        <a:bodyPr/>
        <a:lstStyle/>
        <a:p>
          <a:endParaRPr lang="zh-TW" altLang="en-US">
            <a:latin typeface="標楷體" panose="03000509000000000000" pitchFamily="65" charset="-120"/>
            <a:ea typeface="標楷體" panose="03000509000000000000" pitchFamily="65" charset="-120"/>
          </a:endParaRPr>
        </a:p>
      </dgm:t>
    </dgm:pt>
    <dgm:pt modelId="{7F6B2973-7AE9-4559-B44F-9A60E156BE9C}" type="sibTrans" cxnId="{A49AF2C3-F7E2-4C7F-8AEE-2F1717A6073C}">
      <dgm:prSet/>
      <dgm:spPr/>
      <dgm:t>
        <a:bodyPr/>
        <a:lstStyle/>
        <a:p>
          <a:endParaRPr lang="zh-TW" altLang="en-US">
            <a:latin typeface="標楷體" panose="03000509000000000000" pitchFamily="65" charset="-120"/>
            <a:ea typeface="標楷體" panose="03000509000000000000" pitchFamily="65" charset="-120"/>
          </a:endParaRPr>
        </a:p>
      </dgm:t>
    </dgm:pt>
    <dgm:pt modelId="{F62E81B6-9664-4914-BF5E-10925C6F5EC5}">
      <dgm:prSet phldrT="[文字]"/>
      <dgm:spPr/>
      <dgm:t>
        <a:bodyPr/>
        <a:lstStyle/>
        <a:p>
          <a:r>
            <a:rPr lang="zh-TW" altLang="en-US" dirty="0" smtClean="0">
              <a:latin typeface="標楷體" panose="03000509000000000000" pitchFamily="65" charset="-120"/>
              <a:ea typeface="標楷體" panose="03000509000000000000" pitchFamily="65" charset="-120"/>
            </a:rPr>
            <a:t>確認限制內容</a:t>
          </a:r>
          <a:endParaRPr lang="zh-TW" altLang="en-US" dirty="0">
            <a:latin typeface="標楷體" panose="03000509000000000000" pitchFamily="65" charset="-120"/>
            <a:ea typeface="標楷體" panose="03000509000000000000" pitchFamily="65" charset="-120"/>
          </a:endParaRPr>
        </a:p>
      </dgm:t>
    </dgm:pt>
    <dgm:pt modelId="{092F142C-2934-4A64-B4D7-6100F8D6ED05}" type="parTrans" cxnId="{0B0EB7E4-5D5E-40ED-BACA-48E1B447C403}">
      <dgm:prSet/>
      <dgm:spPr/>
      <dgm:t>
        <a:bodyPr/>
        <a:lstStyle/>
        <a:p>
          <a:endParaRPr lang="zh-TW" altLang="en-US">
            <a:latin typeface="標楷體" panose="03000509000000000000" pitchFamily="65" charset="-120"/>
            <a:ea typeface="標楷體" panose="03000509000000000000" pitchFamily="65" charset="-120"/>
          </a:endParaRPr>
        </a:p>
      </dgm:t>
    </dgm:pt>
    <dgm:pt modelId="{7279EE60-89FC-4159-A92A-2CB30C74439C}" type="sibTrans" cxnId="{0B0EB7E4-5D5E-40ED-BACA-48E1B447C403}">
      <dgm:prSet/>
      <dgm:spPr/>
      <dgm:t>
        <a:bodyPr/>
        <a:lstStyle/>
        <a:p>
          <a:endParaRPr lang="zh-TW" altLang="en-US">
            <a:latin typeface="標楷體" panose="03000509000000000000" pitchFamily="65" charset="-120"/>
            <a:ea typeface="標楷體" panose="03000509000000000000" pitchFamily="65" charset="-120"/>
          </a:endParaRPr>
        </a:p>
      </dgm:t>
    </dgm:pt>
    <dgm:pt modelId="{63BC5839-97AF-40FF-A891-47730ACF6D9F}">
      <dgm:prSet phldrT="[文字]"/>
      <dgm:spPr/>
      <dgm:t>
        <a:bodyPr/>
        <a:lstStyle/>
        <a:p>
          <a:r>
            <a:rPr lang="zh-TW" altLang="en-US" dirty="0" smtClean="0">
              <a:latin typeface="標楷體" panose="03000509000000000000" pitchFamily="65" charset="-120"/>
              <a:ea typeface="標楷體" panose="03000509000000000000" pitchFamily="65" charset="-120"/>
            </a:rPr>
            <a:t>改變教材教法</a:t>
          </a:r>
          <a:endParaRPr lang="zh-TW" altLang="en-US" dirty="0">
            <a:latin typeface="標楷體" panose="03000509000000000000" pitchFamily="65" charset="-120"/>
            <a:ea typeface="標楷體" panose="03000509000000000000" pitchFamily="65" charset="-120"/>
          </a:endParaRPr>
        </a:p>
      </dgm:t>
    </dgm:pt>
    <dgm:pt modelId="{8BD09DCC-D062-4BB9-A5FF-0A59DC922E63}" type="parTrans" cxnId="{3247AF57-FC6C-4A50-80D0-6A2BB19D59DE}">
      <dgm:prSet/>
      <dgm:spPr/>
      <dgm:t>
        <a:bodyPr/>
        <a:lstStyle/>
        <a:p>
          <a:endParaRPr lang="zh-TW" altLang="en-US">
            <a:latin typeface="標楷體" panose="03000509000000000000" pitchFamily="65" charset="-120"/>
            <a:ea typeface="標楷體" panose="03000509000000000000" pitchFamily="65" charset="-120"/>
          </a:endParaRPr>
        </a:p>
      </dgm:t>
    </dgm:pt>
    <dgm:pt modelId="{84FE0BFD-6ABF-4A7B-AD21-10143CF71667}" type="sibTrans" cxnId="{3247AF57-FC6C-4A50-80D0-6A2BB19D59DE}">
      <dgm:prSet/>
      <dgm:spPr/>
      <dgm:t>
        <a:bodyPr/>
        <a:lstStyle/>
        <a:p>
          <a:endParaRPr lang="zh-TW" altLang="en-US">
            <a:latin typeface="標楷體" panose="03000509000000000000" pitchFamily="65" charset="-120"/>
            <a:ea typeface="標楷體" panose="03000509000000000000" pitchFamily="65" charset="-120"/>
          </a:endParaRPr>
        </a:p>
      </dgm:t>
    </dgm:pt>
    <dgm:pt modelId="{94542CD4-8044-4AFA-B200-ADF4EC6B6247}" type="pres">
      <dgm:prSet presAssocID="{C7DE635B-7F39-4D2E-8CE6-4379B0C76976}" presName="Name0" presStyleCnt="0">
        <dgm:presLayoutVars>
          <dgm:chPref val="3"/>
          <dgm:dir/>
          <dgm:animLvl val="lvl"/>
          <dgm:resizeHandles/>
        </dgm:presLayoutVars>
      </dgm:prSet>
      <dgm:spPr/>
      <dgm:t>
        <a:bodyPr/>
        <a:lstStyle/>
        <a:p>
          <a:endParaRPr lang="zh-TW" altLang="en-US"/>
        </a:p>
      </dgm:t>
    </dgm:pt>
    <dgm:pt modelId="{2043D6EB-CFED-486D-900B-215A7F70B3A3}" type="pres">
      <dgm:prSet presAssocID="{181EF588-DF0F-4E7A-BA1C-8CB45459D2AC}" presName="horFlow" presStyleCnt="0"/>
      <dgm:spPr/>
    </dgm:pt>
    <dgm:pt modelId="{1DE6A06C-35F7-44EF-850C-BB2F6A3B358D}" type="pres">
      <dgm:prSet presAssocID="{181EF588-DF0F-4E7A-BA1C-8CB45459D2AC}" presName="bigChev" presStyleLbl="node1" presStyleIdx="0" presStyleCnt="3" custScaleX="177687"/>
      <dgm:spPr/>
      <dgm:t>
        <a:bodyPr/>
        <a:lstStyle/>
        <a:p>
          <a:endParaRPr lang="zh-TW" altLang="en-US"/>
        </a:p>
      </dgm:t>
    </dgm:pt>
    <dgm:pt modelId="{B3B3450E-110A-41EC-869B-1A623120EFB0}" type="pres">
      <dgm:prSet presAssocID="{24DA05DE-6017-4728-8F14-3DB072F243D8}" presName="parTrans" presStyleCnt="0"/>
      <dgm:spPr/>
    </dgm:pt>
    <dgm:pt modelId="{699E8511-9C8A-4715-AAC9-1497C330781D}" type="pres">
      <dgm:prSet presAssocID="{31BBF883-D282-4D55-948E-8739A7E72C6D}" presName="node" presStyleLbl="alignAccFollowNode1" presStyleIdx="0" presStyleCnt="6" custScaleX="143555">
        <dgm:presLayoutVars>
          <dgm:bulletEnabled val="1"/>
        </dgm:presLayoutVars>
      </dgm:prSet>
      <dgm:spPr/>
      <dgm:t>
        <a:bodyPr/>
        <a:lstStyle/>
        <a:p>
          <a:endParaRPr lang="zh-TW" altLang="en-US"/>
        </a:p>
      </dgm:t>
    </dgm:pt>
    <dgm:pt modelId="{8A2F2FCA-F73E-4EE5-A0E4-F77F35D16D1C}" type="pres">
      <dgm:prSet presAssocID="{F5B49DC1-1D73-470B-A11E-95C993C43643}" presName="sibTrans" presStyleCnt="0"/>
      <dgm:spPr/>
    </dgm:pt>
    <dgm:pt modelId="{C832F8E3-E043-4804-9831-D19CAD7F8B72}" type="pres">
      <dgm:prSet presAssocID="{0367E03D-2F82-493D-98F2-306A891F85F4}" presName="node" presStyleLbl="alignAccFollowNode1" presStyleIdx="1" presStyleCnt="6" custScaleX="143555">
        <dgm:presLayoutVars>
          <dgm:bulletEnabled val="1"/>
        </dgm:presLayoutVars>
      </dgm:prSet>
      <dgm:spPr/>
      <dgm:t>
        <a:bodyPr/>
        <a:lstStyle/>
        <a:p>
          <a:endParaRPr lang="zh-TW" altLang="en-US"/>
        </a:p>
      </dgm:t>
    </dgm:pt>
    <dgm:pt modelId="{E7E9007E-CAFC-4585-971E-FC187CDDB9F5}" type="pres">
      <dgm:prSet presAssocID="{181EF588-DF0F-4E7A-BA1C-8CB45459D2AC}" presName="vSp" presStyleCnt="0"/>
      <dgm:spPr/>
    </dgm:pt>
    <dgm:pt modelId="{14C6B5B4-54BE-48CA-BD10-4C909AE3DBDA}" type="pres">
      <dgm:prSet presAssocID="{7C28C15B-9258-48E3-998D-BA8E81D9FA70}" presName="horFlow" presStyleCnt="0"/>
      <dgm:spPr/>
    </dgm:pt>
    <dgm:pt modelId="{080F721F-86CF-4060-A7AD-D40791E9F1AA}" type="pres">
      <dgm:prSet presAssocID="{7C28C15B-9258-48E3-998D-BA8E81D9FA70}" presName="bigChev" presStyleLbl="node1" presStyleIdx="1" presStyleCnt="3" custScaleX="178963"/>
      <dgm:spPr/>
      <dgm:t>
        <a:bodyPr/>
        <a:lstStyle/>
        <a:p>
          <a:endParaRPr lang="zh-TW" altLang="en-US"/>
        </a:p>
      </dgm:t>
    </dgm:pt>
    <dgm:pt modelId="{3E747426-4473-439F-884F-CFE8751E18CF}" type="pres">
      <dgm:prSet presAssocID="{B8756E58-EF34-41B6-AAE4-D8645B787954}" presName="parTrans" presStyleCnt="0"/>
      <dgm:spPr/>
    </dgm:pt>
    <dgm:pt modelId="{24F6D40F-CF3D-48FC-8C7E-21A25B7BF6C8}" type="pres">
      <dgm:prSet presAssocID="{710CA825-B5B0-494F-B950-6299E215ABBA}" presName="node" presStyleLbl="alignAccFollowNode1" presStyleIdx="2" presStyleCnt="6" custScaleX="143555">
        <dgm:presLayoutVars>
          <dgm:bulletEnabled val="1"/>
        </dgm:presLayoutVars>
      </dgm:prSet>
      <dgm:spPr/>
      <dgm:t>
        <a:bodyPr/>
        <a:lstStyle/>
        <a:p>
          <a:endParaRPr lang="zh-TW" altLang="en-US"/>
        </a:p>
      </dgm:t>
    </dgm:pt>
    <dgm:pt modelId="{67A721E6-E702-4A51-9871-3051EC4F6B12}" type="pres">
      <dgm:prSet presAssocID="{38BE8983-2D16-4E06-B771-46A19BD160D5}" presName="sibTrans" presStyleCnt="0"/>
      <dgm:spPr/>
    </dgm:pt>
    <dgm:pt modelId="{1D02DEA9-034C-47C9-BB38-921896C2FE60}" type="pres">
      <dgm:prSet presAssocID="{2EC5F529-9114-4998-BE5C-05F04522AFFC}" presName="node" presStyleLbl="alignAccFollowNode1" presStyleIdx="3" presStyleCnt="6" custScaleX="143555">
        <dgm:presLayoutVars>
          <dgm:bulletEnabled val="1"/>
        </dgm:presLayoutVars>
      </dgm:prSet>
      <dgm:spPr/>
      <dgm:t>
        <a:bodyPr/>
        <a:lstStyle/>
        <a:p>
          <a:endParaRPr lang="zh-TW" altLang="en-US"/>
        </a:p>
      </dgm:t>
    </dgm:pt>
    <dgm:pt modelId="{0EEDCEE6-FDCB-4F3F-BB34-7F43712F8A9B}" type="pres">
      <dgm:prSet presAssocID="{7C28C15B-9258-48E3-998D-BA8E81D9FA70}" presName="vSp" presStyleCnt="0"/>
      <dgm:spPr/>
    </dgm:pt>
    <dgm:pt modelId="{EC5E5592-8366-4209-ACC1-2FEB0A97828B}" type="pres">
      <dgm:prSet presAssocID="{A94763FC-CC40-4B42-9D51-EDA12999DFF1}" presName="horFlow" presStyleCnt="0"/>
      <dgm:spPr/>
    </dgm:pt>
    <dgm:pt modelId="{7E346B99-3A9A-4619-A92E-2EA6576A9F35}" type="pres">
      <dgm:prSet presAssocID="{A94763FC-CC40-4B42-9D51-EDA12999DFF1}" presName="bigChev" presStyleLbl="node1" presStyleIdx="2" presStyleCnt="3" custScaleX="178963"/>
      <dgm:spPr/>
      <dgm:t>
        <a:bodyPr/>
        <a:lstStyle/>
        <a:p>
          <a:endParaRPr lang="zh-TW" altLang="en-US"/>
        </a:p>
      </dgm:t>
    </dgm:pt>
    <dgm:pt modelId="{9AE9EB17-306B-4947-855F-F0A3EC239137}" type="pres">
      <dgm:prSet presAssocID="{092F142C-2934-4A64-B4D7-6100F8D6ED05}" presName="parTrans" presStyleCnt="0"/>
      <dgm:spPr/>
    </dgm:pt>
    <dgm:pt modelId="{410B2D67-9864-4E0F-AB73-AF953BB52C88}" type="pres">
      <dgm:prSet presAssocID="{F62E81B6-9664-4914-BF5E-10925C6F5EC5}" presName="node" presStyleLbl="alignAccFollowNode1" presStyleIdx="4" presStyleCnt="6" custScaleX="143555">
        <dgm:presLayoutVars>
          <dgm:bulletEnabled val="1"/>
        </dgm:presLayoutVars>
      </dgm:prSet>
      <dgm:spPr/>
      <dgm:t>
        <a:bodyPr/>
        <a:lstStyle/>
        <a:p>
          <a:endParaRPr lang="zh-TW" altLang="en-US"/>
        </a:p>
      </dgm:t>
    </dgm:pt>
    <dgm:pt modelId="{452472ED-EC39-4737-BBE6-2000CC986D59}" type="pres">
      <dgm:prSet presAssocID="{7279EE60-89FC-4159-A92A-2CB30C74439C}" presName="sibTrans" presStyleCnt="0"/>
      <dgm:spPr/>
    </dgm:pt>
    <dgm:pt modelId="{8E50E35C-2A89-4BA3-B164-B8FFCEC5B0F4}" type="pres">
      <dgm:prSet presAssocID="{63BC5839-97AF-40FF-A891-47730ACF6D9F}" presName="node" presStyleLbl="alignAccFollowNode1" presStyleIdx="5" presStyleCnt="6" custScaleX="143555">
        <dgm:presLayoutVars>
          <dgm:bulletEnabled val="1"/>
        </dgm:presLayoutVars>
      </dgm:prSet>
      <dgm:spPr/>
      <dgm:t>
        <a:bodyPr/>
        <a:lstStyle/>
        <a:p>
          <a:endParaRPr lang="zh-TW" altLang="en-US"/>
        </a:p>
      </dgm:t>
    </dgm:pt>
  </dgm:ptLst>
  <dgm:cxnLst>
    <dgm:cxn modelId="{CCBD53B8-48EF-4D96-857B-6ACBDF462B1E}" type="presOf" srcId="{63BC5839-97AF-40FF-A891-47730ACF6D9F}" destId="{8E50E35C-2A89-4BA3-B164-B8FFCEC5B0F4}" srcOrd="0" destOrd="0" presId="urn:microsoft.com/office/officeart/2005/8/layout/lProcess3"/>
    <dgm:cxn modelId="{0B0EB7E4-5D5E-40ED-BACA-48E1B447C403}" srcId="{A94763FC-CC40-4B42-9D51-EDA12999DFF1}" destId="{F62E81B6-9664-4914-BF5E-10925C6F5EC5}" srcOrd="0" destOrd="0" parTransId="{092F142C-2934-4A64-B4D7-6100F8D6ED05}" sibTransId="{7279EE60-89FC-4159-A92A-2CB30C74439C}"/>
    <dgm:cxn modelId="{A49AF2C3-F7E2-4C7F-8AEE-2F1717A6073C}" srcId="{C7DE635B-7F39-4D2E-8CE6-4379B0C76976}" destId="{A94763FC-CC40-4B42-9D51-EDA12999DFF1}" srcOrd="2" destOrd="0" parTransId="{441079DE-AA76-4E50-A4B8-F48A64865617}" sibTransId="{7F6B2973-7AE9-4559-B44F-9A60E156BE9C}"/>
    <dgm:cxn modelId="{86A0D732-F8E9-4C62-9DEF-51C78C080501}" srcId="{C7DE635B-7F39-4D2E-8CE6-4379B0C76976}" destId="{181EF588-DF0F-4E7A-BA1C-8CB45459D2AC}" srcOrd="0" destOrd="0" parTransId="{0EA02622-2B54-4104-86F3-411674783B88}" sibTransId="{2080B628-63E9-47FA-89FC-48B861E37452}"/>
    <dgm:cxn modelId="{24239A1F-265E-4B72-84B6-82E24AC1FEE4}" type="presOf" srcId="{181EF588-DF0F-4E7A-BA1C-8CB45459D2AC}" destId="{1DE6A06C-35F7-44EF-850C-BB2F6A3B358D}" srcOrd="0" destOrd="0" presId="urn:microsoft.com/office/officeart/2005/8/layout/lProcess3"/>
    <dgm:cxn modelId="{644B3912-72E2-4B93-9BD0-BF17F9BDC5CF}" type="presOf" srcId="{7C28C15B-9258-48E3-998D-BA8E81D9FA70}" destId="{080F721F-86CF-4060-A7AD-D40791E9F1AA}" srcOrd="0" destOrd="0" presId="urn:microsoft.com/office/officeart/2005/8/layout/lProcess3"/>
    <dgm:cxn modelId="{FCA7E07D-0D17-418B-BC9E-5BD3E72A490E}" srcId="{181EF588-DF0F-4E7A-BA1C-8CB45459D2AC}" destId="{0367E03D-2F82-493D-98F2-306A891F85F4}" srcOrd="1" destOrd="0" parTransId="{7DDD0A79-46B8-4080-A73D-7128435BC78B}" sibTransId="{D831EA69-F703-4A1B-A126-64F4B12563B4}"/>
    <dgm:cxn modelId="{AFB1876D-9AA3-46E7-A0D0-6C83FD3DBF56}" srcId="{C7DE635B-7F39-4D2E-8CE6-4379B0C76976}" destId="{7C28C15B-9258-48E3-998D-BA8E81D9FA70}" srcOrd="1" destOrd="0" parTransId="{C6896740-E661-470E-987A-647B0DF1A635}" sibTransId="{7C38CC54-BB32-426A-8E64-06C83B727AFE}"/>
    <dgm:cxn modelId="{DD84ED82-9D5E-45CF-BD07-7D55F2489834}" srcId="{7C28C15B-9258-48E3-998D-BA8E81D9FA70}" destId="{710CA825-B5B0-494F-B950-6299E215ABBA}" srcOrd="0" destOrd="0" parTransId="{B8756E58-EF34-41B6-AAE4-D8645B787954}" sibTransId="{38BE8983-2D16-4E06-B771-46A19BD160D5}"/>
    <dgm:cxn modelId="{3247AF57-FC6C-4A50-80D0-6A2BB19D59DE}" srcId="{A94763FC-CC40-4B42-9D51-EDA12999DFF1}" destId="{63BC5839-97AF-40FF-A891-47730ACF6D9F}" srcOrd="1" destOrd="0" parTransId="{8BD09DCC-D062-4BB9-A5FF-0A59DC922E63}" sibTransId="{84FE0BFD-6ABF-4A7B-AD21-10143CF71667}"/>
    <dgm:cxn modelId="{02F98397-0D94-47E5-A3F6-8838B6E3318D}" type="presOf" srcId="{31BBF883-D282-4D55-948E-8739A7E72C6D}" destId="{699E8511-9C8A-4715-AAC9-1497C330781D}" srcOrd="0" destOrd="0" presId="urn:microsoft.com/office/officeart/2005/8/layout/lProcess3"/>
    <dgm:cxn modelId="{72C7A3F4-15A2-42AE-8DCB-9CDA70ABE37D}" type="presOf" srcId="{710CA825-B5B0-494F-B950-6299E215ABBA}" destId="{24F6D40F-CF3D-48FC-8C7E-21A25B7BF6C8}" srcOrd="0" destOrd="0" presId="urn:microsoft.com/office/officeart/2005/8/layout/lProcess3"/>
    <dgm:cxn modelId="{B27E0F98-3CDE-4A97-A753-CC165A3E1BD5}" srcId="{181EF588-DF0F-4E7A-BA1C-8CB45459D2AC}" destId="{31BBF883-D282-4D55-948E-8739A7E72C6D}" srcOrd="0" destOrd="0" parTransId="{24DA05DE-6017-4728-8F14-3DB072F243D8}" sibTransId="{F5B49DC1-1D73-470B-A11E-95C993C43643}"/>
    <dgm:cxn modelId="{78F1D40B-E331-4CEF-8202-7EBF7A002417}" srcId="{7C28C15B-9258-48E3-998D-BA8E81D9FA70}" destId="{2EC5F529-9114-4998-BE5C-05F04522AFFC}" srcOrd="1" destOrd="0" parTransId="{58710EB9-EAB4-45A9-B429-923D8FE2966E}" sibTransId="{4278F170-3975-4907-98C7-B90E95239B93}"/>
    <dgm:cxn modelId="{96CBBE93-0FD3-4790-A851-45F96C3410D4}" type="presOf" srcId="{2EC5F529-9114-4998-BE5C-05F04522AFFC}" destId="{1D02DEA9-034C-47C9-BB38-921896C2FE60}" srcOrd="0" destOrd="0" presId="urn:microsoft.com/office/officeart/2005/8/layout/lProcess3"/>
    <dgm:cxn modelId="{921C49EE-6379-43A4-B9A8-C826BB6CD959}" type="presOf" srcId="{A94763FC-CC40-4B42-9D51-EDA12999DFF1}" destId="{7E346B99-3A9A-4619-A92E-2EA6576A9F35}" srcOrd="0" destOrd="0" presId="urn:microsoft.com/office/officeart/2005/8/layout/lProcess3"/>
    <dgm:cxn modelId="{EF6D6647-8EED-479A-92F6-09FC364AB58E}" type="presOf" srcId="{0367E03D-2F82-493D-98F2-306A891F85F4}" destId="{C832F8E3-E043-4804-9831-D19CAD7F8B72}" srcOrd="0" destOrd="0" presId="urn:microsoft.com/office/officeart/2005/8/layout/lProcess3"/>
    <dgm:cxn modelId="{48E4C554-33F4-41A6-A0B2-AF619E3F48E5}" type="presOf" srcId="{C7DE635B-7F39-4D2E-8CE6-4379B0C76976}" destId="{94542CD4-8044-4AFA-B200-ADF4EC6B6247}" srcOrd="0" destOrd="0" presId="urn:microsoft.com/office/officeart/2005/8/layout/lProcess3"/>
    <dgm:cxn modelId="{BBFE4C40-1061-462D-809B-38458CCADF87}" type="presOf" srcId="{F62E81B6-9664-4914-BF5E-10925C6F5EC5}" destId="{410B2D67-9864-4E0F-AB73-AF953BB52C88}" srcOrd="0" destOrd="0" presId="urn:microsoft.com/office/officeart/2005/8/layout/lProcess3"/>
    <dgm:cxn modelId="{4E8C61EE-BA03-4A3E-948C-A8914A0933C2}" type="presParOf" srcId="{94542CD4-8044-4AFA-B200-ADF4EC6B6247}" destId="{2043D6EB-CFED-486D-900B-215A7F70B3A3}" srcOrd="0" destOrd="0" presId="urn:microsoft.com/office/officeart/2005/8/layout/lProcess3"/>
    <dgm:cxn modelId="{C470861F-68B1-4330-BB73-686E2FA57229}" type="presParOf" srcId="{2043D6EB-CFED-486D-900B-215A7F70B3A3}" destId="{1DE6A06C-35F7-44EF-850C-BB2F6A3B358D}" srcOrd="0" destOrd="0" presId="urn:microsoft.com/office/officeart/2005/8/layout/lProcess3"/>
    <dgm:cxn modelId="{8048F85F-C8AE-4067-96CA-949F2A8568F1}" type="presParOf" srcId="{2043D6EB-CFED-486D-900B-215A7F70B3A3}" destId="{B3B3450E-110A-41EC-869B-1A623120EFB0}" srcOrd="1" destOrd="0" presId="urn:microsoft.com/office/officeart/2005/8/layout/lProcess3"/>
    <dgm:cxn modelId="{A13BB54F-57C7-44B4-B33B-7373F1BDB074}" type="presParOf" srcId="{2043D6EB-CFED-486D-900B-215A7F70B3A3}" destId="{699E8511-9C8A-4715-AAC9-1497C330781D}" srcOrd="2" destOrd="0" presId="urn:microsoft.com/office/officeart/2005/8/layout/lProcess3"/>
    <dgm:cxn modelId="{4B66AFBB-E2AE-4657-BC23-84A308ACC74B}" type="presParOf" srcId="{2043D6EB-CFED-486D-900B-215A7F70B3A3}" destId="{8A2F2FCA-F73E-4EE5-A0E4-F77F35D16D1C}" srcOrd="3" destOrd="0" presId="urn:microsoft.com/office/officeart/2005/8/layout/lProcess3"/>
    <dgm:cxn modelId="{BC4F6DDD-BE88-48FC-9839-7763F5D3265B}" type="presParOf" srcId="{2043D6EB-CFED-486D-900B-215A7F70B3A3}" destId="{C832F8E3-E043-4804-9831-D19CAD7F8B72}" srcOrd="4" destOrd="0" presId="urn:microsoft.com/office/officeart/2005/8/layout/lProcess3"/>
    <dgm:cxn modelId="{F0482B98-83C8-40C3-82DE-495D1717417E}" type="presParOf" srcId="{94542CD4-8044-4AFA-B200-ADF4EC6B6247}" destId="{E7E9007E-CAFC-4585-971E-FC187CDDB9F5}" srcOrd="1" destOrd="0" presId="urn:microsoft.com/office/officeart/2005/8/layout/lProcess3"/>
    <dgm:cxn modelId="{65387163-588C-4771-8E2E-04B33C8BA634}" type="presParOf" srcId="{94542CD4-8044-4AFA-B200-ADF4EC6B6247}" destId="{14C6B5B4-54BE-48CA-BD10-4C909AE3DBDA}" srcOrd="2" destOrd="0" presId="urn:microsoft.com/office/officeart/2005/8/layout/lProcess3"/>
    <dgm:cxn modelId="{5B0749C2-6431-4C28-B2E0-9C2724F1D20F}" type="presParOf" srcId="{14C6B5B4-54BE-48CA-BD10-4C909AE3DBDA}" destId="{080F721F-86CF-4060-A7AD-D40791E9F1AA}" srcOrd="0" destOrd="0" presId="urn:microsoft.com/office/officeart/2005/8/layout/lProcess3"/>
    <dgm:cxn modelId="{EF7F0C9C-3EAE-43FC-B2B2-8FC3B8F83793}" type="presParOf" srcId="{14C6B5B4-54BE-48CA-BD10-4C909AE3DBDA}" destId="{3E747426-4473-439F-884F-CFE8751E18CF}" srcOrd="1" destOrd="0" presId="urn:microsoft.com/office/officeart/2005/8/layout/lProcess3"/>
    <dgm:cxn modelId="{AEAA1621-540F-413D-BD3C-B3BDE871AFC0}" type="presParOf" srcId="{14C6B5B4-54BE-48CA-BD10-4C909AE3DBDA}" destId="{24F6D40F-CF3D-48FC-8C7E-21A25B7BF6C8}" srcOrd="2" destOrd="0" presId="urn:microsoft.com/office/officeart/2005/8/layout/lProcess3"/>
    <dgm:cxn modelId="{A5ABE4BA-40AA-4D72-B698-EC7F9038FBC5}" type="presParOf" srcId="{14C6B5B4-54BE-48CA-BD10-4C909AE3DBDA}" destId="{67A721E6-E702-4A51-9871-3051EC4F6B12}" srcOrd="3" destOrd="0" presId="urn:microsoft.com/office/officeart/2005/8/layout/lProcess3"/>
    <dgm:cxn modelId="{18019488-EB1F-4374-A790-9763ECFCA7D8}" type="presParOf" srcId="{14C6B5B4-54BE-48CA-BD10-4C909AE3DBDA}" destId="{1D02DEA9-034C-47C9-BB38-921896C2FE60}" srcOrd="4" destOrd="0" presId="urn:microsoft.com/office/officeart/2005/8/layout/lProcess3"/>
    <dgm:cxn modelId="{A8EC1EB3-9464-4D31-8B0C-2B2635418DDC}" type="presParOf" srcId="{94542CD4-8044-4AFA-B200-ADF4EC6B6247}" destId="{0EEDCEE6-FDCB-4F3F-BB34-7F43712F8A9B}" srcOrd="3" destOrd="0" presId="urn:microsoft.com/office/officeart/2005/8/layout/lProcess3"/>
    <dgm:cxn modelId="{4A4266A1-BB8C-411A-83A2-05D81127CB77}" type="presParOf" srcId="{94542CD4-8044-4AFA-B200-ADF4EC6B6247}" destId="{EC5E5592-8366-4209-ACC1-2FEB0A97828B}" srcOrd="4" destOrd="0" presId="urn:microsoft.com/office/officeart/2005/8/layout/lProcess3"/>
    <dgm:cxn modelId="{A5FB3128-B552-4236-B39F-7A3E0A3D3AB2}" type="presParOf" srcId="{EC5E5592-8366-4209-ACC1-2FEB0A97828B}" destId="{7E346B99-3A9A-4619-A92E-2EA6576A9F35}" srcOrd="0" destOrd="0" presId="urn:microsoft.com/office/officeart/2005/8/layout/lProcess3"/>
    <dgm:cxn modelId="{28D21D2E-069F-49EE-B1A8-6904566AF6F5}" type="presParOf" srcId="{EC5E5592-8366-4209-ACC1-2FEB0A97828B}" destId="{9AE9EB17-306B-4947-855F-F0A3EC239137}" srcOrd="1" destOrd="0" presId="urn:microsoft.com/office/officeart/2005/8/layout/lProcess3"/>
    <dgm:cxn modelId="{0BAAFFC1-E554-4A77-A97E-5CFA5FE7BBC5}" type="presParOf" srcId="{EC5E5592-8366-4209-ACC1-2FEB0A97828B}" destId="{410B2D67-9864-4E0F-AB73-AF953BB52C88}" srcOrd="2" destOrd="0" presId="urn:microsoft.com/office/officeart/2005/8/layout/lProcess3"/>
    <dgm:cxn modelId="{10A096EC-EFF0-4038-ADEA-072D28563C4C}" type="presParOf" srcId="{EC5E5592-8366-4209-ACC1-2FEB0A97828B}" destId="{452472ED-EC39-4737-BBE6-2000CC986D59}" srcOrd="3" destOrd="0" presId="urn:microsoft.com/office/officeart/2005/8/layout/lProcess3"/>
    <dgm:cxn modelId="{443EEF5A-498F-4E6F-B8ED-F9874A37F731}" type="presParOf" srcId="{EC5E5592-8366-4209-ACC1-2FEB0A97828B}" destId="{8E50E35C-2A89-4BA3-B164-B8FFCEC5B0F4}"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C508FA-DED7-428C-B4EC-DAFEF87CEFA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TW" altLang="en-US"/>
        </a:p>
      </dgm:t>
    </dgm:pt>
    <dgm:pt modelId="{DBEA22D0-7E96-4EF2-96FF-5A6103161C18}">
      <dgm:prSet phldrT="[文字]"/>
      <dgm:spPr/>
      <dgm:t>
        <a:bodyPr/>
        <a:lstStyle/>
        <a:p>
          <a:r>
            <a:rPr lang="zh-TW" altLang="en-US" dirty="0" smtClean="0">
              <a:latin typeface="標楷體" panose="03000509000000000000" pitchFamily="65" charset="-120"/>
              <a:ea typeface="標楷體" panose="03000509000000000000" pitchFamily="65" charset="-120"/>
            </a:rPr>
            <a:t>同儕討論</a:t>
          </a:r>
          <a:endParaRPr lang="zh-TW" altLang="en-US" dirty="0">
            <a:latin typeface="標楷體" panose="03000509000000000000" pitchFamily="65" charset="-120"/>
            <a:ea typeface="標楷體" panose="03000509000000000000" pitchFamily="65" charset="-120"/>
          </a:endParaRPr>
        </a:p>
      </dgm:t>
    </dgm:pt>
    <dgm:pt modelId="{115FA4B3-1EDD-4A9B-A1F2-411669A8783B}" type="parTrans" cxnId="{1BF33D7F-016A-4C98-98D9-3800BA494E3C}">
      <dgm:prSet/>
      <dgm:spPr/>
      <dgm:t>
        <a:bodyPr/>
        <a:lstStyle/>
        <a:p>
          <a:endParaRPr lang="zh-TW" altLang="en-US">
            <a:latin typeface="標楷體" panose="03000509000000000000" pitchFamily="65" charset="-120"/>
            <a:ea typeface="標楷體" panose="03000509000000000000" pitchFamily="65" charset="-120"/>
          </a:endParaRPr>
        </a:p>
      </dgm:t>
    </dgm:pt>
    <dgm:pt modelId="{5CC6655C-F934-432A-B194-A76A4821B00F}" type="sibTrans" cxnId="{1BF33D7F-016A-4C98-98D9-3800BA494E3C}">
      <dgm:prSet/>
      <dgm:spPr/>
      <dgm:t>
        <a:bodyPr/>
        <a:lstStyle/>
        <a:p>
          <a:endParaRPr lang="zh-TW" altLang="en-US">
            <a:latin typeface="標楷體" panose="03000509000000000000" pitchFamily="65" charset="-120"/>
            <a:ea typeface="標楷體" panose="03000509000000000000" pitchFamily="65" charset="-120"/>
          </a:endParaRPr>
        </a:p>
      </dgm:t>
    </dgm:pt>
    <dgm:pt modelId="{B459982E-EABD-40B1-AD32-6CB4C4BA67A9}">
      <dgm:prSet phldrT="[文字]"/>
      <dgm:spPr/>
      <dgm:t>
        <a:bodyPr/>
        <a:lstStyle/>
        <a:p>
          <a:r>
            <a:rPr lang="zh-TW" altLang="en-US" dirty="0" smtClean="0">
              <a:latin typeface="標楷體" panose="03000509000000000000" pitchFamily="65" charset="-120"/>
              <a:ea typeface="標楷體" panose="03000509000000000000" pitchFamily="65" charset="-120"/>
            </a:rPr>
            <a:t>批判思考</a:t>
          </a:r>
          <a:endParaRPr lang="zh-TW" altLang="en-US" dirty="0">
            <a:latin typeface="標楷體" panose="03000509000000000000" pitchFamily="65" charset="-120"/>
            <a:ea typeface="標楷體" panose="03000509000000000000" pitchFamily="65" charset="-120"/>
          </a:endParaRPr>
        </a:p>
      </dgm:t>
    </dgm:pt>
    <dgm:pt modelId="{D33A3A08-790E-4729-B19C-89848593E61E}" type="parTrans" cxnId="{1EE97B81-FCC4-413C-9F91-4DCBBB82F17B}">
      <dgm:prSet/>
      <dgm:spPr/>
      <dgm:t>
        <a:bodyPr/>
        <a:lstStyle/>
        <a:p>
          <a:endParaRPr lang="zh-TW" altLang="en-US">
            <a:latin typeface="標楷體" panose="03000509000000000000" pitchFamily="65" charset="-120"/>
            <a:ea typeface="標楷體" panose="03000509000000000000" pitchFamily="65" charset="-120"/>
          </a:endParaRPr>
        </a:p>
      </dgm:t>
    </dgm:pt>
    <dgm:pt modelId="{3E97F87D-2B1D-48AD-9AB1-06A3F7F38B3A}" type="sibTrans" cxnId="{1EE97B81-FCC4-413C-9F91-4DCBBB82F17B}">
      <dgm:prSet/>
      <dgm:spPr/>
      <dgm:t>
        <a:bodyPr/>
        <a:lstStyle/>
        <a:p>
          <a:endParaRPr lang="zh-TW" altLang="en-US">
            <a:latin typeface="標楷體" panose="03000509000000000000" pitchFamily="65" charset="-120"/>
            <a:ea typeface="標楷體" panose="03000509000000000000" pitchFamily="65" charset="-120"/>
          </a:endParaRPr>
        </a:p>
      </dgm:t>
    </dgm:pt>
    <dgm:pt modelId="{541263D6-169C-48DA-A5C1-80ECCEB136EC}">
      <dgm:prSet phldrT="[文字]"/>
      <dgm:spPr/>
      <dgm:t>
        <a:bodyPr/>
        <a:lstStyle/>
        <a:p>
          <a:r>
            <a:rPr lang="zh-TW" altLang="en-US" dirty="0" smtClean="0">
              <a:latin typeface="標楷體" panose="03000509000000000000" pitchFamily="65" charset="-120"/>
              <a:ea typeface="標楷體" panose="03000509000000000000" pitchFamily="65" charset="-120"/>
            </a:rPr>
            <a:t>問題導向</a:t>
          </a:r>
          <a:endParaRPr lang="zh-TW" altLang="en-US" dirty="0">
            <a:latin typeface="標楷體" panose="03000509000000000000" pitchFamily="65" charset="-120"/>
            <a:ea typeface="標楷體" panose="03000509000000000000" pitchFamily="65" charset="-120"/>
          </a:endParaRPr>
        </a:p>
      </dgm:t>
    </dgm:pt>
    <dgm:pt modelId="{482D49EE-B931-42B1-8684-46D30271D8CE}" type="parTrans" cxnId="{B46423EA-0F32-4EB4-B686-EF5D91A43DBF}">
      <dgm:prSet/>
      <dgm:spPr/>
      <dgm:t>
        <a:bodyPr/>
        <a:lstStyle/>
        <a:p>
          <a:endParaRPr lang="zh-TW" altLang="en-US">
            <a:latin typeface="標楷體" panose="03000509000000000000" pitchFamily="65" charset="-120"/>
            <a:ea typeface="標楷體" panose="03000509000000000000" pitchFamily="65" charset="-120"/>
          </a:endParaRPr>
        </a:p>
      </dgm:t>
    </dgm:pt>
    <dgm:pt modelId="{C1E9AEC1-CD28-4366-8FAF-7781743A68E6}" type="sibTrans" cxnId="{B46423EA-0F32-4EB4-B686-EF5D91A43DBF}">
      <dgm:prSet/>
      <dgm:spPr/>
      <dgm:t>
        <a:bodyPr/>
        <a:lstStyle/>
        <a:p>
          <a:endParaRPr lang="zh-TW" altLang="en-US">
            <a:latin typeface="標楷體" panose="03000509000000000000" pitchFamily="65" charset="-120"/>
            <a:ea typeface="標楷體" panose="03000509000000000000" pitchFamily="65" charset="-120"/>
          </a:endParaRPr>
        </a:p>
      </dgm:t>
    </dgm:pt>
    <dgm:pt modelId="{A4236EA8-8E1A-4B8C-BE56-55523E13F28E}">
      <dgm:prSet phldrT="[文字]"/>
      <dgm:spPr/>
      <dgm:t>
        <a:bodyPr/>
        <a:lstStyle/>
        <a:p>
          <a:r>
            <a:rPr lang="zh-TW" altLang="en-US" dirty="0" smtClean="0">
              <a:latin typeface="標楷體" panose="03000509000000000000" pitchFamily="65" charset="-120"/>
              <a:ea typeface="標楷體" panose="03000509000000000000" pitchFamily="65" charset="-120"/>
            </a:rPr>
            <a:t>合作學習</a:t>
          </a:r>
          <a:endParaRPr lang="zh-TW" altLang="en-US" dirty="0">
            <a:latin typeface="標楷體" panose="03000509000000000000" pitchFamily="65" charset="-120"/>
            <a:ea typeface="標楷體" panose="03000509000000000000" pitchFamily="65" charset="-120"/>
          </a:endParaRPr>
        </a:p>
      </dgm:t>
    </dgm:pt>
    <dgm:pt modelId="{C49E7520-7E8F-47C4-A763-8D07407838BC}" type="parTrans" cxnId="{A2FCBF2D-E90E-48DF-B343-1BF9B7286AD5}">
      <dgm:prSet/>
      <dgm:spPr/>
      <dgm:t>
        <a:bodyPr/>
        <a:lstStyle/>
        <a:p>
          <a:endParaRPr lang="zh-TW" altLang="en-US">
            <a:latin typeface="標楷體" panose="03000509000000000000" pitchFamily="65" charset="-120"/>
            <a:ea typeface="標楷體" panose="03000509000000000000" pitchFamily="65" charset="-120"/>
          </a:endParaRPr>
        </a:p>
      </dgm:t>
    </dgm:pt>
    <dgm:pt modelId="{2AE1F0D8-47AF-4A13-AEB4-B8A077E0A330}" type="sibTrans" cxnId="{A2FCBF2D-E90E-48DF-B343-1BF9B7286AD5}">
      <dgm:prSet/>
      <dgm:spPr/>
      <dgm:t>
        <a:bodyPr/>
        <a:lstStyle/>
        <a:p>
          <a:endParaRPr lang="zh-TW" altLang="en-US">
            <a:latin typeface="標楷體" panose="03000509000000000000" pitchFamily="65" charset="-120"/>
            <a:ea typeface="標楷體" panose="03000509000000000000" pitchFamily="65" charset="-120"/>
          </a:endParaRPr>
        </a:p>
      </dgm:t>
    </dgm:pt>
    <dgm:pt modelId="{B45DFEC7-4851-40ED-9B2D-FBDFE27CF34F}">
      <dgm:prSet phldrT="[文字]"/>
      <dgm:spPr/>
      <dgm:t>
        <a:bodyPr/>
        <a:lstStyle/>
        <a:p>
          <a:r>
            <a:rPr lang="zh-TW" altLang="en-US" dirty="0" smtClean="0">
              <a:latin typeface="標楷體" panose="03000509000000000000" pitchFamily="65" charset="-120"/>
              <a:ea typeface="標楷體" panose="03000509000000000000" pitchFamily="65" charset="-120"/>
            </a:rPr>
            <a:t>創造思考</a:t>
          </a:r>
          <a:endParaRPr lang="zh-TW" altLang="en-US" dirty="0">
            <a:latin typeface="標楷體" panose="03000509000000000000" pitchFamily="65" charset="-120"/>
            <a:ea typeface="標楷體" panose="03000509000000000000" pitchFamily="65" charset="-120"/>
          </a:endParaRPr>
        </a:p>
      </dgm:t>
    </dgm:pt>
    <dgm:pt modelId="{A54EEF60-FAA5-4E47-9965-B73A2C7F0882}" type="parTrans" cxnId="{60D664F8-A9E0-4095-87AE-A67F72F0AF03}">
      <dgm:prSet/>
      <dgm:spPr/>
      <dgm:t>
        <a:bodyPr/>
        <a:lstStyle/>
        <a:p>
          <a:endParaRPr lang="zh-TW" altLang="en-US">
            <a:latin typeface="標楷體" panose="03000509000000000000" pitchFamily="65" charset="-120"/>
            <a:ea typeface="標楷體" panose="03000509000000000000" pitchFamily="65" charset="-120"/>
          </a:endParaRPr>
        </a:p>
      </dgm:t>
    </dgm:pt>
    <dgm:pt modelId="{16346B4F-B3CA-493F-8231-C49F410B4682}" type="sibTrans" cxnId="{60D664F8-A9E0-4095-87AE-A67F72F0AF03}">
      <dgm:prSet/>
      <dgm:spPr/>
      <dgm:t>
        <a:bodyPr/>
        <a:lstStyle/>
        <a:p>
          <a:endParaRPr lang="zh-TW" altLang="en-US">
            <a:latin typeface="標楷體" panose="03000509000000000000" pitchFamily="65" charset="-120"/>
            <a:ea typeface="標楷體" panose="03000509000000000000" pitchFamily="65" charset="-120"/>
          </a:endParaRPr>
        </a:p>
      </dgm:t>
    </dgm:pt>
    <dgm:pt modelId="{105B7FB1-A7C3-4024-8B2E-63F663682881}">
      <dgm:prSet phldrT="[文字]"/>
      <dgm:spPr/>
      <dgm:t>
        <a:bodyPr/>
        <a:lstStyle/>
        <a:p>
          <a:r>
            <a:rPr lang="zh-TW" altLang="en-US" dirty="0" smtClean="0">
              <a:latin typeface="標楷體" panose="03000509000000000000" pitchFamily="65" charset="-120"/>
              <a:ea typeface="標楷體" panose="03000509000000000000" pitchFamily="65" charset="-120"/>
            </a:rPr>
            <a:t>專題導向</a:t>
          </a:r>
          <a:endParaRPr lang="zh-TW" altLang="en-US" dirty="0">
            <a:latin typeface="標楷體" panose="03000509000000000000" pitchFamily="65" charset="-120"/>
            <a:ea typeface="標楷體" panose="03000509000000000000" pitchFamily="65" charset="-120"/>
          </a:endParaRPr>
        </a:p>
      </dgm:t>
    </dgm:pt>
    <dgm:pt modelId="{18FFA1FC-3872-48E3-ABC9-5A4053089C82}" type="par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011EA18B-DE24-4599-BA67-FF9D725FBB78}" type="sib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992107D7-3647-49C2-94F3-68F44A1FD510}" type="pres">
      <dgm:prSet presAssocID="{E5C508FA-DED7-428C-B4EC-DAFEF87CEFA2}" presName="Name0" presStyleCnt="0">
        <dgm:presLayoutVars>
          <dgm:dir/>
          <dgm:resizeHandles val="exact"/>
        </dgm:presLayoutVars>
      </dgm:prSet>
      <dgm:spPr/>
      <dgm:t>
        <a:bodyPr/>
        <a:lstStyle/>
        <a:p>
          <a:endParaRPr lang="zh-TW" altLang="en-US"/>
        </a:p>
      </dgm:t>
    </dgm:pt>
    <dgm:pt modelId="{6C5948C2-2750-4DF3-AEA3-A9692C4422CC}" type="pres">
      <dgm:prSet presAssocID="{DBEA22D0-7E96-4EF2-96FF-5A6103161C18}" presName="composite" presStyleCnt="0"/>
      <dgm:spPr/>
    </dgm:pt>
    <dgm:pt modelId="{E6AE6D67-DC7F-459A-BBA7-3A1203B31BD1}" type="pres">
      <dgm:prSet presAssocID="{DBEA22D0-7E96-4EF2-96FF-5A6103161C18}" presName="rect1" presStyleLbl="trAlignAcc1" presStyleIdx="0" presStyleCnt="6">
        <dgm:presLayoutVars>
          <dgm:bulletEnabled val="1"/>
        </dgm:presLayoutVars>
      </dgm:prSet>
      <dgm:spPr/>
      <dgm:t>
        <a:bodyPr/>
        <a:lstStyle/>
        <a:p>
          <a:endParaRPr lang="zh-TW" altLang="en-US"/>
        </a:p>
      </dgm:t>
    </dgm:pt>
    <dgm:pt modelId="{C9C62D5F-CBD9-4A02-BD07-A9A239111B4C}" type="pres">
      <dgm:prSet presAssocID="{DBEA22D0-7E96-4EF2-96FF-5A6103161C18}" presName="rect2" presStyleLbl="fgImgPlace1" presStyleIdx="0" presStyleCnt="6"/>
      <dgm:spPr/>
    </dgm:pt>
    <dgm:pt modelId="{5BE429F0-D84C-4BD3-966D-5DA9AE30D172}" type="pres">
      <dgm:prSet presAssocID="{5CC6655C-F934-432A-B194-A76A4821B00F}" presName="sibTrans" presStyleCnt="0"/>
      <dgm:spPr/>
    </dgm:pt>
    <dgm:pt modelId="{749E4F57-74C1-4BFD-86F4-962A0F295F2E}" type="pres">
      <dgm:prSet presAssocID="{A4236EA8-8E1A-4B8C-BE56-55523E13F28E}" presName="composite" presStyleCnt="0"/>
      <dgm:spPr/>
    </dgm:pt>
    <dgm:pt modelId="{459F16BC-7DE9-432D-B843-EB958B0E66D1}" type="pres">
      <dgm:prSet presAssocID="{A4236EA8-8E1A-4B8C-BE56-55523E13F28E}" presName="rect1" presStyleLbl="trAlignAcc1" presStyleIdx="1" presStyleCnt="6">
        <dgm:presLayoutVars>
          <dgm:bulletEnabled val="1"/>
        </dgm:presLayoutVars>
      </dgm:prSet>
      <dgm:spPr/>
      <dgm:t>
        <a:bodyPr/>
        <a:lstStyle/>
        <a:p>
          <a:endParaRPr lang="zh-TW" altLang="en-US"/>
        </a:p>
      </dgm:t>
    </dgm:pt>
    <dgm:pt modelId="{322AA41D-573A-4402-80DE-5884975B6513}" type="pres">
      <dgm:prSet presAssocID="{A4236EA8-8E1A-4B8C-BE56-55523E13F28E}" presName="rect2" presStyleLbl="fgImgPlace1" presStyleIdx="1" presStyleCnt="6"/>
      <dgm:spPr/>
    </dgm:pt>
    <dgm:pt modelId="{0912C2B6-ADDE-4E5F-98A7-B0805D4932EE}" type="pres">
      <dgm:prSet presAssocID="{2AE1F0D8-47AF-4A13-AEB4-B8A077E0A330}" presName="sibTrans" presStyleCnt="0"/>
      <dgm:spPr/>
    </dgm:pt>
    <dgm:pt modelId="{6EAE3AFA-7702-4FAB-9AD3-131452BDC05F}" type="pres">
      <dgm:prSet presAssocID="{B459982E-EABD-40B1-AD32-6CB4C4BA67A9}" presName="composite" presStyleCnt="0"/>
      <dgm:spPr/>
    </dgm:pt>
    <dgm:pt modelId="{C8B61D5D-F00D-49B6-83E2-7C814AAD0129}" type="pres">
      <dgm:prSet presAssocID="{B459982E-EABD-40B1-AD32-6CB4C4BA67A9}" presName="rect1" presStyleLbl="trAlignAcc1" presStyleIdx="2" presStyleCnt="6">
        <dgm:presLayoutVars>
          <dgm:bulletEnabled val="1"/>
        </dgm:presLayoutVars>
      </dgm:prSet>
      <dgm:spPr/>
      <dgm:t>
        <a:bodyPr/>
        <a:lstStyle/>
        <a:p>
          <a:endParaRPr lang="zh-TW" altLang="en-US"/>
        </a:p>
      </dgm:t>
    </dgm:pt>
    <dgm:pt modelId="{B6F57402-4AC6-49BA-A8E8-05A24D63CF10}" type="pres">
      <dgm:prSet presAssocID="{B459982E-EABD-40B1-AD32-6CB4C4BA67A9}" presName="rect2" presStyleLbl="fgImgPlace1" presStyleIdx="2" presStyleCnt="6"/>
      <dgm:spPr/>
    </dgm:pt>
    <dgm:pt modelId="{095D2DF3-0219-4B01-B1AC-747B65ED8FCA}" type="pres">
      <dgm:prSet presAssocID="{3E97F87D-2B1D-48AD-9AB1-06A3F7F38B3A}" presName="sibTrans" presStyleCnt="0"/>
      <dgm:spPr/>
    </dgm:pt>
    <dgm:pt modelId="{D88155DD-AC1D-4326-BC8C-0672CF5403F1}" type="pres">
      <dgm:prSet presAssocID="{B45DFEC7-4851-40ED-9B2D-FBDFE27CF34F}" presName="composite" presStyleCnt="0"/>
      <dgm:spPr/>
    </dgm:pt>
    <dgm:pt modelId="{A4AE5E36-6949-4A34-9A2E-694C09B7C70B}" type="pres">
      <dgm:prSet presAssocID="{B45DFEC7-4851-40ED-9B2D-FBDFE27CF34F}" presName="rect1" presStyleLbl="trAlignAcc1" presStyleIdx="3" presStyleCnt="6">
        <dgm:presLayoutVars>
          <dgm:bulletEnabled val="1"/>
        </dgm:presLayoutVars>
      </dgm:prSet>
      <dgm:spPr/>
      <dgm:t>
        <a:bodyPr/>
        <a:lstStyle/>
        <a:p>
          <a:endParaRPr lang="zh-TW" altLang="en-US"/>
        </a:p>
      </dgm:t>
    </dgm:pt>
    <dgm:pt modelId="{15C5CFC2-7A3D-4E3B-BEAD-0EF114974EF2}" type="pres">
      <dgm:prSet presAssocID="{B45DFEC7-4851-40ED-9B2D-FBDFE27CF34F}" presName="rect2" presStyleLbl="fgImgPlace1" presStyleIdx="3" presStyleCnt="6"/>
      <dgm:spPr/>
    </dgm:pt>
    <dgm:pt modelId="{A1E5D40A-AD37-41DD-83F2-CFE3C734E598}" type="pres">
      <dgm:prSet presAssocID="{16346B4F-B3CA-493F-8231-C49F410B4682}" presName="sibTrans" presStyleCnt="0"/>
      <dgm:spPr/>
    </dgm:pt>
    <dgm:pt modelId="{EDD60640-4859-4FCA-8648-41A808347B6B}" type="pres">
      <dgm:prSet presAssocID="{541263D6-169C-48DA-A5C1-80ECCEB136EC}" presName="composite" presStyleCnt="0"/>
      <dgm:spPr/>
    </dgm:pt>
    <dgm:pt modelId="{23EF7BCC-3E6B-4B40-A425-DE33C8274A1C}" type="pres">
      <dgm:prSet presAssocID="{541263D6-169C-48DA-A5C1-80ECCEB136EC}" presName="rect1" presStyleLbl="trAlignAcc1" presStyleIdx="4" presStyleCnt="6">
        <dgm:presLayoutVars>
          <dgm:bulletEnabled val="1"/>
        </dgm:presLayoutVars>
      </dgm:prSet>
      <dgm:spPr/>
      <dgm:t>
        <a:bodyPr/>
        <a:lstStyle/>
        <a:p>
          <a:endParaRPr lang="zh-TW" altLang="en-US"/>
        </a:p>
      </dgm:t>
    </dgm:pt>
    <dgm:pt modelId="{6697E56D-1D86-4C52-9A09-DEC529DE0F86}" type="pres">
      <dgm:prSet presAssocID="{541263D6-169C-48DA-A5C1-80ECCEB136EC}" presName="rect2" presStyleLbl="fgImgPlace1" presStyleIdx="4" presStyleCnt="6"/>
      <dgm:spPr/>
    </dgm:pt>
    <dgm:pt modelId="{812B1D72-9383-4E35-BF53-5BA8E45D08C8}" type="pres">
      <dgm:prSet presAssocID="{C1E9AEC1-CD28-4366-8FAF-7781743A68E6}" presName="sibTrans" presStyleCnt="0"/>
      <dgm:spPr/>
    </dgm:pt>
    <dgm:pt modelId="{BD99844C-0035-423F-A52E-5156B0845D2E}" type="pres">
      <dgm:prSet presAssocID="{105B7FB1-A7C3-4024-8B2E-63F663682881}" presName="composite" presStyleCnt="0"/>
      <dgm:spPr/>
    </dgm:pt>
    <dgm:pt modelId="{C74C5C5B-82B2-4E84-87DA-9E3797044653}" type="pres">
      <dgm:prSet presAssocID="{105B7FB1-A7C3-4024-8B2E-63F663682881}" presName="rect1" presStyleLbl="trAlignAcc1" presStyleIdx="5" presStyleCnt="6">
        <dgm:presLayoutVars>
          <dgm:bulletEnabled val="1"/>
        </dgm:presLayoutVars>
      </dgm:prSet>
      <dgm:spPr/>
      <dgm:t>
        <a:bodyPr/>
        <a:lstStyle/>
        <a:p>
          <a:endParaRPr lang="zh-TW" altLang="en-US"/>
        </a:p>
      </dgm:t>
    </dgm:pt>
    <dgm:pt modelId="{97D799E5-94DC-4DE4-A9F4-4E1AB7FB599B}" type="pres">
      <dgm:prSet presAssocID="{105B7FB1-A7C3-4024-8B2E-63F663682881}" presName="rect2" presStyleLbl="fgImgPlace1" presStyleIdx="5" presStyleCnt="6"/>
      <dgm:spPr/>
    </dgm:pt>
  </dgm:ptLst>
  <dgm:cxnLst>
    <dgm:cxn modelId="{E54442E7-949B-474F-BB0B-A75C29125C00}" srcId="{E5C508FA-DED7-428C-B4EC-DAFEF87CEFA2}" destId="{105B7FB1-A7C3-4024-8B2E-63F663682881}" srcOrd="5" destOrd="0" parTransId="{18FFA1FC-3872-48E3-ABC9-5A4053089C82}" sibTransId="{011EA18B-DE24-4599-BA67-FF9D725FBB78}"/>
    <dgm:cxn modelId="{60D664F8-A9E0-4095-87AE-A67F72F0AF03}" srcId="{E5C508FA-DED7-428C-B4EC-DAFEF87CEFA2}" destId="{B45DFEC7-4851-40ED-9B2D-FBDFE27CF34F}" srcOrd="3" destOrd="0" parTransId="{A54EEF60-FAA5-4E47-9965-B73A2C7F0882}" sibTransId="{16346B4F-B3CA-493F-8231-C49F410B4682}"/>
    <dgm:cxn modelId="{1FAA06C0-3C88-46EF-97EF-FE853E0F29DA}" type="presOf" srcId="{DBEA22D0-7E96-4EF2-96FF-5A6103161C18}" destId="{E6AE6D67-DC7F-459A-BBA7-3A1203B31BD1}" srcOrd="0" destOrd="0" presId="urn:microsoft.com/office/officeart/2008/layout/PictureStrips"/>
    <dgm:cxn modelId="{21299A21-FEE8-4982-85D3-ABA8F45DD731}" type="presOf" srcId="{B45DFEC7-4851-40ED-9B2D-FBDFE27CF34F}" destId="{A4AE5E36-6949-4A34-9A2E-694C09B7C70B}" srcOrd="0" destOrd="0" presId="urn:microsoft.com/office/officeart/2008/layout/PictureStrips"/>
    <dgm:cxn modelId="{39F1DCCB-53C8-4FEA-809C-2662610A7365}" type="presOf" srcId="{A4236EA8-8E1A-4B8C-BE56-55523E13F28E}" destId="{459F16BC-7DE9-432D-B843-EB958B0E66D1}" srcOrd="0" destOrd="0" presId="urn:microsoft.com/office/officeart/2008/layout/PictureStrips"/>
    <dgm:cxn modelId="{FC69F653-E829-4198-AB80-FDA5BB4A99BD}" type="presOf" srcId="{105B7FB1-A7C3-4024-8B2E-63F663682881}" destId="{C74C5C5B-82B2-4E84-87DA-9E3797044653}" srcOrd="0" destOrd="0" presId="urn:microsoft.com/office/officeart/2008/layout/PictureStrips"/>
    <dgm:cxn modelId="{A3B1614B-1504-4AD9-97DF-4D11BB0F528D}" type="presOf" srcId="{B459982E-EABD-40B1-AD32-6CB4C4BA67A9}" destId="{C8B61D5D-F00D-49B6-83E2-7C814AAD0129}" srcOrd="0" destOrd="0" presId="urn:microsoft.com/office/officeart/2008/layout/PictureStrips"/>
    <dgm:cxn modelId="{1EE97B81-FCC4-413C-9F91-4DCBBB82F17B}" srcId="{E5C508FA-DED7-428C-B4EC-DAFEF87CEFA2}" destId="{B459982E-EABD-40B1-AD32-6CB4C4BA67A9}" srcOrd="2" destOrd="0" parTransId="{D33A3A08-790E-4729-B19C-89848593E61E}" sibTransId="{3E97F87D-2B1D-48AD-9AB1-06A3F7F38B3A}"/>
    <dgm:cxn modelId="{A2FCBF2D-E90E-48DF-B343-1BF9B7286AD5}" srcId="{E5C508FA-DED7-428C-B4EC-DAFEF87CEFA2}" destId="{A4236EA8-8E1A-4B8C-BE56-55523E13F28E}" srcOrd="1" destOrd="0" parTransId="{C49E7520-7E8F-47C4-A763-8D07407838BC}" sibTransId="{2AE1F0D8-47AF-4A13-AEB4-B8A077E0A330}"/>
    <dgm:cxn modelId="{734F1E7E-12A4-4E7B-9F4D-2E4FB084E924}" type="presOf" srcId="{E5C508FA-DED7-428C-B4EC-DAFEF87CEFA2}" destId="{992107D7-3647-49C2-94F3-68F44A1FD510}" srcOrd="0" destOrd="0" presId="urn:microsoft.com/office/officeart/2008/layout/PictureStrips"/>
    <dgm:cxn modelId="{FC38316A-7095-4D06-B1C7-7C4BAA8B0EBF}" type="presOf" srcId="{541263D6-169C-48DA-A5C1-80ECCEB136EC}" destId="{23EF7BCC-3E6B-4B40-A425-DE33C8274A1C}" srcOrd="0" destOrd="0" presId="urn:microsoft.com/office/officeart/2008/layout/PictureStrips"/>
    <dgm:cxn modelId="{B46423EA-0F32-4EB4-B686-EF5D91A43DBF}" srcId="{E5C508FA-DED7-428C-B4EC-DAFEF87CEFA2}" destId="{541263D6-169C-48DA-A5C1-80ECCEB136EC}" srcOrd="4" destOrd="0" parTransId="{482D49EE-B931-42B1-8684-46D30271D8CE}" sibTransId="{C1E9AEC1-CD28-4366-8FAF-7781743A68E6}"/>
    <dgm:cxn modelId="{1BF33D7F-016A-4C98-98D9-3800BA494E3C}" srcId="{E5C508FA-DED7-428C-B4EC-DAFEF87CEFA2}" destId="{DBEA22D0-7E96-4EF2-96FF-5A6103161C18}" srcOrd="0" destOrd="0" parTransId="{115FA4B3-1EDD-4A9B-A1F2-411669A8783B}" sibTransId="{5CC6655C-F934-432A-B194-A76A4821B00F}"/>
    <dgm:cxn modelId="{4463AB38-08A5-4D43-BD51-8A860341F218}" type="presParOf" srcId="{992107D7-3647-49C2-94F3-68F44A1FD510}" destId="{6C5948C2-2750-4DF3-AEA3-A9692C4422CC}" srcOrd="0" destOrd="0" presId="urn:microsoft.com/office/officeart/2008/layout/PictureStrips"/>
    <dgm:cxn modelId="{A6CC91FB-BA43-4648-B7BA-B4E82C4F1C44}" type="presParOf" srcId="{6C5948C2-2750-4DF3-AEA3-A9692C4422CC}" destId="{E6AE6D67-DC7F-459A-BBA7-3A1203B31BD1}" srcOrd="0" destOrd="0" presId="urn:microsoft.com/office/officeart/2008/layout/PictureStrips"/>
    <dgm:cxn modelId="{AE62BB55-474F-456B-BC48-98CA9202BDB5}" type="presParOf" srcId="{6C5948C2-2750-4DF3-AEA3-A9692C4422CC}" destId="{C9C62D5F-CBD9-4A02-BD07-A9A239111B4C}" srcOrd="1" destOrd="0" presId="urn:microsoft.com/office/officeart/2008/layout/PictureStrips"/>
    <dgm:cxn modelId="{2870FCA6-B7DD-4635-AD41-C10EF2B3AF9F}" type="presParOf" srcId="{992107D7-3647-49C2-94F3-68F44A1FD510}" destId="{5BE429F0-D84C-4BD3-966D-5DA9AE30D172}" srcOrd="1" destOrd="0" presId="urn:microsoft.com/office/officeart/2008/layout/PictureStrips"/>
    <dgm:cxn modelId="{20EE54BE-A457-4698-9217-1981BFA9CAA9}" type="presParOf" srcId="{992107D7-3647-49C2-94F3-68F44A1FD510}" destId="{749E4F57-74C1-4BFD-86F4-962A0F295F2E}" srcOrd="2" destOrd="0" presId="urn:microsoft.com/office/officeart/2008/layout/PictureStrips"/>
    <dgm:cxn modelId="{31B4BB11-CA30-4BE4-B49A-F51F9D101ED9}" type="presParOf" srcId="{749E4F57-74C1-4BFD-86F4-962A0F295F2E}" destId="{459F16BC-7DE9-432D-B843-EB958B0E66D1}" srcOrd="0" destOrd="0" presId="urn:microsoft.com/office/officeart/2008/layout/PictureStrips"/>
    <dgm:cxn modelId="{7A3B4767-1FED-465D-86F2-0B051B8372AC}" type="presParOf" srcId="{749E4F57-74C1-4BFD-86F4-962A0F295F2E}" destId="{322AA41D-573A-4402-80DE-5884975B6513}" srcOrd="1" destOrd="0" presId="urn:microsoft.com/office/officeart/2008/layout/PictureStrips"/>
    <dgm:cxn modelId="{A0519926-AF4E-4D80-B99D-275E4EB1D118}" type="presParOf" srcId="{992107D7-3647-49C2-94F3-68F44A1FD510}" destId="{0912C2B6-ADDE-4E5F-98A7-B0805D4932EE}" srcOrd="3" destOrd="0" presId="urn:microsoft.com/office/officeart/2008/layout/PictureStrips"/>
    <dgm:cxn modelId="{8BCC889E-17D5-4ABE-8BE1-3DB3944C70DD}" type="presParOf" srcId="{992107D7-3647-49C2-94F3-68F44A1FD510}" destId="{6EAE3AFA-7702-4FAB-9AD3-131452BDC05F}" srcOrd="4" destOrd="0" presId="urn:microsoft.com/office/officeart/2008/layout/PictureStrips"/>
    <dgm:cxn modelId="{5B1701E3-830F-4B74-B701-E9FC17E3561C}" type="presParOf" srcId="{6EAE3AFA-7702-4FAB-9AD3-131452BDC05F}" destId="{C8B61D5D-F00D-49B6-83E2-7C814AAD0129}" srcOrd="0" destOrd="0" presId="urn:microsoft.com/office/officeart/2008/layout/PictureStrips"/>
    <dgm:cxn modelId="{D96B70EE-1172-436A-A5B3-FC9DD2CA9910}" type="presParOf" srcId="{6EAE3AFA-7702-4FAB-9AD3-131452BDC05F}" destId="{B6F57402-4AC6-49BA-A8E8-05A24D63CF10}" srcOrd="1" destOrd="0" presId="urn:microsoft.com/office/officeart/2008/layout/PictureStrips"/>
    <dgm:cxn modelId="{9ADC6B49-FC02-49C5-9933-41F18E80E242}" type="presParOf" srcId="{992107D7-3647-49C2-94F3-68F44A1FD510}" destId="{095D2DF3-0219-4B01-B1AC-747B65ED8FCA}" srcOrd="5" destOrd="0" presId="urn:microsoft.com/office/officeart/2008/layout/PictureStrips"/>
    <dgm:cxn modelId="{6232BA8E-029A-4B55-B249-70D9760EEC7D}" type="presParOf" srcId="{992107D7-3647-49C2-94F3-68F44A1FD510}" destId="{D88155DD-AC1D-4326-BC8C-0672CF5403F1}" srcOrd="6" destOrd="0" presId="urn:microsoft.com/office/officeart/2008/layout/PictureStrips"/>
    <dgm:cxn modelId="{7D9270A0-EE44-4EFE-B156-E05339AB0554}" type="presParOf" srcId="{D88155DD-AC1D-4326-BC8C-0672CF5403F1}" destId="{A4AE5E36-6949-4A34-9A2E-694C09B7C70B}" srcOrd="0" destOrd="0" presId="urn:microsoft.com/office/officeart/2008/layout/PictureStrips"/>
    <dgm:cxn modelId="{D55C6DA9-BAF1-4277-9645-83902042265D}" type="presParOf" srcId="{D88155DD-AC1D-4326-BC8C-0672CF5403F1}" destId="{15C5CFC2-7A3D-4E3B-BEAD-0EF114974EF2}" srcOrd="1" destOrd="0" presId="urn:microsoft.com/office/officeart/2008/layout/PictureStrips"/>
    <dgm:cxn modelId="{3B725231-A58F-4649-B1C4-6D21634E605E}" type="presParOf" srcId="{992107D7-3647-49C2-94F3-68F44A1FD510}" destId="{A1E5D40A-AD37-41DD-83F2-CFE3C734E598}" srcOrd="7" destOrd="0" presId="urn:microsoft.com/office/officeart/2008/layout/PictureStrips"/>
    <dgm:cxn modelId="{35CC2272-413F-42AB-BC25-2D121AEACE66}" type="presParOf" srcId="{992107D7-3647-49C2-94F3-68F44A1FD510}" destId="{EDD60640-4859-4FCA-8648-41A808347B6B}" srcOrd="8" destOrd="0" presId="urn:microsoft.com/office/officeart/2008/layout/PictureStrips"/>
    <dgm:cxn modelId="{4EB87E4B-4CB8-409E-9A79-D5E25468AE6F}" type="presParOf" srcId="{EDD60640-4859-4FCA-8648-41A808347B6B}" destId="{23EF7BCC-3E6B-4B40-A425-DE33C8274A1C}" srcOrd="0" destOrd="0" presId="urn:microsoft.com/office/officeart/2008/layout/PictureStrips"/>
    <dgm:cxn modelId="{767A2956-9FBC-4EB0-BE61-B134C44F366C}" type="presParOf" srcId="{EDD60640-4859-4FCA-8648-41A808347B6B}" destId="{6697E56D-1D86-4C52-9A09-DEC529DE0F86}" srcOrd="1" destOrd="0" presId="urn:microsoft.com/office/officeart/2008/layout/PictureStrips"/>
    <dgm:cxn modelId="{2A0F63DA-1514-4C4E-A727-E87CD39D421E}" type="presParOf" srcId="{992107D7-3647-49C2-94F3-68F44A1FD510}" destId="{812B1D72-9383-4E35-BF53-5BA8E45D08C8}" srcOrd="9" destOrd="0" presId="urn:microsoft.com/office/officeart/2008/layout/PictureStrips"/>
    <dgm:cxn modelId="{B907065C-9E31-4BA3-88F5-15EEEB40CE3F}" type="presParOf" srcId="{992107D7-3647-49C2-94F3-68F44A1FD510}" destId="{BD99844C-0035-423F-A52E-5156B0845D2E}" srcOrd="10" destOrd="0" presId="urn:microsoft.com/office/officeart/2008/layout/PictureStrips"/>
    <dgm:cxn modelId="{B58750A6-CF58-4BCD-BA03-ACD686385567}" type="presParOf" srcId="{BD99844C-0035-423F-A52E-5156B0845D2E}" destId="{C74C5C5B-82B2-4E84-87DA-9E3797044653}" srcOrd="0" destOrd="0" presId="urn:microsoft.com/office/officeart/2008/layout/PictureStrips"/>
    <dgm:cxn modelId="{BF1A2662-D9D2-472F-91FF-D3835CD0CAD9}" type="presParOf" srcId="{BD99844C-0035-423F-A52E-5156B0845D2E}" destId="{97D799E5-94DC-4DE4-A9F4-4E1AB7FB599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C508FA-DED7-428C-B4EC-DAFEF87CEFA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TW" altLang="en-US"/>
        </a:p>
      </dgm:t>
    </dgm:pt>
    <dgm:pt modelId="{105B7FB1-A7C3-4024-8B2E-63F663682881}">
      <dgm:prSet phldrT="[文字]"/>
      <dgm:spPr/>
      <dgm:t>
        <a:bodyPr/>
        <a:lstStyle/>
        <a:p>
          <a:r>
            <a:rPr lang="zh-TW" altLang="en-US" dirty="0" smtClean="0">
              <a:latin typeface="標楷體" panose="03000509000000000000" pitchFamily="65" charset="-120"/>
              <a:ea typeface="標楷體" panose="03000509000000000000" pitchFamily="65" charset="-120"/>
            </a:rPr>
            <a:t>數位科技</a:t>
          </a:r>
          <a:endParaRPr lang="zh-TW" altLang="en-US" dirty="0">
            <a:latin typeface="標楷體" panose="03000509000000000000" pitchFamily="65" charset="-120"/>
            <a:ea typeface="標楷體" panose="03000509000000000000" pitchFamily="65" charset="-120"/>
          </a:endParaRPr>
        </a:p>
      </dgm:t>
    </dgm:pt>
    <dgm:pt modelId="{18FFA1FC-3872-48E3-ABC9-5A4053089C82}" type="par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011EA18B-DE24-4599-BA67-FF9D725FBB78}" type="sib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2D7B58CC-8925-41CD-96CF-5210B1646C83}">
      <dgm:prSet phldrT="[文字]"/>
      <dgm:spPr/>
      <dgm:t>
        <a:bodyPr/>
        <a:lstStyle/>
        <a:p>
          <a:r>
            <a:rPr lang="zh-TW" altLang="en-US" dirty="0" smtClean="0">
              <a:latin typeface="標楷體" panose="03000509000000000000" pitchFamily="65" charset="-120"/>
              <a:ea typeface="標楷體" panose="03000509000000000000" pitchFamily="65" charset="-120"/>
            </a:rPr>
            <a:t>實務實習</a:t>
          </a:r>
          <a:endParaRPr lang="zh-TW" altLang="en-US" dirty="0">
            <a:latin typeface="標楷體" panose="03000509000000000000" pitchFamily="65" charset="-120"/>
            <a:ea typeface="標楷體" panose="03000509000000000000" pitchFamily="65" charset="-120"/>
          </a:endParaRPr>
        </a:p>
      </dgm:t>
    </dgm:pt>
    <dgm:pt modelId="{7565A134-E3BF-414C-B61A-EDCF26CB23C0}" type="parTrans" cxnId="{F898C9E0-33F5-4E4F-AC12-3F59B91E56C3}">
      <dgm:prSet/>
      <dgm:spPr/>
      <dgm:t>
        <a:bodyPr/>
        <a:lstStyle/>
        <a:p>
          <a:endParaRPr lang="zh-TW" altLang="en-US">
            <a:latin typeface="標楷體" panose="03000509000000000000" pitchFamily="65" charset="-120"/>
            <a:ea typeface="標楷體" panose="03000509000000000000" pitchFamily="65" charset="-120"/>
          </a:endParaRPr>
        </a:p>
      </dgm:t>
    </dgm:pt>
    <dgm:pt modelId="{646C2E25-8087-4CEA-9C0E-28ABDCB7809A}" type="sibTrans" cxnId="{F898C9E0-33F5-4E4F-AC12-3F59B91E56C3}">
      <dgm:prSet/>
      <dgm:spPr/>
      <dgm:t>
        <a:bodyPr/>
        <a:lstStyle/>
        <a:p>
          <a:endParaRPr lang="zh-TW" altLang="en-US">
            <a:latin typeface="標楷體" panose="03000509000000000000" pitchFamily="65" charset="-120"/>
            <a:ea typeface="標楷體" panose="03000509000000000000" pitchFamily="65" charset="-120"/>
          </a:endParaRPr>
        </a:p>
      </dgm:t>
    </dgm:pt>
    <dgm:pt modelId="{992107D7-3647-49C2-94F3-68F44A1FD510}" type="pres">
      <dgm:prSet presAssocID="{E5C508FA-DED7-428C-B4EC-DAFEF87CEFA2}" presName="Name0" presStyleCnt="0">
        <dgm:presLayoutVars>
          <dgm:dir/>
          <dgm:resizeHandles val="exact"/>
        </dgm:presLayoutVars>
      </dgm:prSet>
      <dgm:spPr/>
      <dgm:t>
        <a:bodyPr/>
        <a:lstStyle/>
        <a:p>
          <a:endParaRPr lang="zh-TW" altLang="en-US"/>
        </a:p>
      </dgm:t>
    </dgm:pt>
    <dgm:pt modelId="{BD99844C-0035-423F-A52E-5156B0845D2E}" type="pres">
      <dgm:prSet presAssocID="{105B7FB1-A7C3-4024-8B2E-63F663682881}" presName="composite" presStyleCnt="0"/>
      <dgm:spPr/>
    </dgm:pt>
    <dgm:pt modelId="{C74C5C5B-82B2-4E84-87DA-9E3797044653}" type="pres">
      <dgm:prSet presAssocID="{105B7FB1-A7C3-4024-8B2E-63F663682881}" presName="rect1" presStyleLbl="trAlignAcc1" presStyleIdx="0" presStyleCnt="2">
        <dgm:presLayoutVars>
          <dgm:bulletEnabled val="1"/>
        </dgm:presLayoutVars>
      </dgm:prSet>
      <dgm:spPr/>
      <dgm:t>
        <a:bodyPr/>
        <a:lstStyle/>
        <a:p>
          <a:endParaRPr lang="zh-TW" altLang="en-US"/>
        </a:p>
      </dgm:t>
    </dgm:pt>
    <dgm:pt modelId="{97D799E5-94DC-4DE4-A9F4-4E1AB7FB599B}" type="pres">
      <dgm:prSet presAssocID="{105B7FB1-A7C3-4024-8B2E-63F663682881}" presName="rect2" presStyleLbl="fgImgPlace1" presStyleIdx="0" presStyleCnt="2"/>
      <dgm:spPr/>
    </dgm:pt>
    <dgm:pt modelId="{777F92D8-4C01-429A-B9BA-390AF7419B8C}" type="pres">
      <dgm:prSet presAssocID="{011EA18B-DE24-4599-BA67-FF9D725FBB78}" presName="sibTrans" presStyleCnt="0"/>
      <dgm:spPr/>
    </dgm:pt>
    <dgm:pt modelId="{F554E456-268B-400F-A835-F185B2DEE617}" type="pres">
      <dgm:prSet presAssocID="{2D7B58CC-8925-41CD-96CF-5210B1646C83}" presName="composite" presStyleCnt="0"/>
      <dgm:spPr/>
    </dgm:pt>
    <dgm:pt modelId="{943B4E0B-F230-457B-935D-5009005ED5A0}" type="pres">
      <dgm:prSet presAssocID="{2D7B58CC-8925-41CD-96CF-5210B1646C83}" presName="rect1" presStyleLbl="trAlignAcc1" presStyleIdx="1" presStyleCnt="2">
        <dgm:presLayoutVars>
          <dgm:bulletEnabled val="1"/>
        </dgm:presLayoutVars>
      </dgm:prSet>
      <dgm:spPr/>
      <dgm:t>
        <a:bodyPr/>
        <a:lstStyle/>
        <a:p>
          <a:endParaRPr lang="zh-TW" altLang="en-US"/>
        </a:p>
      </dgm:t>
    </dgm:pt>
    <dgm:pt modelId="{5DF3F6A9-33A3-4458-87B6-50245D659B15}" type="pres">
      <dgm:prSet presAssocID="{2D7B58CC-8925-41CD-96CF-5210B1646C83}" presName="rect2" presStyleLbl="fgImgPlace1" presStyleIdx="1" presStyleCnt="2"/>
      <dgm:spPr/>
    </dgm:pt>
  </dgm:ptLst>
  <dgm:cxnLst>
    <dgm:cxn modelId="{F898C9E0-33F5-4E4F-AC12-3F59B91E56C3}" srcId="{E5C508FA-DED7-428C-B4EC-DAFEF87CEFA2}" destId="{2D7B58CC-8925-41CD-96CF-5210B1646C83}" srcOrd="1" destOrd="0" parTransId="{7565A134-E3BF-414C-B61A-EDCF26CB23C0}" sibTransId="{646C2E25-8087-4CEA-9C0E-28ABDCB7809A}"/>
    <dgm:cxn modelId="{E54442E7-949B-474F-BB0B-A75C29125C00}" srcId="{E5C508FA-DED7-428C-B4EC-DAFEF87CEFA2}" destId="{105B7FB1-A7C3-4024-8B2E-63F663682881}" srcOrd="0" destOrd="0" parTransId="{18FFA1FC-3872-48E3-ABC9-5A4053089C82}" sibTransId="{011EA18B-DE24-4599-BA67-FF9D725FBB78}"/>
    <dgm:cxn modelId="{4326F960-F127-4320-AD99-2500D28339D9}" type="presOf" srcId="{2D7B58CC-8925-41CD-96CF-5210B1646C83}" destId="{943B4E0B-F230-457B-935D-5009005ED5A0}" srcOrd="0" destOrd="0" presId="urn:microsoft.com/office/officeart/2008/layout/PictureStrips"/>
    <dgm:cxn modelId="{734F1E7E-12A4-4E7B-9F4D-2E4FB084E924}" type="presOf" srcId="{E5C508FA-DED7-428C-B4EC-DAFEF87CEFA2}" destId="{992107D7-3647-49C2-94F3-68F44A1FD510}" srcOrd="0" destOrd="0" presId="urn:microsoft.com/office/officeart/2008/layout/PictureStrips"/>
    <dgm:cxn modelId="{FC69F653-E829-4198-AB80-FDA5BB4A99BD}" type="presOf" srcId="{105B7FB1-A7C3-4024-8B2E-63F663682881}" destId="{C74C5C5B-82B2-4E84-87DA-9E3797044653}" srcOrd="0" destOrd="0" presId="urn:microsoft.com/office/officeart/2008/layout/PictureStrips"/>
    <dgm:cxn modelId="{B907065C-9E31-4BA3-88F5-15EEEB40CE3F}" type="presParOf" srcId="{992107D7-3647-49C2-94F3-68F44A1FD510}" destId="{BD99844C-0035-423F-A52E-5156B0845D2E}" srcOrd="0" destOrd="0" presId="urn:microsoft.com/office/officeart/2008/layout/PictureStrips"/>
    <dgm:cxn modelId="{B58750A6-CF58-4BCD-BA03-ACD686385567}" type="presParOf" srcId="{BD99844C-0035-423F-A52E-5156B0845D2E}" destId="{C74C5C5B-82B2-4E84-87DA-9E3797044653}" srcOrd="0" destOrd="0" presId="urn:microsoft.com/office/officeart/2008/layout/PictureStrips"/>
    <dgm:cxn modelId="{BF1A2662-D9D2-472F-91FF-D3835CD0CAD9}" type="presParOf" srcId="{BD99844C-0035-423F-A52E-5156B0845D2E}" destId="{97D799E5-94DC-4DE4-A9F4-4E1AB7FB599B}" srcOrd="1" destOrd="0" presId="urn:microsoft.com/office/officeart/2008/layout/PictureStrips"/>
    <dgm:cxn modelId="{8D4FA5AD-0E6C-4CCD-ABF8-47B29942366E}" type="presParOf" srcId="{992107D7-3647-49C2-94F3-68F44A1FD510}" destId="{777F92D8-4C01-429A-B9BA-390AF7419B8C}" srcOrd="1" destOrd="0" presId="urn:microsoft.com/office/officeart/2008/layout/PictureStrips"/>
    <dgm:cxn modelId="{6B0A0294-4305-42C6-8FF2-66F788952332}" type="presParOf" srcId="{992107D7-3647-49C2-94F3-68F44A1FD510}" destId="{F554E456-268B-400F-A835-F185B2DEE617}" srcOrd="2" destOrd="0" presId="urn:microsoft.com/office/officeart/2008/layout/PictureStrips"/>
    <dgm:cxn modelId="{60CDCDED-F313-4518-A105-C81C7FA899FC}" type="presParOf" srcId="{F554E456-268B-400F-A835-F185B2DEE617}" destId="{943B4E0B-F230-457B-935D-5009005ED5A0}" srcOrd="0" destOrd="0" presId="urn:microsoft.com/office/officeart/2008/layout/PictureStrips"/>
    <dgm:cxn modelId="{854EF1F8-C88B-4B8B-88C2-2EFCAA9F39DD}" type="presParOf" srcId="{F554E456-268B-400F-A835-F185B2DEE617}" destId="{5DF3F6A9-33A3-4458-87B6-50245D659B15}"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C508FA-DED7-428C-B4EC-DAFEF87CEFA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TW" altLang="en-US"/>
        </a:p>
      </dgm:t>
    </dgm:pt>
    <dgm:pt modelId="{DBEA22D0-7E96-4EF2-96FF-5A6103161C18}">
      <dgm:prSet phldrT="[文字]"/>
      <dgm:spPr/>
      <dgm:t>
        <a:bodyPr/>
        <a:lstStyle/>
        <a:p>
          <a:r>
            <a:rPr lang="zh-TW" altLang="en-US" dirty="0" smtClean="0">
              <a:latin typeface="標楷體" panose="03000509000000000000" pitchFamily="65" charset="-120"/>
              <a:ea typeface="標楷體" panose="03000509000000000000" pitchFamily="65" charset="-120"/>
            </a:rPr>
            <a:t>素養導向</a:t>
          </a:r>
          <a:endParaRPr lang="zh-TW" altLang="en-US" dirty="0">
            <a:latin typeface="標楷體" panose="03000509000000000000" pitchFamily="65" charset="-120"/>
            <a:ea typeface="標楷體" panose="03000509000000000000" pitchFamily="65" charset="-120"/>
          </a:endParaRPr>
        </a:p>
      </dgm:t>
    </dgm:pt>
    <dgm:pt modelId="{115FA4B3-1EDD-4A9B-A1F2-411669A8783B}" type="parTrans" cxnId="{1BF33D7F-016A-4C98-98D9-3800BA494E3C}">
      <dgm:prSet/>
      <dgm:spPr/>
      <dgm:t>
        <a:bodyPr/>
        <a:lstStyle/>
        <a:p>
          <a:endParaRPr lang="zh-TW" altLang="en-US">
            <a:latin typeface="標楷體" panose="03000509000000000000" pitchFamily="65" charset="-120"/>
            <a:ea typeface="標楷體" panose="03000509000000000000" pitchFamily="65" charset="-120"/>
          </a:endParaRPr>
        </a:p>
      </dgm:t>
    </dgm:pt>
    <dgm:pt modelId="{5CC6655C-F934-432A-B194-A76A4821B00F}" type="sibTrans" cxnId="{1BF33D7F-016A-4C98-98D9-3800BA494E3C}">
      <dgm:prSet/>
      <dgm:spPr/>
      <dgm:t>
        <a:bodyPr/>
        <a:lstStyle/>
        <a:p>
          <a:endParaRPr lang="zh-TW" altLang="en-US">
            <a:latin typeface="標楷體" panose="03000509000000000000" pitchFamily="65" charset="-120"/>
            <a:ea typeface="標楷體" panose="03000509000000000000" pitchFamily="65" charset="-120"/>
          </a:endParaRPr>
        </a:p>
      </dgm:t>
    </dgm:pt>
    <dgm:pt modelId="{A4236EA8-8E1A-4B8C-BE56-55523E13F28E}">
      <dgm:prSet phldrT="[文字]"/>
      <dgm:spPr/>
      <dgm:t>
        <a:bodyPr/>
        <a:lstStyle/>
        <a:p>
          <a:r>
            <a:rPr lang="zh-TW" altLang="en-US" dirty="0" smtClean="0">
              <a:latin typeface="標楷體" panose="03000509000000000000" pitchFamily="65" charset="-120"/>
              <a:ea typeface="標楷體" panose="03000509000000000000" pitchFamily="65" charset="-120"/>
            </a:rPr>
            <a:t>跨領域</a:t>
          </a:r>
          <a:endParaRPr lang="zh-TW" altLang="en-US" dirty="0">
            <a:latin typeface="標楷體" panose="03000509000000000000" pitchFamily="65" charset="-120"/>
            <a:ea typeface="標楷體" panose="03000509000000000000" pitchFamily="65" charset="-120"/>
          </a:endParaRPr>
        </a:p>
      </dgm:t>
    </dgm:pt>
    <dgm:pt modelId="{C49E7520-7E8F-47C4-A763-8D07407838BC}" type="parTrans" cxnId="{A2FCBF2D-E90E-48DF-B343-1BF9B7286AD5}">
      <dgm:prSet/>
      <dgm:spPr/>
      <dgm:t>
        <a:bodyPr/>
        <a:lstStyle/>
        <a:p>
          <a:endParaRPr lang="zh-TW" altLang="en-US">
            <a:latin typeface="標楷體" panose="03000509000000000000" pitchFamily="65" charset="-120"/>
            <a:ea typeface="標楷體" panose="03000509000000000000" pitchFamily="65" charset="-120"/>
          </a:endParaRPr>
        </a:p>
      </dgm:t>
    </dgm:pt>
    <dgm:pt modelId="{2AE1F0D8-47AF-4A13-AEB4-B8A077E0A330}" type="sibTrans" cxnId="{A2FCBF2D-E90E-48DF-B343-1BF9B7286AD5}">
      <dgm:prSet/>
      <dgm:spPr/>
      <dgm:t>
        <a:bodyPr/>
        <a:lstStyle/>
        <a:p>
          <a:endParaRPr lang="zh-TW" altLang="en-US">
            <a:latin typeface="標楷體" panose="03000509000000000000" pitchFamily="65" charset="-120"/>
            <a:ea typeface="標楷體" panose="03000509000000000000" pitchFamily="65" charset="-120"/>
          </a:endParaRPr>
        </a:p>
      </dgm:t>
    </dgm:pt>
    <dgm:pt modelId="{105B7FB1-A7C3-4024-8B2E-63F663682881}">
      <dgm:prSet phldrT="[文字]"/>
      <dgm:spPr/>
      <dgm:t>
        <a:bodyPr/>
        <a:lstStyle/>
        <a:p>
          <a:r>
            <a:rPr lang="zh-TW" altLang="en-US" dirty="0" smtClean="0">
              <a:latin typeface="標楷體" panose="03000509000000000000" pitchFamily="65" charset="-120"/>
              <a:ea typeface="標楷體" panose="03000509000000000000" pitchFamily="65" charset="-120"/>
            </a:rPr>
            <a:t>自主學習</a:t>
          </a:r>
          <a:endParaRPr lang="zh-TW" altLang="en-US" dirty="0">
            <a:latin typeface="標楷體" panose="03000509000000000000" pitchFamily="65" charset="-120"/>
            <a:ea typeface="標楷體" panose="03000509000000000000" pitchFamily="65" charset="-120"/>
          </a:endParaRPr>
        </a:p>
      </dgm:t>
    </dgm:pt>
    <dgm:pt modelId="{18FFA1FC-3872-48E3-ABC9-5A4053089C82}" type="par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011EA18B-DE24-4599-BA67-FF9D725FBB78}" type="sib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992107D7-3647-49C2-94F3-68F44A1FD510}" type="pres">
      <dgm:prSet presAssocID="{E5C508FA-DED7-428C-B4EC-DAFEF87CEFA2}" presName="Name0" presStyleCnt="0">
        <dgm:presLayoutVars>
          <dgm:dir/>
          <dgm:resizeHandles val="exact"/>
        </dgm:presLayoutVars>
      </dgm:prSet>
      <dgm:spPr/>
      <dgm:t>
        <a:bodyPr/>
        <a:lstStyle/>
        <a:p>
          <a:endParaRPr lang="zh-TW" altLang="en-US"/>
        </a:p>
      </dgm:t>
    </dgm:pt>
    <dgm:pt modelId="{6C5948C2-2750-4DF3-AEA3-A9692C4422CC}" type="pres">
      <dgm:prSet presAssocID="{DBEA22D0-7E96-4EF2-96FF-5A6103161C18}" presName="composite" presStyleCnt="0"/>
      <dgm:spPr/>
    </dgm:pt>
    <dgm:pt modelId="{E6AE6D67-DC7F-459A-BBA7-3A1203B31BD1}" type="pres">
      <dgm:prSet presAssocID="{DBEA22D0-7E96-4EF2-96FF-5A6103161C18}" presName="rect1" presStyleLbl="trAlignAcc1" presStyleIdx="0" presStyleCnt="3">
        <dgm:presLayoutVars>
          <dgm:bulletEnabled val="1"/>
        </dgm:presLayoutVars>
      </dgm:prSet>
      <dgm:spPr/>
      <dgm:t>
        <a:bodyPr/>
        <a:lstStyle/>
        <a:p>
          <a:endParaRPr lang="zh-TW" altLang="en-US"/>
        </a:p>
      </dgm:t>
    </dgm:pt>
    <dgm:pt modelId="{C9C62D5F-CBD9-4A02-BD07-A9A239111B4C}" type="pres">
      <dgm:prSet presAssocID="{DBEA22D0-7E96-4EF2-96FF-5A6103161C18}" presName="rect2" presStyleLbl="fgImgPlace1" presStyleIdx="0" presStyleCnt="3"/>
      <dgm:spPr/>
    </dgm:pt>
    <dgm:pt modelId="{5BE429F0-D84C-4BD3-966D-5DA9AE30D172}" type="pres">
      <dgm:prSet presAssocID="{5CC6655C-F934-432A-B194-A76A4821B00F}" presName="sibTrans" presStyleCnt="0"/>
      <dgm:spPr/>
    </dgm:pt>
    <dgm:pt modelId="{749E4F57-74C1-4BFD-86F4-962A0F295F2E}" type="pres">
      <dgm:prSet presAssocID="{A4236EA8-8E1A-4B8C-BE56-55523E13F28E}" presName="composite" presStyleCnt="0"/>
      <dgm:spPr/>
    </dgm:pt>
    <dgm:pt modelId="{459F16BC-7DE9-432D-B843-EB958B0E66D1}" type="pres">
      <dgm:prSet presAssocID="{A4236EA8-8E1A-4B8C-BE56-55523E13F28E}" presName="rect1" presStyleLbl="trAlignAcc1" presStyleIdx="1" presStyleCnt="3">
        <dgm:presLayoutVars>
          <dgm:bulletEnabled val="1"/>
        </dgm:presLayoutVars>
      </dgm:prSet>
      <dgm:spPr/>
      <dgm:t>
        <a:bodyPr/>
        <a:lstStyle/>
        <a:p>
          <a:endParaRPr lang="zh-TW" altLang="en-US"/>
        </a:p>
      </dgm:t>
    </dgm:pt>
    <dgm:pt modelId="{322AA41D-573A-4402-80DE-5884975B6513}" type="pres">
      <dgm:prSet presAssocID="{A4236EA8-8E1A-4B8C-BE56-55523E13F28E}" presName="rect2" presStyleLbl="fgImgPlace1" presStyleIdx="1" presStyleCnt="3"/>
      <dgm:spPr/>
    </dgm:pt>
    <dgm:pt modelId="{0912C2B6-ADDE-4E5F-98A7-B0805D4932EE}" type="pres">
      <dgm:prSet presAssocID="{2AE1F0D8-47AF-4A13-AEB4-B8A077E0A330}" presName="sibTrans" presStyleCnt="0"/>
      <dgm:spPr/>
    </dgm:pt>
    <dgm:pt modelId="{BD99844C-0035-423F-A52E-5156B0845D2E}" type="pres">
      <dgm:prSet presAssocID="{105B7FB1-A7C3-4024-8B2E-63F663682881}" presName="composite" presStyleCnt="0"/>
      <dgm:spPr/>
    </dgm:pt>
    <dgm:pt modelId="{C74C5C5B-82B2-4E84-87DA-9E3797044653}" type="pres">
      <dgm:prSet presAssocID="{105B7FB1-A7C3-4024-8B2E-63F663682881}" presName="rect1" presStyleLbl="trAlignAcc1" presStyleIdx="2" presStyleCnt="3">
        <dgm:presLayoutVars>
          <dgm:bulletEnabled val="1"/>
        </dgm:presLayoutVars>
      </dgm:prSet>
      <dgm:spPr/>
      <dgm:t>
        <a:bodyPr/>
        <a:lstStyle/>
        <a:p>
          <a:endParaRPr lang="zh-TW" altLang="en-US"/>
        </a:p>
      </dgm:t>
    </dgm:pt>
    <dgm:pt modelId="{97D799E5-94DC-4DE4-A9F4-4E1AB7FB599B}" type="pres">
      <dgm:prSet presAssocID="{105B7FB1-A7C3-4024-8B2E-63F663682881}" presName="rect2" presStyleLbl="fgImgPlace1" presStyleIdx="2" presStyleCnt="3"/>
      <dgm:spPr/>
    </dgm:pt>
  </dgm:ptLst>
  <dgm:cxnLst>
    <dgm:cxn modelId="{E54442E7-949B-474F-BB0B-A75C29125C00}" srcId="{E5C508FA-DED7-428C-B4EC-DAFEF87CEFA2}" destId="{105B7FB1-A7C3-4024-8B2E-63F663682881}" srcOrd="2" destOrd="0" parTransId="{18FFA1FC-3872-48E3-ABC9-5A4053089C82}" sibTransId="{011EA18B-DE24-4599-BA67-FF9D725FBB78}"/>
    <dgm:cxn modelId="{1FAA06C0-3C88-46EF-97EF-FE853E0F29DA}" type="presOf" srcId="{DBEA22D0-7E96-4EF2-96FF-5A6103161C18}" destId="{E6AE6D67-DC7F-459A-BBA7-3A1203B31BD1}" srcOrd="0" destOrd="0" presId="urn:microsoft.com/office/officeart/2008/layout/PictureStrips"/>
    <dgm:cxn modelId="{39F1DCCB-53C8-4FEA-809C-2662610A7365}" type="presOf" srcId="{A4236EA8-8E1A-4B8C-BE56-55523E13F28E}" destId="{459F16BC-7DE9-432D-B843-EB958B0E66D1}" srcOrd="0" destOrd="0" presId="urn:microsoft.com/office/officeart/2008/layout/PictureStrips"/>
    <dgm:cxn modelId="{FC69F653-E829-4198-AB80-FDA5BB4A99BD}" type="presOf" srcId="{105B7FB1-A7C3-4024-8B2E-63F663682881}" destId="{C74C5C5B-82B2-4E84-87DA-9E3797044653}" srcOrd="0" destOrd="0" presId="urn:microsoft.com/office/officeart/2008/layout/PictureStrips"/>
    <dgm:cxn modelId="{A2FCBF2D-E90E-48DF-B343-1BF9B7286AD5}" srcId="{E5C508FA-DED7-428C-B4EC-DAFEF87CEFA2}" destId="{A4236EA8-8E1A-4B8C-BE56-55523E13F28E}" srcOrd="1" destOrd="0" parTransId="{C49E7520-7E8F-47C4-A763-8D07407838BC}" sibTransId="{2AE1F0D8-47AF-4A13-AEB4-B8A077E0A330}"/>
    <dgm:cxn modelId="{734F1E7E-12A4-4E7B-9F4D-2E4FB084E924}" type="presOf" srcId="{E5C508FA-DED7-428C-B4EC-DAFEF87CEFA2}" destId="{992107D7-3647-49C2-94F3-68F44A1FD510}" srcOrd="0" destOrd="0" presId="urn:microsoft.com/office/officeart/2008/layout/PictureStrips"/>
    <dgm:cxn modelId="{1BF33D7F-016A-4C98-98D9-3800BA494E3C}" srcId="{E5C508FA-DED7-428C-B4EC-DAFEF87CEFA2}" destId="{DBEA22D0-7E96-4EF2-96FF-5A6103161C18}" srcOrd="0" destOrd="0" parTransId="{115FA4B3-1EDD-4A9B-A1F2-411669A8783B}" sibTransId="{5CC6655C-F934-432A-B194-A76A4821B00F}"/>
    <dgm:cxn modelId="{4463AB38-08A5-4D43-BD51-8A860341F218}" type="presParOf" srcId="{992107D7-3647-49C2-94F3-68F44A1FD510}" destId="{6C5948C2-2750-4DF3-AEA3-A9692C4422CC}" srcOrd="0" destOrd="0" presId="urn:microsoft.com/office/officeart/2008/layout/PictureStrips"/>
    <dgm:cxn modelId="{A6CC91FB-BA43-4648-B7BA-B4E82C4F1C44}" type="presParOf" srcId="{6C5948C2-2750-4DF3-AEA3-A9692C4422CC}" destId="{E6AE6D67-DC7F-459A-BBA7-3A1203B31BD1}" srcOrd="0" destOrd="0" presId="urn:microsoft.com/office/officeart/2008/layout/PictureStrips"/>
    <dgm:cxn modelId="{AE62BB55-474F-456B-BC48-98CA9202BDB5}" type="presParOf" srcId="{6C5948C2-2750-4DF3-AEA3-A9692C4422CC}" destId="{C9C62D5F-CBD9-4A02-BD07-A9A239111B4C}" srcOrd="1" destOrd="0" presId="urn:microsoft.com/office/officeart/2008/layout/PictureStrips"/>
    <dgm:cxn modelId="{2870FCA6-B7DD-4635-AD41-C10EF2B3AF9F}" type="presParOf" srcId="{992107D7-3647-49C2-94F3-68F44A1FD510}" destId="{5BE429F0-D84C-4BD3-966D-5DA9AE30D172}" srcOrd="1" destOrd="0" presId="urn:microsoft.com/office/officeart/2008/layout/PictureStrips"/>
    <dgm:cxn modelId="{20EE54BE-A457-4698-9217-1981BFA9CAA9}" type="presParOf" srcId="{992107D7-3647-49C2-94F3-68F44A1FD510}" destId="{749E4F57-74C1-4BFD-86F4-962A0F295F2E}" srcOrd="2" destOrd="0" presId="urn:microsoft.com/office/officeart/2008/layout/PictureStrips"/>
    <dgm:cxn modelId="{31B4BB11-CA30-4BE4-B49A-F51F9D101ED9}" type="presParOf" srcId="{749E4F57-74C1-4BFD-86F4-962A0F295F2E}" destId="{459F16BC-7DE9-432D-B843-EB958B0E66D1}" srcOrd="0" destOrd="0" presId="urn:microsoft.com/office/officeart/2008/layout/PictureStrips"/>
    <dgm:cxn modelId="{7A3B4767-1FED-465D-86F2-0B051B8372AC}" type="presParOf" srcId="{749E4F57-74C1-4BFD-86F4-962A0F295F2E}" destId="{322AA41D-573A-4402-80DE-5884975B6513}" srcOrd="1" destOrd="0" presId="urn:microsoft.com/office/officeart/2008/layout/PictureStrips"/>
    <dgm:cxn modelId="{A0519926-AF4E-4D80-B99D-275E4EB1D118}" type="presParOf" srcId="{992107D7-3647-49C2-94F3-68F44A1FD510}" destId="{0912C2B6-ADDE-4E5F-98A7-B0805D4932EE}" srcOrd="3" destOrd="0" presId="urn:microsoft.com/office/officeart/2008/layout/PictureStrips"/>
    <dgm:cxn modelId="{B907065C-9E31-4BA3-88F5-15EEEB40CE3F}" type="presParOf" srcId="{992107D7-3647-49C2-94F3-68F44A1FD510}" destId="{BD99844C-0035-423F-A52E-5156B0845D2E}" srcOrd="4" destOrd="0" presId="urn:microsoft.com/office/officeart/2008/layout/PictureStrips"/>
    <dgm:cxn modelId="{B58750A6-CF58-4BCD-BA03-ACD686385567}" type="presParOf" srcId="{BD99844C-0035-423F-A52E-5156B0845D2E}" destId="{C74C5C5B-82B2-4E84-87DA-9E3797044653}" srcOrd="0" destOrd="0" presId="urn:microsoft.com/office/officeart/2008/layout/PictureStrips"/>
    <dgm:cxn modelId="{BF1A2662-D9D2-472F-91FF-D3835CD0CAD9}" type="presParOf" srcId="{BD99844C-0035-423F-A52E-5156B0845D2E}" destId="{97D799E5-94DC-4DE4-A9F4-4E1AB7FB599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B5D02D-9CBB-4BB4-80E8-B4EB844F8443}"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E636568-CBDD-4E6E-9C18-9E6CFD1BF357}">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教學方案</a:t>
          </a:r>
          <a:endParaRPr lang="zh-TW" altLang="en-US" dirty="0">
            <a:solidFill>
              <a:schemeClr val="bg1"/>
            </a:solidFill>
            <a:latin typeface="標楷體" panose="03000509000000000000" pitchFamily="65" charset="-120"/>
            <a:ea typeface="標楷體" panose="03000509000000000000" pitchFamily="65" charset="-120"/>
          </a:endParaRPr>
        </a:p>
      </dgm:t>
    </dgm:pt>
    <dgm:pt modelId="{05B413AD-CFC4-4841-A492-46FF01A4C354}" type="par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F87A714D-CC3E-4D36-86F9-E551BED757DA}" type="sib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5D50EF09-0566-4EFD-BBB7-021C40EBEEA4}">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學習效應</a:t>
          </a:r>
          <a:endParaRPr lang="zh-TW" altLang="en-US" dirty="0">
            <a:solidFill>
              <a:schemeClr val="bg1"/>
            </a:solidFill>
            <a:latin typeface="標楷體" panose="03000509000000000000" pitchFamily="65" charset="-120"/>
            <a:ea typeface="標楷體" panose="03000509000000000000" pitchFamily="65" charset="-120"/>
          </a:endParaRPr>
        </a:p>
      </dgm:t>
    </dgm:pt>
    <dgm:pt modelId="{BB7463F8-9137-456D-9562-D936C901CA92}" type="par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3B89CFED-FFFC-4C54-BF95-19D4C46EC8E1}" type="sib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75B6231B-0560-4504-ACF1-8C866C3986F4}">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兩者關係</a:t>
          </a:r>
          <a:endParaRPr lang="zh-TW" altLang="en-US" dirty="0">
            <a:solidFill>
              <a:schemeClr val="bg1"/>
            </a:solidFill>
            <a:latin typeface="標楷體" panose="03000509000000000000" pitchFamily="65" charset="-120"/>
            <a:ea typeface="標楷體" panose="03000509000000000000" pitchFamily="65" charset="-120"/>
          </a:endParaRPr>
        </a:p>
      </dgm:t>
    </dgm:pt>
    <dgm:pt modelId="{AB04BE76-0F3B-4B95-95ED-45A19D4DAAAC}" type="par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1F943678-2423-4858-A91E-C201BBAD8760}" type="sib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90602B78-3C6D-4114-A7C3-8E4E8BBF3ED4}" type="pres">
      <dgm:prSet presAssocID="{80B5D02D-9CBB-4BB4-80E8-B4EB844F8443}" presName="linearFlow" presStyleCnt="0">
        <dgm:presLayoutVars>
          <dgm:dir/>
          <dgm:resizeHandles val="exact"/>
        </dgm:presLayoutVars>
      </dgm:prSet>
      <dgm:spPr/>
    </dgm:pt>
    <dgm:pt modelId="{86AC15D4-F708-4B19-ADBB-2D1EA7CCB194}" type="pres">
      <dgm:prSet presAssocID="{3E636568-CBDD-4E6E-9C18-9E6CFD1BF357}" presName="node" presStyleLbl="node1" presStyleIdx="0" presStyleCnt="3">
        <dgm:presLayoutVars>
          <dgm:bulletEnabled val="1"/>
        </dgm:presLayoutVars>
      </dgm:prSet>
      <dgm:spPr/>
      <dgm:t>
        <a:bodyPr/>
        <a:lstStyle/>
        <a:p>
          <a:endParaRPr lang="zh-TW" altLang="en-US"/>
        </a:p>
      </dgm:t>
    </dgm:pt>
    <dgm:pt modelId="{F4EB6C50-6034-40A0-AB76-C6175C7D1920}" type="pres">
      <dgm:prSet presAssocID="{F87A714D-CC3E-4D36-86F9-E551BED757DA}" presName="spacerL" presStyleCnt="0"/>
      <dgm:spPr/>
    </dgm:pt>
    <dgm:pt modelId="{A729428D-4E3F-4DB4-8DA3-7F16BA011237}" type="pres">
      <dgm:prSet presAssocID="{F87A714D-CC3E-4D36-86F9-E551BED757DA}" presName="sibTrans" presStyleLbl="sibTrans2D1" presStyleIdx="0" presStyleCnt="2"/>
      <dgm:spPr/>
      <dgm:t>
        <a:bodyPr/>
        <a:lstStyle/>
        <a:p>
          <a:endParaRPr lang="zh-TW" altLang="en-US"/>
        </a:p>
      </dgm:t>
    </dgm:pt>
    <dgm:pt modelId="{D9A2280A-4437-4A8F-8FFA-D0B66E2E0D00}" type="pres">
      <dgm:prSet presAssocID="{F87A714D-CC3E-4D36-86F9-E551BED757DA}" presName="spacerR" presStyleCnt="0"/>
      <dgm:spPr/>
    </dgm:pt>
    <dgm:pt modelId="{7288124A-343F-40BB-89FE-FB0219B35F8A}" type="pres">
      <dgm:prSet presAssocID="{5D50EF09-0566-4EFD-BBB7-021C40EBEEA4}" presName="node" presStyleLbl="node1" presStyleIdx="1" presStyleCnt="3">
        <dgm:presLayoutVars>
          <dgm:bulletEnabled val="1"/>
        </dgm:presLayoutVars>
      </dgm:prSet>
      <dgm:spPr/>
      <dgm:t>
        <a:bodyPr/>
        <a:lstStyle/>
        <a:p>
          <a:endParaRPr lang="zh-TW" altLang="en-US"/>
        </a:p>
      </dgm:t>
    </dgm:pt>
    <dgm:pt modelId="{B05E709A-95CC-471B-AC1E-57A8E1F95DD0}" type="pres">
      <dgm:prSet presAssocID="{3B89CFED-FFFC-4C54-BF95-19D4C46EC8E1}" presName="spacerL" presStyleCnt="0"/>
      <dgm:spPr/>
    </dgm:pt>
    <dgm:pt modelId="{073EDBFD-9E69-473E-8757-5DAEF9BEDE3D}" type="pres">
      <dgm:prSet presAssocID="{3B89CFED-FFFC-4C54-BF95-19D4C46EC8E1}" presName="sibTrans" presStyleLbl="sibTrans2D1" presStyleIdx="1" presStyleCnt="2"/>
      <dgm:spPr/>
      <dgm:t>
        <a:bodyPr/>
        <a:lstStyle/>
        <a:p>
          <a:endParaRPr lang="zh-TW" altLang="en-US"/>
        </a:p>
      </dgm:t>
    </dgm:pt>
    <dgm:pt modelId="{1920D3C7-9CC3-4920-976D-766A4EE9CBAB}" type="pres">
      <dgm:prSet presAssocID="{3B89CFED-FFFC-4C54-BF95-19D4C46EC8E1}" presName="spacerR" presStyleCnt="0"/>
      <dgm:spPr/>
    </dgm:pt>
    <dgm:pt modelId="{697EAA71-3FC9-4E48-B006-5422A067EE9B}" type="pres">
      <dgm:prSet presAssocID="{75B6231B-0560-4504-ACF1-8C866C3986F4}" presName="node" presStyleLbl="node1" presStyleIdx="2" presStyleCnt="3">
        <dgm:presLayoutVars>
          <dgm:bulletEnabled val="1"/>
        </dgm:presLayoutVars>
      </dgm:prSet>
      <dgm:spPr/>
      <dgm:t>
        <a:bodyPr/>
        <a:lstStyle/>
        <a:p>
          <a:endParaRPr lang="zh-TW" altLang="en-US"/>
        </a:p>
      </dgm:t>
    </dgm:pt>
  </dgm:ptLst>
  <dgm:cxnLst>
    <dgm:cxn modelId="{2B10B8B7-20BC-4E17-B44A-37C2DB35C791}" type="presOf" srcId="{3B89CFED-FFFC-4C54-BF95-19D4C46EC8E1}" destId="{073EDBFD-9E69-473E-8757-5DAEF9BEDE3D}" srcOrd="0" destOrd="0" presId="urn:microsoft.com/office/officeart/2005/8/layout/equation1"/>
    <dgm:cxn modelId="{31A776FA-87EF-4697-9A9A-4BDDE45B11EB}" type="presOf" srcId="{75B6231B-0560-4504-ACF1-8C866C3986F4}" destId="{697EAA71-3FC9-4E48-B006-5422A067EE9B}" srcOrd="0" destOrd="0" presId="urn:microsoft.com/office/officeart/2005/8/layout/equation1"/>
    <dgm:cxn modelId="{20C82A34-62EB-490B-973C-E8D4E0E15DB5}" type="presOf" srcId="{F87A714D-CC3E-4D36-86F9-E551BED757DA}" destId="{A729428D-4E3F-4DB4-8DA3-7F16BA011237}" srcOrd="0" destOrd="0" presId="urn:microsoft.com/office/officeart/2005/8/layout/equation1"/>
    <dgm:cxn modelId="{D90DE54E-7E6F-440D-92F4-CBE284034F63}" type="presOf" srcId="{3E636568-CBDD-4E6E-9C18-9E6CFD1BF357}" destId="{86AC15D4-F708-4B19-ADBB-2D1EA7CCB194}" srcOrd="0" destOrd="0" presId="urn:microsoft.com/office/officeart/2005/8/layout/equation1"/>
    <dgm:cxn modelId="{B534261E-12E2-4B17-BCA6-FA165BCD3214}" srcId="{80B5D02D-9CBB-4BB4-80E8-B4EB844F8443}" destId="{3E636568-CBDD-4E6E-9C18-9E6CFD1BF357}" srcOrd="0" destOrd="0" parTransId="{05B413AD-CFC4-4841-A492-46FF01A4C354}" sibTransId="{F87A714D-CC3E-4D36-86F9-E551BED757DA}"/>
    <dgm:cxn modelId="{A970A772-F24A-43B0-968B-05EDA980264E}" type="presOf" srcId="{5D50EF09-0566-4EFD-BBB7-021C40EBEEA4}" destId="{7288124A-343F-40BB-89FE-FB0219B35F8A}" srcOrd="0" destOrd="0" presId="urn:microsoft.com/office/officeart/2005/8/layout/equation1"/>
    <dgm:cxn modelId="{1D411F4D-3048-4656-97DC-7D6A1EDB047A}" srcId="{80B5D02D-9CBB-4BB4-80E8-B4EB844F8443}" destId="{75B6231B-0560-4504-ACF1-8C866C3986F4}" srcOrd="2" destOrd="0" parTransId="{AB04BE76-0F3B-4B95-95ED-45A19D4DAAAC}" sibTransId="{1F943678-2423-4858-A91E-C201BBAD8760}"/>
    <dgm:cxn modelId="{4B955F1E-1BA0-4D1A-A2BD-85FB71AE2B76}" type="presOf" srcId="{80B5D02D-9CBB-4BB4-80E8-B4EB844F8443}" destId="{90602B78-3C6D-4114-A7C3-8E4E8BBF3ED4}" srcOrd="0" destOrd="0" presId="urn:microsoft.com/office/officeart/2005/8/layout/equation1"/>
    <dgm:cxn modelId="{0706C08F-DFCE-49AD-BE0B-11A73C96A4DC}" srcId="{80B5D02D-9CBB-4BB4-80E8-B4EB844F8443}" destId="{5D50EF09-0566-4EFD-BBB7-021C40EBEEA4}" srcOrd="1" destOrd="0" parTransId="{BB7463F8-9137-456D-9562-D936C901CA92}" sibTransId="{3B89CFED-FFFC-4C54-BF95-19D4C46EC8E1}"/>
    <dgm:cxn modelId="{BA4F9B2D-D02B-4682-90EE-F18A0FF0646E}" type="presParOf" srcId="{90602B78-3C6D-4114-A7C3-8E4E8BBF3ED4}" destId="{86AC15D4-F708-4B19-ADBB-2D1EA7CCB194}" srcOrd="0" destOrd="0" presId="urn:microsoft.com/office/officeart/2005/8/layout/equation1"/>
    <dgm:cxn modelId="{A86AD24C-E7A6-4C1A-AA50-8BF4D25CB4D3}" type="presParOf" srcId="{90602B78-3C6D-4114-A7C3-8E4E8BBF3ED4}" destId="{F4EB6C50-6034-40A0-AB76-C6175C7D1920}" srcOrd="1" destOrd="0" presId="urn:microsoft.com/office/officeart/2005/8/layout/equation1"/>
    <dgm:cxn modelId="{12A66367-E43A-42EC-B4EA-730C6449A1F6}" type="presParOf" srcId="{90602B78-3C6D-4114-A7C3-8E4E8BBF3ED4}" destId="{A729428D-4E3F-4DB4-8DA3-7F16BA011237}" srcOrd="2" destOrd="0" presId="urn:microsoft.com/office/officeart/2005/8/layout/equation1"/>
    <dgm:cxn modelId="{EEF30436-721A-4FD2-88E6-1A1F38CA4C6C}" type="presParOf" srcId="{90602B78-3C6D-4114-A7C3-8E4E8BBF3ED4}" destId="{D9A2280A-4437-4A8F-8FFA-D0B66E2E0D00}" srcOrd="3" destOrd="0" presId="urn:microsoft.com/office/officeart/2005/8/layout/equation1"/>
    <dgm:cxn modelId="{44E16384-84B8-4CE5-A185-106DEDCC1DEE}" type="presParOf" srcId="{90602B78-3C6D-4114-A7C3-8E4E8BBF3ED4}" destId="{7288124A-343F-40BB-89FE-FB0219B35F8A}" srcOrd="4" destOrd="0" presId="urn:microsoft.com/office/officeart/2005/8/layout/equation1"/>
    <dgm:cxn modelId="{4C8A972E-2296-4C65-BF8B-2766A11AC7BA}" type="presParOf" srcId="{90602B78-3C6D-4114-A7C3-8E4E8BBF3ED4}" destId="{B05E709A-95CC-471B-AC1E-57A8E1F95DD0}" srcOrd="5" destOrd="0" presId="urn:microsoft.com/office/officeart/2005/8/layout/equation1"/>
    <dgm:cxn modelId="{4849B64B-6349-4876-85D2-197A1AFC2133}" type="presParOf" srcId="{90602B78-3C6D-4114-A7C3-8E4E8BBF3ED4}" destId="{073EDBFD-9E69-473E-8757-5DAEF9BEDE3D}" srcOrd="6" destOrd="0" presId="urn:microsoft.com/office/officeart/2005/8/layout/equation1"/>
    <dgm:cxn modelId="{0A82E2E7-8F5B-477D-8B99-B18FF5CC2538}" type="presParOf" srcId="{90602B78-3C6D-4114-A7C3-8E4E8BBF3ED4}" destId="{1920D3C7-9CC3-4920-976D-766A4EE9CBAB}" srcOrd="7" destOrd="0" presId="urn:microsoft.com/office/officeart/2005/8/layout/equation1"/>
    <dgm:cxn modelId="{1F22A3F7-AA55-445C-BE9F-145D66AC8BFE}" type="presParOf" srcId="{90602B78-3C6D-4114-A7C3-8E4E8BBF3ED4}" destId="{697EAA71-3FC9-4E48-B006-5422A067EE9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B5D02D-9CBB-4BB4-80E8-B4EB844F8443}"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E636568-CBDD-4E6E-9C18-9E6CFD1BF357}">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教學方案</a:t>
          </a:r>
          <a:endParaRPr lang="zh-TW" altLang="en-US" dirty="0">
            <a:solidFill>
              <a:schemeClr val="bg1"/>
            </a:solidFill>
            <a:latin typeface="標楷體" panose="03000509000000000000" pitchFamily="65" charset="-120"/>
            <a:ea typeface="標楷體" panose="03000509000000000000" pitchFamily="65" charset="-120"/>
          </a:endParaRPr>
        </a:p>
      </dgm:t>
    </dgm:pt>
    <dgm:pt modelId="{05B413AD-CFC4-4841-A492-46FF01A4C354}" type="par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F87A714D-CC3E-4D36-86F9-E551BED757DA}" type="sib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5D50EF09-0566-4EFD-BBB7-021C40EBEEA4}">
      <dgm:prSet phldrT="[文字]"/>
      <dgm:spPr/>
      <dgm:t>
        <a:bodyPr/>
        <a:lstStyle/>
        <a:p>
          <a:r>
            <a:rPr lang="zh-TW" altLang="en-US" dirty="0" smtClean="0">
              <a:solidFill>
                <a:schemeClr val="accent1">
                  <a:lumMod val="60000"/>
                  <a:lumOff val="40000"/>
                </a:schemeClr>
              </a:solidFill>
              <a:latin typeface="標楷體" panose="03000509000000000000" pitchFamily="65" charset="-120"/>
              <a:ea typeface="標楷體" panose="03000509000000000000" pitchFamily="65" charset="-120"/>
            </a:rPr>
            <a:t>學習效應</a:t>
          </a:r>
          <a:endParaRPr lang="zh-TW" altLang="en-US" dirty="0">
            <a:solidFill>
              <a:schemeClr val="accent1">
                <a:lumMod val="60000"/>
                <a:lumOff val="40000"/>
              </a:schemeClr>
            </a:solidFill>
            <a:latin typeface="標楷體" panose="03000509000000000000" pitchFamily="65" charset="-120"/>
            <a:ea typeface="標楷體" panose="03000509000000000000" pitchFamily="65" charset="-120"/>
          </a:endParaRPr>
        </a:p>
      </dgm:t>
    </dgm:pt>
    <dgm:pt modelId="{BB7463F8-9137-456D-9562-D936C901CA92}" type="par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3B89CFED-FFFC-4C54-BF95-19D4C46EC8E1}" type="sib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75B6231B-0560-4504-ACF1-8C866C3986F4}">
      <dgm:prSet phldrT="[文字]"/>
      <dgm:spPr/>
      <dgm:t>
        <a:bodyPr/>
        <a:lstStyle/>
        <a:p>
          <a:r>
            <a:rPr lang="zh-TW" altLang="en-US" dirty="0" smtClean="0">
              <a:solidFill>
                <a:schemeClr val="accent1">
                  <a:lumMod val="60000"/>
                  <a:lumOff val="40000"/>
                </a:schemeClr>
              </a:solidFill>
              <a:latin typeface="標楷體" panose="03000509000000000000" pitchFamily="65" charset="-120"/>
              <a:ea typeface="標楷體" panose="03000509000000000000" pitchFamily="65" charset="-120"/>
            </a:rPr>
            <a:t>兩者關係</a:t>
          </a:r>
          <a:endParaRPr lang="zh-TW" altLang="en-US" dirty="0">
            <a:solidFill>
              <a:schemeClr val="accent1">
                <a:lumMod val="60000"/>
                <a:lumOff val="40000"/>
              </a:schemeClr>
            </a:solidFill>
            <a:latin typeface="標楷體" panose="03000509000000000000" pitchFamily="65" charset="-120"/>
            <a:ea typeface="標楷體" panose="03000509000000000000" pitchFamily="65" charset="-120"/>
          </a:endParaRPr>
        </a:p>
      </dgm:t>
    </dgm:pt>
    <dgm:pt modelId="{AB04BE76-0F3B-4B95-95ED-45A19D4DAAAC}" type="par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1F943678-2423-4858-A91E-C201BBAD8760}" type="sib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90602B78-3C6D-4114-A7C3-8E4E8BBF3ED4}" type="pres">
      <dgm:prSet presAssocID="{80B5D02D-9CBB-4BB4-80E8-B4EB844F8443}" presName="linearFlow" presStyleCnt="0">
        <dgm:presLayoutVars>
          <dgm:dir/>
          <dgm:resizeHandles val="exact"/>
        </dgm:presLayoutVars>
      </dgm:prSet>
      <dgm:spPr/>
    </dgm:pt>
    <dgm:pt modelId="{86AC15D4-F708-4B19-ADBB-2D1EA7CCB194}" type="pres">
      <dgm:prSet presAssocID="{3E636568-CBDD-4E6E-9C18-9E6CFD1BF357}" presName="node" presStyleLbl="node1" presStyleIdx="0" presStyleCnt="3">
        <dgm:presLayoutVars>
          <dgm:bulletEnabled val="1"/>
        </dgm:presLayoutVars>
      </dgm:prSet>
      <dgm:spPr/>
      <dgm:t>
        <a:bodyPr/>
        <a:lstStyle/>
        <a:p>
          <a:endParaRPr lang="zh-TW" altLang="en-US"/>
        </a:p>
      </dgm:t>
    </dgm:pt>
    <dgm:pt modelId="{F4EB6C50-6034-40A0-AB76-C6175C7D1920}" type="pres">
      <dgm:prSet presAssocID="{F87A714D-CC3E-4D36-86F9-E551BED757DA}" presName="spacerL" presStyleCnt="0"/>
      <dgm:spPr/>
    </dgm:pt>
    <dgm:pt modelId="{A729428D-4E3F-4DB4-8DA3-7F16BA011237}" type="pres">
      <dgm:prSet presAssocID="{F87A714D-CC3E-4D36-86F9-E551BED757DA}" presName="sibTrans" presStyleLbl="sibTrans2D1" presStyleIdx="0" presStyleCnt="2"/>
      <dgm:spPr/>
      <dgm:t>
        <a:bodyPr/>
        <a:lstStyle/>
        <a:p>
          <a:endParaRPr lang="zh-TW" altLang="en-US"/>
        </a:p>
      </dgm:t>
    </dgm:pt>
    <dgm:pt modelId="{D9A2280A-4437-4A8F-8FFA-D0B66E2E0D00}" type="pres">
      <dgm:prSet presAssocID="{F87A714D-CC3E-4D36-86F9-E551BED757DA}" presName="spacerR" presStyleCnt="0"/>
      <dgm:spPr/>
    </dgm:pt>
    <dgm:pt modelId="{7288124A-343F-40BB-89FE-FB0219B35F8A}" type="pres">
      <dgm:prSet presAssocID="{5D50EF09-0566-4EFD-BBB7-021C40EBEEA4}" presName="node" presStyleLbl="node1" presStyleIdx="1" presStyleCnt="3">
        <dgm:presLayoutVars>
          <dgm:bulletEnabled val="1"/>
        </dgm:presLayoutVars>
      </dgm:prSet>
      <dgm:spPr/>
      <dgm:t>
        <a:bodyPr/>
        <a:lstStyle/>
        <a:p>
          <a:endParaRPr lang="zh-TW" altLang="en-US"/>
        </a:p>
      </dgm:t>
    </dgm:pt>
    <dgm:pt modelId="{B05E709A-95CC-471B-AC1E-57A8E1F95DD0}" type="pres">
      <dgm:prSet presAssocID="{3B89CFED-FFFC-4C54-BF95-19D4C46EC8E1}" presName="spacerL" presStyleCnt="0"/>
      <dgm:spPr/>
    </dgm:pt>
    <dgm:pt modelId="{073EDBFD-9E69-473E-8757-5DAEF9BEDE3D}" type="pres">
      <dgm:prSet presAssocID="{3B89CFED-FFFC-4C54-BF95-19D4C46EC8E1}" presName="sibTrans" presStyleLbl="sibTrans2D1" presStyleIdx="1" presStyleCnt="2"/>
      <dgm:spPr/>
      <dgm:t>
        <a:bodyPr/>
        <a:lstStyle/>
        <a:p>
          <a:endParaRPr lang="zh-TW" altLang="en-US"/>
        </a:p>
      </dgm:t>
    </dgm:pt>
    <dgm:pt modelId="{1920D3C7-9CC3-4920-976D-766A4EE9CBAB}" type="pres">
      <dgm:prSet presAssocID="{3B89CFED-FFFC-4C54-BF95-19D4C46EC8E1}" presName="spacerR" presStyleCnt="0"/>
      <dgm:spPr/>
    </dgm:pt>
    <dgm:pt modelId="{697EAA71-3FC9-4E48-B006-5422A067EE9B}" type="pres">
      <dgm:prSet presAssocID="{75B6231B-0560-4504-ACF1-8C866C3986F4}" presName="node" presStyleLbl="node1" presStyleIdx="2" presStyleCnt="3">
        <dgm:presLayoutVars>
          <dgm:bulletEnabled val="1"/>
        </dgm:presLayoutVars>
      </dgm:prSet>
      <dgm:spPr/>
      <dgm:t>
        <a:bodyPr/>
        <a:lstStyle/>
        <a:p>
          <a:endParaRPr lang="zh-TW" altLang="en-US"/>
        </a:p>
      </dgm:t>
    </dgm:pt>
  </dgm:ptLst>
  <dgm:cxnLst>
    <dgm:cxn modelId="{2B10B8B7-20BC-4E17-B44A-37C2DB35C791}" type="presOf" srcId="{3B89CFED-FFFC-4C54-BF95-19D4C46EC8E1}" destId="{073EDBFD-9E69-473E-8757-5DAEF9BEDE3D}" srcOrd="0" destOrd="0" presId="urn:microsoft.com/office/officeart/2005/8/layout/equation1"/>
    <dgm:cxn modelId="{31A776FA-87EF-4697-9A9A-4BDDE45B11EB}" type="presOf" srcId="{75B6231B-0560-4504-ACF1-8C866C3986F4}" destId="{697EAA71-3FC9-4E48-B006-5422A067EE9B}" srcOrd="0" destOrd="0" presId="urn:microsoft.com/office/officeart/2005/8/layout/equation1"/>
    <dgm:cxn modelId="{20C82A34-62EB-490B-973C-E8D4E0E15DB5}" type="presOf" srcId="{F87A714D-CC3E-4D36-86F9-E551BED757DA}" destId="{A729428D-4E3F-4DB4-8DA3-7F16BA011237}" srcOrd="0" destOrd="0" presId="urn:microsoft.com/office/officeart/2005/8/layout/equation1"/>
    <dgm:cxn modelId="{D90DE54E-7E6F-440D-92F4-CBE284034F63}" type="presOf" srcId="{3E636568-CBDD-4E6E-9C18-9E6CFD1BF357}" destId="{86AC15D4-F708-4B19-ADBB-2D1EA7CCB194}" srcOrd="0" destOrd="0" presId="urn:microsoft.com/office/officeart/2005/8/layout/equation1"/>
    <dgm:cxn modelId="{B534261E-12E2-4B17-BCA6-FA165BCD3214}" srcId="{80B5D02D-9CBB-4BB4-80E8-B4EB844F8443}" destId="{3E636568-CBDD-4E6E-9C18-9E6CFD1BF357}" srcOrd="0" destOrd="0" parTransId="{05B413AD-CFC4-4841-A492-46FF01A4C354}" sibTransId="{F87A714D-CC3E-4D36-86F9-E551BED757DA}"/>
    <dgm:cxn modelId="{A970A772-F24A-43B0-968B-05EDA980264E}" type="presOf" srcId="{5D50EF09-0566-4EFD-BBB7-021C40EBEEA4}" destId="{7288124A-343F-40BB-89FE-FB0219B35F8A}" srcOrd="0" destOrd="0" presId="urn:microsoft.com/office/officeart/2005/8/layout/equation1"/>
    <dgm:cxn modelId="{1D411F4D-3048-4656-97DC-7D6A1EDB047A}" srcId="{80B5D02D-9CBB-4BB4-80E8-B4EB844F8443}" destId="{75B6231B-0560-4504-ACF1-8C866C3986F4}" srcOrd="2" destOrd="0" parTransId="{AB04BE76-0F3B-4B95-95ED-45A19D4DAAAC}" sibTransId="{1F943678-2423-4858-A91E-C201BBAD8760}"/>
    <dgm:cxn modelId="{4B955F1E-1BA0-4D1A-A2BD-85FB71AE2B76}" type="presOf" srcId="{80B5D02D-9CBB-4BB4-80E8-B4EB844F8443}" destId="{90602B78-3C6D-4114-A7C3-8E4E8BBF3ED4}" srcOrd="0" destOrd="0" presId="urn:microsoft.com/office/officeart/2005/8/layout/equation1"/>
    <dgm:cxn modelId="{0706C08F-DFCE-49AD-BE0B-11A73C96A4DC}" srcId="{80B5D02D-9CBB-4BB4-80E8-B4EB844F8443}" destId="{5D50EF09-0566-4EFD-BBB7-021C40EBEEA4}" srcOrd="1" destOrd="0" parTransId="{BB7463F8-9137-456D-9562-D936C901CA92}" sibTransId="{3B89CFED-FFFC-4C54-BF95-19D4C46EC8E1}"/>
    <dgm:cxn modelId="{BA4F9B2D-D02B-4682-90EE-F18A0FF0646E}" type="presParOf" srcId="{90602B78-3C6D-4114-A7C3-8E4E8BBF3ED4}" destId="{86AC15D4-F708-4B19-ADBB-2D1EA7CCB194}" srcOrd="0" destOrd="0" presId="urn:microsoft.com/office/officeart/2005/8/layout/equation1"/>
    <dgm:cxn modelId="{A86AD24C-E7A6-4C1A-AA50-8BF4D25CB4D3}" type="presParOf" srcId="{90602B78-3C6D-4114-A7C3-8E4E8BBF3ED4}" destId="{F4EB6C50-6034-40A0-AB76-C6175C7D1920}" srcOrd="1" destOrd="0" presId="urn:microsoft.com/office/officeart/2005/8/layout/equation1"/>
    <dgm:cxn modelId="{12A66367-E43A-42EC-B4EA-730C6449A1F6}" type="presParOf" srcId="{90602B78-3C6D-4114-A7C3-8E4E8BBF3ED4}" destId="{A729428D-4E3F-4DB4-8DA3-7F16BA011237}" srcOrd="2" destOrd="0" presId="urn:microsoft.com/office/officeart/2005/8/layout/equation1"/>
    <dgm:cxn modelId="{EEF30436-721A-4FD2-88E6-1A1F38CA4C6C}" type="presParOf" srcId="{90602B78-3C6D-4114-A7C3-8E4E8BBF3ED4}" destId="{D9A2280A-4437-4A8F-8FFA-D0B66E2E0D00}" srcOrd="3" destOrd="0" presId="urn:microsoft.com/office/officeart/2005/8/layout/equation1"/>
    <dgm:cxn modelId="{44E16384-84B8-4CE5-A185-106DEDCC1DEE}" type="presParOf" srcId="{90602B78-3C6D-4114-A7C3-8E4E8BBF3ED4}" destId="{7288124A-343F-40BB-89FE-FB0219B35F8A}" srcOrd="4" destOrd="0" presId="urn:microsoft.com/office/officeart/2005/8/layout/equation1"/>
    <dgm:cxn modelId="{4C8A972E-2296-4C65-BF8B-2766A11AC7BA}" type="presParOf" srcId="{90602B78-3C6D-4114-A7C3-8E4E8BBF3ED4}" destId="{B05E709A-95CC-471B-AC1E-57A8E1F95DD0}" srcOrd="5" destOrd="0" presId="urn:microsoft.com/office/officeart/2005/8/layout/equation1"/>
    <dgm:cxn modelId="{4849B64B-6349-4876-85D2-197A1AFC2133}" type="presParOf" srcId="{90602B78-3C6D-4114-A7C3-8E4E8BBF3ED4}" destId="{073EDBFD-9E69-473E-8757-5DAEF9BEDE3D}" srcOrd="6" destOrd="0" presId="urn:microsoft.com/office/officeart/2005/8/layout/equation1"/>
    <dgm:cxn modelId="{0A82E2E7-8F5B-477D-8B99-B18FF5CC2538}" type="presParOf" srcId="{90602B78-3C6D-4114-A7C3-8E4E8BBF3ED4}" destId="{1920D3C7-9CC3-4920-976D-766A4EE9CBAB}" srcOrd="7" destOrd="0" presId="urn:microsoft.com/office/officeart/2005/8/layout/equation1"/>
    <dgm:cxn modelId="{1F22A3F7-AA55-445C-BE9F-145D66AC8BFE}" type="presParOf" srcId="{90602B78-3C6D-4114-A7C3-8E4E8BBF3ED4}" destId="{697EAA71-3FC9-4E48-B006-5422A067EE9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B5D02D-9CBB-4BB4-80E8-B4EB844F8443}"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E636568-CBDD-4E6E-9C18-9E6CFD1BF357}">
      <dgm:prSet phldrT="[文字]"/>
      <dgm:spPr/>
      <dgm:t>
        <a:bodyPr/>
        <a:lstStyle/>
        <a:p>
          <a:r>
            <a:rPr lang="zh-TW" altLang="en-US" dirty="0" smtClean="0">
              <a:solidFill>
                <a:schemeClr val="accent1">
                  <a:lumMod val="60000"/>
                  <a:lumOff val="40000"/>
                </a:schemeClr>
              </a:solidFill>
              <a:latin typeface="標楷體" panose="03000509000000000000" pitchFamily="65" charset="-120"/>
              <a:ea typeface="標楷體" panose="03000509000000000000" pitchFamily="65" charset="-120"/>
            </a:rPr>
            <a:t>教學方案</a:t>
          </a:r>
          <a:endParaRPr lang="zh-TW" altLang="en-US" dirty="0">
            <a:solidFill>
              <a:schemeClr val="accent1">
                <a:lumMod val="60000"/>
                <a:lumOff val="40000"/>
              </a:schemeClr>
            </a:solidFill>
            <a:latin typeface="標楷體" panose="03000509000000000000" pitchFamily="65" charset="-120"/>
            <a:ea typeface="標楷體" panose="03000509000000000000" pitchFamily="65" charset="-120"/>
          </a:endParaRPr>
        </a:p>
      </dgm:t>
    </dgm:pt>
    <dgm:pt modelId="{05B413AD-CFC4-4841-A492-46FF01A4C354}" type="par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F87A714D-CC3E-4D36-86F9-E551BED757DA}" type="sib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5D50EF09-0566-4EFD-BBB7-021C40EBEEA4}">
      <dgm:prSet phldrT="[文字]"/>
      <dgm:spPr/>
      <dgm:t>
        <a:bodyPr/>
        <a:lstStyle/>
        <a:p>
          <a:r>
            <a:rPr lang="zh-TW" altLang="en-US" dirty="0" smtClean="0">
              <a:latin typeface="標楷體" panose="03000509000000000000" pitchFamily="65" charset="-120"/>
              <a:ea typeface="標楷體" panose="03000509000000000000" pitchFamily="65" charset="-120"/>
            </a:rPr>
            <a:t>學習效應</a:t>
          </a:r>
          <a:endParaRPr lang="zh-TW" altLang="en-US" dirty="0">
            <a:latin typeface="標楷體" panose="03000509000000000000" pitchFamily="65" charset="-120"/>
            <a:ea typeface="標楷體" panose="03000509000000000000" pitchFamily="65" charset="-120"/>
          </a:endParaRPr>
        </a:p>
      </dgm:t>
    </dgm:pt>
    <dgm:pt modelId="{BB7463F8-9137-456D-9562-D936C901CA92}" type="par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3B89CFED-FFFC-4C54-BF95-19D4C46EC8E1}" type="sib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75B6231B-0560-4504-ACF1-8C866C3986F4}">
      <dgm:prSet phldrT="[文字]"/>
      <dgm:spPr/>
      <dgm:t>
        <a:bodyPr/>
        <a:lstStyle/>
        <a:p>
          <a:r>
            <a:rPr lang="zh-TW" altLang="en-US" dirty="0" smtClean="0">
              <a:solidFill>
                <a:schemeClr val="accent1">
                  <a:lumMod val="60000"/>
                  <a:lumOff val="40000"/>
                </a:schemeClr>
              </a:solidFill>
              <a:latin typeface="標楷體" panose="03000509000000000000" pitchFamily="65" charset="-120"/>
              <a:ea typeface="標楷體" panose="03000509000000000000" pitchFamily="65" charset="-120"/>
            </a:rPr>
            <a:t>兩者關係</a:t>
          </a:r>
          <a:endParaRPr lang="zh-TW" altLang="en-US" dirty="0">
            <a:solidFill>
              <a:schemeClr val="accent1">
                <a:lumMod val="60000"/>
                <a:lumOff val="40000"/>
              </a:schemeClr>
            </a:solidFill>
            <a:latin typeface="標楷體" panose="03000509000000000000" pitchFamily="65" charset="-120"/>
            <a:ea typeface="標楷體" panose="03000509000000000000" pitchFamily="65" charset="-120"/>
          </a:endParaRPr>
        </a:p>
      </dgm:t>
    </dgm:pt>
    <dgm:pt modelId="{AB04BE76-0F3B-4B95-95ED-45A19D4DAAAC}" type="par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1F943678-2423-4858-A91E-C201BBAD8760}" type="sib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90602B78-3C6D-4114-A7C3-8E4E8BBF3ED4}" type="pres">
      <dgm:prSet presAssocID="{80B5D02D-9CBB-4BB4-80E8-B4EB844F8443}" presName="linearFlow" presStyleCnt="0">
        <dgm:presLayoutVars>
          <dgm:dir/>
          <dgm:resizeHandles val="exact"/>
        </dgm:presLayoutVars>
      </dgm:prSet>
      <dgm:spPr/>
    </dgm:pt>
    <dgm:pt modelId="{86AC15D4-F708-4B19-ADBB-2D1EA7CCB194}" type="pres">
      <dgm:prSet presAssocID="{3E636568-CBDD-4E6E-9C18-9E6CFD1BF357}" presName="node" presStyleLbl="node1" presStyleIdx="0" presStyleCnt="3">
        <dgm:presLayoutVars>
          <dgm:bulletEnabled val="1"/>
        </dgm:presLayoutVars>
      </dgm:prSet>
      <dgm:spPr/>
      <dgm:t>
        <a:bodyPr/>
        <a:lstStyle/>
        <a:p>
          <a:endParaRPr lang="zh-TW" altLang="en-US"/>
        </a:p>
      </dgm:t>
    </dgm:pt>
    <dgm:pt modelId="{F4EB6C50-6034-40A0-AB76-C6175C7D1920}" type="pres">
      <dgm:prSet presAssocID="{F87A714D-CC3E-4D36-86F9-E551BED757DA}" presName="spacerL" presStyleCnt="0"/>
      <dgm:spPr/>
    </dgm:pt>
    <dgm:pt modelId="{A729428D-4E3F-4DB4-8DA3-7F16BA011237}" type="pres">
      <dgm:prSet presAssocID="{F87A714D-CC3E-4D36-86F9-E551BED757DA}" presName="sibTrans" presStyleLbl="sibTrans2D1" presStyleIdx="0" presStyleCnt="2"/>
      <dgm:spPr/>
      <dgm:t>
        <a:bodyPr/>
        <a:lstStyle/>
        <a:p>
          <a:endParaRPr lang="zh-TW" altLang="en-US"/>
        </a:p>
      </dgm:t>
    </dgm:pt>
    <dgm:pt modelId="{D9A2280A-4437-4A8F-8FFA-D0B66E2E0D00}" type="pres">
      <dgm:prSet presAssocID="{F87A714D-CC3E-4D36-86F9-E551BED757DA}" presName="spacerR" presStyleCnt="0"/>
      <dgm:spPr/>
    </dgm:pt>
    <dgm:pt modelId="{7288124A-343F-40BB-89FE-FB0219B35F8A}" type="pres">
      <dgm:prSet presAssocID="{5D50EF09-0566-4EFD-BBB7-021C40EBEEA4}" presName="node" presStyleLbl="node1" presStyleIdx="1" presStyleCnt="3">
        <dgm:presLayoutVars>
          <dgm:bulletEnabled val="1"/>
        </dgm:presLayoutVars>
      </dgm:prSet>
      <dgm:spPr/>
      <dgm:t>
        <a:bodyPr/>
        <a:lstStyle/>
        <a:p>
          <a:endParaRPr lang="zh-TW" altLang="en-US"/>
        </a:p>
      </dgm:t>
    </dgm:pt>
    <dgm:pt modelId="{B05E709A-95CC-471B-AC1E-57A8E1F95DD0}" type="pres">
      <dgm:prSet presAssocID="{3B89CFED-FFFC-4C54-BF95-19D4C46EC8E1}" presName="spacerL" presStyleCnt="0"/>
      <dgm:spPr/>
    </dgm:pt>
    <dgm:pt modelId="{073EDBFD-9E69-473E-8757-5DAEF9BEDE3D}" type="pres">
      <dgm:prSet presAssocID="{3B89CFED-FFFC-4C54-BF95-19D4C46EC8E1}" presName="sibTrans" presStyleLbl="sibTrans2D1" presStyleIdx="1" presStyleCnt="2"/>
      <dgm:spPr/>
      <dgm:t>
        <a:bodyPr/>
        <a:lstStyle/>
        <a:p>
          <a:endParaRPr lang="zh-TW" altLang="en-US"/>
        </a:p>
      </dgm:t>
    </dgm:pt>
    <dgm:pt modelId="{1920D3C7-9CC3-4920-976D-766A4EE9CBAB}" type="pres">
      <dgm:prSet presAssocID="{3B89CFED-FFFC-4C54-BF95-19D4C46EC8E1}" presName="spacerR" presStyleCnt="0"/>
      <dgm:spPr/>
    </dgm:pt>
    <dgm:pt modelId="{697EAA71-3FC9-4E48-B006-5422A067EE9B}" type="pres">
      <dgm:prSet presAssocID="{75B6231B-0560-4504-ACF1-8C866C3986F4}" presName="node" presStyleLbl="node1" presStyleIdx="2" presStyleCnt="3">
        <dgm:presLayoutVars>
          <dgm:bulletEnabled val="1"/>
        </dgm:presLayoutVars>
      </dgm:prSet>
      <dgm:spPr/>
      <dgm:t>
        <a:bodyPr/>
        <a:lstStyle/>
        <a:p>
          <a:endParaRPr lang="zh-TW" altLang="en-US"/>
        </a:p>
      </dgm:t>
    </dgm:pt>
  </dgm:ptLst>
  <dgm:cxnLst>
    <dgm:cxn modelId="{2B10B8B7-20BC-4E17-B44A-37C2DB35C791}" type="presOf" srcId="{3B89CFED-FFFC-4C54-BF95-19D4C46EC8E1}" destId="{073EDBFD-9E69-473E-8757-5DAEF9BEDE3D}" srcOrd="0" destOrd="0" presId="urn:microsoft.com/office/officeart/2005/8/layout/equation1"/>
    <dgm:cxn modelId="{31A776FA-87EF-4697-9A9A-4BDDE45B11EB}" type="presOf" srcId="{75B6231B-0560-4504-ACF1-8C866C3986F4}" destId="{697EAA71-3FC9-4E48-B006-5422A067EE9B}" srcOrd="0" destOrd="0" presId="urn:microsoft.com/office/officeart/2005/8/layout/equation1"/>
    <dgm:cxn modelId="{20C82A34-62EB-490B-973C-E8D4E0E15DB5}" type="presOf" srcId="{F87A714D-CC3E-4D36-86F9-E551BED757DA}" destId="{A729428D-4E3F-4DB4-8DA3-7F16BA011237}" srcOrd="0" destOrd="0" presId="urn:microsoft.com/office/officeart/2005/8/layout/equation1"/>
    <dgm:cxn modelId="{D90DE54E-7E6F-440D-92F4-CBE284034F63}" type="presOf" srcId="{3E636568-CBDD-4E6E-9C18-9E6CFD1BF357}" destId="{86AC15D4-F708-4B19-ADBB-2D1EA7CCB194}" srcOrd="0" destOrd="0" presId="urn:microsoft.com/office/officeart/2005/8/layout/equation1"/>
    <dgm:cxn modelId="{B534261E-12E2-4B17-BCA6-FA165BCD3214}" srcId="{80B5D02D-9CBB-4BB4-80E8-B4EB844F8443}" destId="{3E636568-CBDD-4E6E-9C18-9E6CFD1BF357}" srcOrd="0" destOrd="0" parTransId="{05B413AD-CFC4-4841-A492-46FF01A4C354}" sibTransId="{F87A714D-CC3E-4D36-86F9-E551BED757DA}"/>
    <dgm:cxn modelId="{A970A772-F24A-43B0-968B-05EDA980264E}" type="presOf" srcId="{5D50EF09-0566-4EFD-BBB7-021C40EBEEA4}" destId="{7288124A-343F-40BB-89FE-FB0219B35F8A}" srcOrd="0" destOrd="0" presId="urn:microsoft.com/office/officeart/2005/8/layout/equation1"/>
    <dgm:cxn modelId="{1D411F4D-3048-4656-97DC-7D6A1EDB047A}" srcId="{80B5D02D-9CBB-4BB4-80E8-B4EB844F8443}" destId="{75B6231B-0560-4504-ACF1-8C866C3986F4}" srcOrd="2" destOrd="0" parTransId="{AB04BE76-0F3B-4B95-95ED-45A19D4DAAAC}" sibTransId="{1F943678-2423-4858-A91E-C201BBAD8760}"/>
    <dgm:cxn modelId="{4B955F1E-1BA0-4D1A-A2BD-85FB71AE2B76}" type="presOf" srcId="{80B5D02D-9CBB-4BB4-80E8-B4EB844F8443}" destId="{90602B78-3C6D-4114-A7C3-8E4E8BBF3ED4}" srcOrd="0" destOrd="0" presId="urn:microsoft.com/office/officeart/2005/8/layout/equation1"/>
    <dgm:cxn modelId="{0706C08F-DFCE-49AD-BE0B-11A73C96A4DC}" srcId="{80B5D02D-9CBB-4BB4-80E8-B4EB844F8443}" destId="{5D50EF09-0566-4EFD-BBB7-021C40EBEEA4}" srcOrd="1" destOrd="0" parTransId="{BB7463F8-9137-456D-9562-D936C901CA92}" sibTransId="{3B89CFED-FFFC-4C54-BF95-19D4C46EC8E1}"/>
    <dgm:cxn modelId="{BA4F9B2D-D02B-4682-90EE-F18A0FF0646E}" type="presParOf" srcId="{90602B78-3C6D-4114-A7C3-8E4E8BBF3ED4}" destId="{86AC15D4-F708-4B19-ADBB-2D1EA7CCB194}" srcOrd="0" destOrd="0" presId="urn:microsoft.com/office/officeart/2005/8/layout/equation1"/>
    <dgm:cxn modelId="{A86AD24C-E7A6-4C1A-AA50-8BF4D25CB4D3}" type="presParOf" srcId="{90602B78-3C6D-4114-A7C3-8E4E8BBF3ED4}" destId="{F4EB6C50-6034-40A0-AB76-C6175C7D1920}" srcOrd="1" destOrd="0" presId="urn:microsoft.com/office/officeart/2005/8/layout/equation1"/>
    <dgm:cxn modelId="{12A66367-E43A-42EC-B4EA-730C6449A1F6}" type="presParOf" srcId="{90602B78-3C6D-4114-A7C3-8E4E8BBF3ED4}" destId="{A729428D-4E3F-4DB4-8DA3-7F16BA011237}" srcOrd="2" destOrd="0" presId="urn:microsoft.com/office/officeart/2005/8/layout/equation1"/>
    <dgm:cxn modelId="{EEF30436-721A-4FD2-88E6-1A1F38CA4C6C}" type="presParOf" srcId="{90602B78-3C6D-4114-A7C3-8E4E8BBF3ED4}" destId="{D9A2280A-4437-4A8F-8FFA-D0B66E2E0D00}" srcOrd="3" destOrd="0" presId="urn:microsoft.com/office/officeart/2005/8/layout/equation1"/>
    <dgm:cxn modelId="{44E16384-84B8-4CE5-A185-106DEDCC1DEE}" type="presParOf" srcId="{90602B78-3C6D-4114-A7C3-8E4E8BBF3ED4}" destId="{7288124A-343F-40BB-89FE-FB0219B35F8A}" srcOrd="4" destOrd="0" presId="urn:microsoft.com/office/officeart/2005/8/layout/equation1"/>
    <dgm:cxn modelId="{4C8A972E-2296-4C65-BF8B-2766A11AC7BA}" type="presParOf" srcId="{90602B78-3C6D-4114-A7C3-8E4E8BBF3ED4}" destId="{B05E709A-95CC-471B-AC1E-57A8E1F95DD0}" srcOrd="5" destOrd="0" presId="urn:microsoft.com/office/officeart/2005/8/layout/equation1"/>
    <dgm:cxn modelId="{4849B64B-6349-4876-85D2-197A1AFC2133}" type="presParOf" srcId="{90602B78-3C6D-4114-A7C3-8E4E8BBF3ED4}" destId="{073EDBFD-9E69-473E-8757-5DAEF9BEDE3D}" srcOrd="6" destOrd="0" presId="urn:microsoft.com/office/officeart/2005/8/layout/equation1"/>
    <dgm:cxn modelId="{0A82E2E7-8F5B-477D-8B99-B18FF5CC2538}" type="presParOf" srcId="{90602B78-3C6D-4114-A7C3-8E4E8BBF3ED4}" destId="{1920D3C7-9CC3-4920-976D-766A4EE9CBAB}" srcOrd="7" destOrd="0" presId="urn:microsoft.com/office/officeart/2005/8/layout/equation1"/>
    <dgm:cxn modelId="{1F22A3F7-AA55-445C-BE9F-145D66AC8BFE}" type="presParOf" srcId="{90602B78-3C6D-4114-A7C3-8E4E8BBF3ED4}" destId="{697EAA71-3FC9-4E48-B006-5422A067EE9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E7E69-67BC-43C9-9283-72DDEFBB70FB}">
      <dsp:nvSpPr>
        <dsp:cNvPr id="0" name=""/>
        <dsp:cNvSpPr/>
      </dsp:nvSpPr>
      <dsp:spPr>
        <a:xfrm>
          <a:off x="-4710925" y="-722132"/>
          <a:ext cx="5611316" cy="5611316"/>
        </a:xfrm>
        <a:prstGeom prst="blockArc">
          <a:avLst>
            <a:gd name="adj1" fmla="val 18900000"/>
            <a:gd name="adj2" fmla="val 2700000"/>
            <a:gd name="adj3" fmla="val 385"/>
          </a:avLst>
        </a:pr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089275-D482-4EA3-891A-02A19FEE5FAE}">
      <dsp:nvSpPr>
        <dsp:cNvPr id="0" name=""/>
        <dsp:cNvSpPr/>
      </dsp:nvSpPr>
      <dsp:spPr>
        <a:xfrm>
          <a:off x="471567" y="320362"/>
          <a:ext cx="5449875" cy="641059"/>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841"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前言</a:t>
          </a:r>
          <a:r>
            <a:rPr lang="en-US" altLang="zh-TW" sz="2800" kern="1200" dirty="0" smtClean="0">
              <a:latin typeface="標楷體" panose="03000509000000000000" pitchFamily="65" charset="-120"/>
              <a:ea typeface="標楷體" panose="03000509000000000000" pitchFamily="65" charset="-120"/>
            </a:rPr>
            <a:t>:</a:t>
          </a:r>
          <a:r>
            <a:rPr lang="zh-TW" altLang="en-US" sz="2800" kern="1200" dirty="0" smtClean="0">
              <a:latin typeface="標楷體" panose="03000509000000000000" pitchFamily="65" charset="-120"/>
              <a:ea typeface="標楷體" panose="03000509000000000000" pitchFamily="65" charset="-120"/>
            </a:rPr>
            <a:t>從兩個</a:t>
          </a:r>
          <a:r>
            <a:rPr lang="zh-TW" altLang="en-US" sz="2800" kern="1200" dirty="0" smtClean="0">
              <a:latin typeface="標楷體" panose="03000509000000000000" pitchFamily="65" charset="-120"/>
              <a:ea typeface="標楷體" panose="03000509000000000000" pitchFamily="65" charset="-120"/>
            </a:rPr>
            <a:t>沒通過的計畫談起</a:t>
          </a:r>
          <a:endParaRPr lang="zh-TW" altLang="en-US" sz="2800" kern="1200" dirty="0">
            <a:solidFill>
              <a:schemeClr val="bg1"/>
            </a:solidFill>
            <a:latin typeface="標楷體" panose="03000509000000000000" pitchFamily="65" charset="-120"/>
            <a:ea typeface="標楷體" panose="03000509000000000000" pitchFamily="65" charset="-120"/>
          </a:endParaRPr>
        </a:p>
      </dsp:txBody>
      <dsp:txXfrm>
        <a:off x="471567" y="320362"/>
        <a:ext cx="5449875" cy="641059"/>
      </dsp:txXfrm>
    </dsp:sp>
    <dsp:sp modelId="{31F530A9-68C5-4A1D-8D0D-8384E13ED436}">
      <dsp:nvSpPr>
        <dsp:cNvPr id="0" name=""/>
        <dsp:cNvSpPr/>
      </dsp:nvSpPr>
      <dsp:spPr>
        <a:xfrm>
          <a:off x="70905" y="240230"/>
          <a:ext cx="801323" cy="801323"/>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C483396-3637-4661-8B94-3CEFC74676C2}">
      <dsp:nvSpPr>
        <dsp:cNvPr id="0" name=""/>
        <dsp:cNvSpPr/>
      </dsp:nvSpPr>
      <dsp:spPr>
        <a:xfrm>
          <a:off x="839101" y="1282118"/>
          <a:ext cx="5082342" cy="641059"/>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841"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如何找出具有</a:t>
          </a:r>
          <a:r>
            <a:rPr lang="zh-TW" altLang="en-US" sz="2800" kern="1200" dirty="0" smtClean="0">
              <a:latin typeface="標楷體" panose="03000509000000000000" pitchFamily="65" charset="-120"/>
              <a:ea typeface="標楷體" panose="03000509000000000000" pitchFamily="65" charset="-120"/>
            </a:rPr>
            <a:t>貢獻性的問題</a:t>
          </a:r>
          <a:endParaRPr lang="zh-TW" altLang="en-US" sz="2800" kern="1200" dirty="0">
            <a:solidFill>
              <a:schemeClr val="bg1"/>
            </a:solidFill>
            <a:latin typeface="標楷體" panose="03000509000000000000" pitchFamily="65" charset="-120"/>
            <a:ea typeface="標楷體" panose="03000509000000000000" pitchFamily="65" charset="-120"/>
          </a:endParaRPr>
        </a:p>
      </dsp:txBody>
      <dsp:txXfrm>
        <a:off x="839101" y="1282118"/>
        <a:ext cx="5082342" cy="641059"/>
      </dsp:txXfrm>
    </dsp:sp>
    <dsp:sp modelId="{F8093E33-8AC8-41F4-9970-70BB1CEAB6EC}">
      <dsp:nvSpPr>
        <dsp:cNvPr id="0" name=""/>
        <dsp:cNvSpPr/>
      </dsp:nvSpPr>
      <dsp:spPr>
        <a:xfrm>
          <a:off x="438439" y="1201985"/>
          <a:ext cx="801323" cy="801323"/>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041CAF0-6B28-415C-82F3-E24F24EB1A49}">
      <dsp:nvSpPr>
        <dsp:cNvPr id="0" name=""/>
        <dsp:cNvSpPr/>
      </dsp:nvSpPr>
      <dsp:spPr>
        <a:xfrm>
          <a:off x="839101" y="2243873"/>
          <a:ext cx="5082342" cy="641059"/>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841" tIns="71120" rIns="71120" bIns="71120" numCol="1" spcCol="1270" anchor="ctr" anchorCtr="0">
          <a:noAutofit/>
        </a:bodyPr>
        <a:lstStyle/>
        <a:p>
          <a:pPr lvl="0" algn="l" defTabSz="1244600">
            <a:lnSpc>
              <a:spcPct val="90000"/>
            </a:lnSpc>
            <a:spcBef>
              <a:spcPct val="0"/>
            </a:spcBef>
            <a:spcAft>
              <a:spcPct val="35000"/>
            </a:spcAft>
          </a:pPr>
          <a:r>
            <a:rPr lang="zh-TW" altLang="en-US" sz="2800" b="0" kern="1200" dirty="0" smtClean="0">
              <a:solidFill>
                <a:schemeClr val="bg1"/>
              </a:solidFill>
              <a:latin typeface="標楷體" panose="03000509000000000000" pitchFamily="65" charset="-120"/>
              <a:ea typeface="標楷體" panose="03000509000000000000" pitchFamily="65" charset="-120"/>
            </a:rPr>
            <a:t>如何寫計畫主持人的內容</a:t>
          </a:r>
          <a:endParaRPr lang="zh-TW" altLang="en-US" sz="2800" b="0" kern="1200" dirty="0">
            <a:solidFill>
              <a:schemeClr val="bg1"/>
            </a:solidFill>
            <a:latin typeface="標楷體" panose="03000509000000000000" pitchFamily="65" charset="-120"/>
            <a:ea typeface="標楷體" panose="03000509000000000000" pitchFamily="65" charset="-120"/>
          </a:endParaRPr>
        </a:p>
      </dsp:txBody>
      <dsp:txXfrm>
        <a:off x="839101" y="2243873"/>
        <a:ext cx="5082342" cy="641059"/>
      </dsp:txXfrm>
    </dsp:sp>
    <dsp:sp modelId="{BD5B9469-A32B-4F83-B9BB-FBA9897D22BF}">
      <dsp:nvSpPr>
        <dsp:cNvPr id="0" name=""/>
        <dsp:cNvSpPr/>
      </dsp:nvSpPr>
      <dsp:spPr>
        <a:xfrm>
          <a:off x="438439" y="2163741"/>
          <a:ext cx="801323" cy="801323"/>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F091AC-34FD-4C60-8B97-3110E751147C}">
      <dsp:nvSpPr>
        <dsp:cNvPr id="0" name=""/>
        <dsp:cNvSpPr/>
      </dsp:nvSpPr>
      <dsp:spPr>
        <a:xfrm>
          <a:off x="471567" y="3205628"/>
          <a:ext cx="5449875" cy="641059"/>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841"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如何寫研究動機</a:t>
          </a:r>
          <a:endParaRPr lang="zh-TW" altLang="en-US" sz="2800" kern="1200" dirty="0">
            <a:solidFill>
              <a:schemeClr val="bg1"/>
            </a:solidFill>
            <a:latin typeface="標楷體" panose="03000509000000000000" pitchFamily="65" charset="-120"/>
            <a:ea typeface="標楷體" panose="03000509000000000000" pitchFamily="65" charset="-120"/>
          </a:endParaRPr>
        </a:p>
      </dsp:txBody>
      <dsp:txXfrm>
        <a:off x="471567" y="3205628"/>
        <a:ext cx="5449875" cy="641059"/>
      </dsp:txXfrm>
    </dsp:sp>
    <dsp:sp modelId="{F04C8100-29EF-4097-8B51-7568974C4A2D}">
      <dsp:nvSpPr>
        <dsp:cNvPr id="0" name=""/>
        <dsp:cNvSpPr/>
      </dsp:nvSpPr>
      <dsp:spPr>
        <a:xfrm>
          <a:off x="70905" y="3125496"/>
          <a:ext cx="801323" cy="801323"/>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C15D4-F708-4B19-ADBB-2D1EA7CCB194}">
      <dsp:nvSpPr>
        <dsp:cNvPr id="0" name=""/>
        <dsp:cNvSpPr/>
      </dsp:nvSpPr>
      <dsp:spPr>
        <a:xfrm>
          <a:off x="68894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accent1">
                  <a:lumMod val="60000"/>
                  <a:lumOff val="40000"/>
                </a:schemeClr>
              </a:solidFill>
              <a:latin typeface="標楷體" panose="03000509000000000000" pitchFamily="65" charset="-120"/>
              <a:ea typeface="標楷體" panose="03000509000000000000" pitchFamily="65" charset="-120"/>
            </a:rPr>
            <a:t>教學方案</a:t>
          </a:r>
          <a:endParaRPr lang="zh-TW" altLang="en-US" sz="3100" kern="1200" dirty="0">
            <a:solidFill>
              <a:schemeClr val="accent1">
                <a:lumMod val="60000"/>
                <a:lumOff val="40000"/>
              </a:schemeClr>
            </a:solidFill>
            <a:latin typeface="標楷體" panose="03000509000000000000" pitchFamily="65" charset="-120"/>
            <a:ea typeface="標楷體" panose="03000509000000000000" pitchFamily="65" charset="-120"/>
          </a:endParaRPr>
        </a:p>
      </dsp:txBody>
      <dsp:txXfrm>
        <a:off x="901894" y="213469"/>
        <a:ext cx="1028231" cy="1028231"/>
      </dsp:txXfrm>
    </dsp:sp>
    <dsp:sp modelId="{A729428D-4E3F-4DB4-8DA3-7F16BA011237}">
      <dsp:nvSpPr>
        <dsp:cNvPr id="0" name=""/>
        <dsp:cNvSpPr/>
      </dsp:nvSpPr>
      <dsp:spPr>
        <a:xfrm>
          <a:off x="2261155" y="305885"/>
          <a:ext cx="843399" cy="843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latin typeface="標楷體" panose="03000509000000000000" pitchFamily="65" charset="-120"/>
            <a:ea typeface="標楷體" panose="03000509000000000000" pitchFamily="65" charset="-120"/>
          </a:endParaRPr>
        </a:p>
      </dsp:txBody>
      <dsp:txXfrm>
        <a:off x="2372948" y="628401"/>
        <a:ext cx="619813" cy="198367"/>
      </dsp:txXfrm>
    </dsp:sp>
    <dsp:sp modelId="{7288124A-343F-40BB-89FE-FB0219B35F8A}">
      <dsp:nvSpPr>
        <dsp:cNvPr id="0" name=""/>
        <dsp:cNvSpPr/>
      </dsp:nvSpPr>
      <dsp:spPr>
        <a:xfrm>
          <a:off x="322263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accent1">
                  <a:lumMod val="60000"/>
                  <a:lumOff val="40000"/>
                </a:schemeClr>
              </a:solidFill>
              <a:latin typeface="標楷體" panose="03000509000000000000" pitchFamily="65" charset="-120"/>
              <a:ea typeface="標楷體" panose="03000509000000000000" pitchFamily="65" charset="-120"/>
            </a:rPr>
            <a:t>學習效應</a:t>
          </a:r>
          <a:endParaRPr lang="zh-TW" altLang="en-US" sz="3100" kern="1200" dirty="0">
            <a:solidFill>
              <a:schemeClr val="accent1">
                <a:lumMod val="60000"/>
                <a:lumOff val="40000"/>
              </a:schemeClr>
            </a:solidFill>
            <a:latin typeface="標楷體" panose="03000509000000000000" pitchFamily="65" charset="-120"/>
            <a:ea typeface="標楷體" panose="03000509000000000000" pitchFamily="65" charset="-120"/>
          </a:endParaRPr>
        </a:p>
      </dsp:txBody>
      <dsp:txXfrm>
        <a:off x="3435584" y="213469"/>
        <a:ext cx="1028231" cy="1028231"/>
      </dsp:txXfrm>
    </dsp:sp>
    <dsp:sp modelId="{073EDBFD-9E69-473E-8757-5DAEF9BEDE3D}">
      <dsp:nvSpPr>
        <dsp:cNvPr id="0" name=""/>
        <dsp:cNvSpPr/>
      </dsp:nvSpPr>
      <dsp:spPr>
        <a:xfrm>
          <a:off x="4794844" y="305885"/>
          <a:ext cx="843399" cy="843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latin typeface="標楷體" panose="03000509000000000000" pitchFamily="65" charset="-120"/>
            <a:ea typeface="標楷體" panose="03000509000000000000" pitchFamily="65" charset="-120"/>
          </a:endParaRPr>
        </a:p>
      </dsp:txBody>
      <dsp:txXfrm>
        <a:off x="4906637" y="479625"/>
        <a:ext cx="619813" cy="495919"/>
      </dsp:txXfrm>
    </dsp:sp>
    <dsp:sp modelId="{697EAA71-3FC9-4E48-B006-5422A067EE9B}">
      <dsp:nvSpPr>
        <dsp:cNvPr id="0" name=""/>
        <dsp:cNvSpPr/>
      </dsp:nvSpPr>
      <dsp:spPr>
        <a:xfrm>
          <a:off x="5756320"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兩者關係</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5969273" y="213469"/>
        <a:ext cx="1028231" cy="10282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C15D4-F708-4B19-ADBB-2D1EA7CCB194}">
      <dsp:nvSpPr>
        <dsp:cNvPr id="0" name=""/>
        <dsp:cNvSpPr/>
      </dsp:nvSpPr>
      <dsp:spPr>
        <a:xfrm>
          <a:off x="68894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教學方案</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901894" y="213469"/>
        <a:ext cx="1028231" cy="1028231"/>
      </dsp:txXfrm>
    </dsp:sp>
    <dsp:sp modelId="{A729428D-4E3F-4DB4-8DA3-7F16BA011237}">
      <dsp:nvSpPr>
        <dsp:cNvPr id="0" name=""/>
        <dsp:cNvSpPr/>
      </dsp:nvSpPr>
      <dsp:spPr>
        <a:xfrm>
          <a:off x="2261155" y="305885"/>
          <a:ext cx="843399" cy="843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latin typeface="標楷體" panose="03000509000000000000" pitchFamily="65" charset="-120"/>
            <a:ea typeface="標楷體" panose="03000509000000000000" pitchFamily="65" charset="-120"/>
          </a:endParaRPr>
        </a:p>
      </dsp:txBody>
      <dsp:txXfrm>
        <a:off x="2372948" y="628401"/>
        <a:ext cx="619813" cy="198367"/>
      </dsp:txXfrm>
    </dsp:sp>
    <dsp:sp modelId="{7288124A-343F-40BB-89FE-FB0219B35F8A}">
      <dsp:nvSpPr>
        <dsp:cNvPr id="0" name=""/>
        <dsp:cNvSpPr/>
      </dsp:nvSpPr>
      <dsp:spPr>
        <a:xfrm>
          <a:off x="322263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學習效應</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3435584" y="213469"/>
        <a:ext cx="1028231" cy="1028231"/>
      </dsp:txXfrm>
    </dsp:sp>
    <dsp:sp modelId="{073EDBFD-9E69-473E-8757-5DAEF9BEDE3D}">
      <dsp:nvSpPr>
        <dsp:cNvPr id="0" name=""/>
        <dsp:cNvSpPr/>
      </dsp:nvSpPr>
      <dsp:spPr>
        <a:xfrm>
          <a:off x="4794844" y="305885"/>
          <a:ext cx="843399" cy="843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latin typeface="標楷體" panose="03000509000000000000" pitchFamily="65" charset="-120"/>
            <a:ea typeface="標楷體" panose="03000509000000000000" pitchFamily="65" charset="-120"/>
          </a:endParaRPr>
        </a:p>
      </dsp:txBody>
      <dsp:txXfrm>
        <a:off x="4906637" y="479625"/>
        <a:ext cx="619813" cy="495919"/>
      </dsp:txXfrm>
    </dsp:sp>
    <dsp:sp modelId="{697EAA71-3FC9-4E48-B006-5422A067EE9B}">
      <dsp:nvSpPr>
        <dsp:cNvPr id="0" name=""/>
        <dsp:cNvSpPr/>
      </dsp:nvSpPr>
      <dsp:spPr>
        <a:xfrm>
          <a:off x="5756320"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兩者關係</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5969273" y="213469"/>
        <a:ext cx="1028231" cy="10282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BA949-9D24-4D99-865E-0E70B4EBF776}">
      <dsp:nvSpPr>
        <dsp:cNvPr id="0" name=""/>
        <dsp:cNvSpPr/>
      </dsp:nvSpPr>
      <dsp:spPr>
        <a:xfrm>
          <a:off x="0" y="0"/>
          <a:ext cx="7837714" cy="511677"/>
        </a:xfrm>
        <a:prstGeom prst="roundRect">
          <a:avLst/>
        </a:prstGeom>
        <a:solidFill>
          <a:schemeClr val="bg1"/>
        </a:solidFill>
        <a:ln w="19050" cap="rnd"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solidFill>
                <a:srgbClr val="C00000"/>
              </a:solidFill>
              <a:latin typeface="標楷體" panose="03000509000000000000" pitchFamily="65" charset="-120"/>
              <a:ea typeface="標楷體" panose="03000509000000000000" pitchFamily="65" charset="-120"/>
            </a:rPr>
            <a:t>實驗研究法</a:t>
          </a:r>
          <a:endParaRPr lang="zh-TW" altLang="en-US" sz="2400" kern="1200" dirty="0">
            <a:solidFill>
              <a:srgbClr val="C00000"/>
            </a:solidFill>
            <a:latin typeface="標楷體" panose="03000509000000000000" pitchFamily="65" charset="-120"/>
            <a:ea typeface="標楷體" panose="03000509000000000000" pitchFamily="65" charset="-120"/>
          </a:endParaRPr>
        </a:p>
      </dsp:txBody>
      <dsp:txXfrm>
        <a:off x="24978" y="24978"/>
        <a:ext cx="7787758" cy="461721"/>
      </dsp:txXfrm>
    </dsp:sp>
    <dsp:sp modelId="{3E270F41-CA78-43DC-B596-15A462E2795C}">
      <dsp:nvSpPr>
        <dsp:cNvPr id="0" name=""/>
        <dsp:cNvSpPr/>
      </dsp:nvSpPr>
      <dsp:spPr>
        <a:xfrm>
          <a:off x="0" y="532956"/>
          <a:ext cx="7837714" cy="78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84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具有控制情境的設計，包含兩或多組，通常是準實驗設計</a:t>
          </a:r>
          <a:endParaRPr lang="zh-TW" altLang="en-US" sz="2400" kern="1200" dirty="0">
            <a:latin typeface="標楷體" panose="03000509000000000000" pitchFamily="65" charset="-120"/>
            <a:ea typeface="標楷體" panose="03000509000000000000" pitchFamily="65" charset="-120"/>
          </a:endParaRPr>
        </a:p>
      </dsp:txBody>
      <dsp:txXfrm>
        <a:off x="0" y="532956"/>
        <a:ext cx="7837714" cy="780389"/>
      </dsp:txXfrm>
    </dsp:sp>
    <dsp:sp modelId="{374CEF8F-3F60-41FC-AC9B-F04ECB88332D}">
      <dsp:nvSpPr>
        <dsp:cNvPr id="0" name=""/>
        <dsp:cNvSpPr/>
      </dsp:nvSpPr>
      <dsp:spPr>
        <a:xfrm>
          <a:off x="0" y="1313346"/>
          <a:ext cx="7837714" cy="439060"/>
        </a:xfrm>
        <a:prstGeom prst="roundRect">
          <a:avLst/>
        </a:prstGeom>
        <a:solidFill>
          <a:schemeClr val="bg1"/>
        </a:solidFill>
        <a:ln w="19050" cap="rnd"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solidFill>
                <a:srgbClr val="C00000"/>
              </a:solidFill>
              <a:latin typeface="標楷體" panose="03000509000000000000" pitchFamily="65" charset="-120"/>
              <a:ea typeface="標楷體" panose="03000509000000000000" pitchFamily="65" charset="-120"/>
            </a:rPr>
            <a:t>行動研究法</a:t>
          </a:r>
          <a:endParaRPr lang="zh-TW" altLang="en-US" sz="2400" kern="1200" dirty="0">
            <a:solidFill>
              <a:srgbClr val="C00000"/>
            </a:solidFill>
            <a:latin typeface="標楷體" panose="03000509000000000000" pitchFamily="65" charset="-120"/>
            <a:ea typeface="標楷體" panose="03000509000000000000" pitchFamily="65" charset="-120"/>
          </a:endParaRPr>
        </a:p>
      </dsp:txBody>
      <dsp:txXfrm>
        <a:off x="21433" y="1334779"/>
        <a:ext cx="7794848" cy="396194"/>
      </dsp:txXfrm>
    </dsp:sp>
    <dsp:sp modelId="{80CDDCD9-8D1F-42D3-B800-C4BE18B2B5ED}">
      <dsp:nvSpPr>
        <dsp:cNvPr id="0" name=""/>
        <dsp:cNvSpPr/>
      </dsp:nvSpPr>
      <dsp:spPr>
        <a:xfrm>
          <a:off x="0" y="1752407"/>
          <a:ext cx="7837714"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84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具有階段實踐的省思、調整與再行動</a:t>
          </a:r>
          <a:endParaRPr lang="zh-TW" altLang="en-US" sz="2400" kern="1200" dirty="0">
            <a:latin typeface="標楷體" panose="03000509000000000000" pitchFamily="65" charset="-120"/>
            <a:ea typeface="標楷體" panose="03000509000000000000" pitchFamily="65" charset="-120"/>
          </a:endParaRPr>
        </a:p>
      </dsp:txBody>
      <dsp:txXfrm>
        <a:off x="0" y="1752407"/>
        <a:ext cx="7837714" cy="480240"/>
      </dsp:txXfrm>
    </dsp:sp>
    <dsp:sp modelId="{08B86164-1CF4-4497-98F2-C7F63FBE2C23}">
      <dsp:nvSpPr>
        <dsp:cNvPr id="0" name=""/>
        <dsp:cNvSpPr/>
      </dsp:nvSpPr>
      <dsp:spPr>
        <a:xfrm>
          <a:off x="0" y="2232647"/>
          <a:ext cx="7837714" cy="439060"/>
        </a:xfrm>
        <a:prstGeom prst="roundRect">
          <a:avLst/>
        </a:prstGeom>
        <a:solidFill>
          <a:schemeClr val="bg1"/>
        </a:solidFill>
        <a:ln w="19050" cap="rnd"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solidFill>
                <a:srgbClr val="C00000"/>
              </a:solidFill>
              <a:latin typeface="標楷體" panose="03000509000000000000" pitchFamily="65" charset="-120"/>
              <a:ea typeface="標楷體" panose="03000509000000000000" pitchFamily="65" charset="-120"/>
            </a:rPr>
            <a:t>質性研究法</a:t>
          </a:r>
          <a:endParaRPr lang="zh-TW" altLang="en-US" sz="2400" kern="1200" dirty="0">
            <a:solidFill>
              <a:srgbClr val="C00000"/>
            </a:solidFill>
            <a:latin typeface="標楷體" panose="03000509000000000000" pitchFamily="65" charset="-120"/>
            <a:ea typeface="標楷體" panose="03000509000000000000" pitchFamily="65" charset="-120"/>
          </a:endParaRPr>
        </a:p>
      </dsp:txBody>
      <dsp:txXfrm>
        <a:off x="21433" y="2254080"/>
        <a:ext cx="7794848" cy="396194"/>
      </dsp:txXfrm>
    </dsp:sp>
    <dsp:sp modelId="{6C5D31EA-64DD-492D-B7E4-69E7F5CCC38A}">
      <dsp:nvSpPr>
        <dsp:cNvPr id="0" name=""/>
        <dsp:cNvSpPr/>
      </dsp:nvSpPr>
      <dsp:spPr>
        <a:xfrm>
          <a:off x="0" y="2671707"/>
          <a:ext cx="7837714"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84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可以深入了解學生學習知覺、包含作業內容分析</a:t>
          </a:r>
          <a:endParaRPr lang="zh-TW" altLang="en-US" sz="2400" kern="1200" dirty="0">
            <a:latin typeface="標楷體" panose="03000509000000000000" pitchFamily="65" charset="-120"/>
            <a:ea typeface="標楷體" panose="03000509000000000000" pitchFamily="65" charset="-120"/>
          </a:endParaRPr>
        </a:p>
      </dsp:txBody>
      <dsp:txXfrm>
        <a:off x="0" y="2671707"/>
        <a:ext cx="7837714" cy="480240"/>
      </dsp:txXfrm>
    </dsp:sp>
    <dsp:sp modelId="{28F39735-DB3B-401C-ACE2-95AABD96DE61}">
      <dsp:nvSpPr>
        <dsp:cNvPr id="0" name=""/>
        <dsp:cNvSpPr/>
      </dsp:nvSpPr>
      <dsp:spPr>
        <a:xfrm>
          <a:off x="0" y="3151947"/>
          <a:ext cx="7837714" cy="439060"/>
        </a:xfrm>
        <a:prstGeom prst="roundRect">
          <a:avLst/>
        </a:prstGeom>
        <a:solidFill>
          <a:schemeClr val="bg1"/>
        </a:solidFill>
        <a:ln w="19050" cap="rnd"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solidFill>
                <a:srgbClr val="C00000"/>
              </a:solidFill>
              <a:latin typeface="標楷體" panose="03000509000000000000" pitchFamily="65" charset="-120"/>
              <a:ea typeface="標楷體" panose="03000509000000000000" pitchFamily="65" charset="-120"/>
            </a:rPr>
            <a:t>調查</a:t>
          </a:r>
          <a:r>
            <a:rPr lang="en-US" altLang="zh-TW" sz="2400" kern="1200" dirty="0" smtClean="0">
              <a:solidFill>
                <a:srgbClr val="C00000"/>
              </a:solidFill>
              <a:latin typeface="標楷體" panose="03000509000000000000" pitchFamily="65" charset="-120"/>
              <a:ea typeface="標楷體" panose="03000509000000000000" pitchFamily="65" charset="-120"/>
            </a:rPr>
            <a:t>/</a:t>
          </a:r>
          <a:r>
            <a:rPr lang="zh-TW" altLang="en-US" sz="2400" kern="1200" dirty="0" smtClean="0">
              <a:solidFill>
                <a:srgbClr val="C00000"/>
              </a:solidFill>
              <a:latin typeface="標楷體" panose="03000509000000000000" pitchFamily="65" charset="-120"/>
              <a:ea typeface="標楷體" panose="03000509000000000000" pitchFamily="65" charset="-120"/>
            </a:rPr>
            <a:t>問卷研究法</a:t>
          </a:r>
          <a:endParaRPr lang="zh-TW" altLang="en-US" sz="2400" kern="1200" dirty="0">
            <a:solidFill>
              <a:srgbClr val="C00000"/>
            </a:solidFill>
            <a:latin typeface="標楷體" panose="03000509000000000000" pitchFamily="65" charset="-120"/>
            <a:ea typeface="標楷體" panose="03000509000000000000" pitchFamily="65" charset="-120"/>
          </a:endParaRPr>
        </a:p>
      </dsp:txBody>
      <dsp:txXfrm>
        <a:off x="21433" y="3173380"/>
        <a:ext cx="7794848" cy="396194"/>
      </dsp:txXfrm>
    </dsp:sp>
    <dsp:sp modelId="{B2001834-BF9D-4102-B27D-270285A7B849}">
      <dsp:nvSpPr>
        <dsp:cNvPr id="0" name=""/>
        <dsp:cNvSpPr/>
      </dsp:nvSpPr>
      <dsp:spPr>
        <a:xfrm>
          <a:off x="0" y="3591008"/>
          <a:ext cx="7837714"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84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將學生知覺資料進行統計或兩次</a:t>
          </a:r>
          <a:r>
            <a:rPr lang="en-US" altLang="zh-TW" sz="2400" kern="1200" dirty="0" smtClean="0">
              <a:latin typeface="標楷體" panose="03000509000000000000" pitchFamily="65" charset="-120"/>
              <a:ea typeface="標楷體" panose="03000509000000000000" pitchFamily="65" charset="-120"/>
            </a:rPr>
            <a:t>(</a:t>
          </a:r>
          <a:r>
            <a:rPr lang="zh-TW" altLang="en-US" sz="2400" kern="1200" dirty="0" smtClean="0">
              <a:latin typeface="標楷體" panose="03000509000000000000" pitchFamily="65" charset="-120"/>
              <a:ea typeface="標楷體" panose="03000509000000000000" pitchFamily="65" charset="-120"/>
            </a:rPr>
            <a:t>個</a:t>
          </a:r>
          <a:r>
            <a:rPr lang="en-US" altLang="zh-TW" sz="2400" kern="1200" dirty="0" smtClean="0">
              <a:latin typeface="標楷體" panose="03000509000000000000" pitchFamily="65" charset="-120"/>
              <a:ea typeface="標楷體" panose="03000509000000000000" pitchFamily="65" charset="-120"/>
            </a:rPr>
            <a:t>)</a:t>
          </a:r>
          <a:r>
            <a:rPr lang="zh-TW" altLang="en-US" sz="2400" kern="1200" dirty="0" smtClean="0">
              <a:latin typeface="標楷體" panose="03000509000000000000" pitchFamily="65" charset="-120"/>
              <a:ea typeface="標楷體" panose="03000509000000000000" pitchFamily="65" charset="-120"/>
            </a:rPr>
            <a:t>差異或關聯分析</a:t>
          </a:r>
          <a:endParaRPr lang="zh-TW" altLang="en-US" sz="2400" kern="1200" dirty="0">
            <a:latin typeface="標楷體" panose="03000509000000000000" pitchFamily="65" charset="-120"/>
            <a:ea typeface="標楷體" panose="03000509000000000000" pitchFamily="65" charset="-120"/>
          </a:endParaRPr>
        </a:p>
      </dsp:txBody>
      <dsp:txXfrm>
        <a:off x="0" y="3591008"/>
        <a:ext cx="7837714" cy="480240"/>
      </dsp:txXfrm>
    </dsp:sp>
    <dsp:sp modelId="{A91CDC0B-3712-4E20-8EC2-7CDAC88010FA}">
      <dsp:nvSpPr>
        <dsp:cNvPr id="0" name=""/>
        <dsp:cNvSpPr/>
      </dsp:nvSpPr>
      <dsp:spPr>
        <a:xfrm>
          <a:off x="0" y="4071248"/>
          <a:ext cx="7837714" cy="439060"/>
        </a:xfrm>
        <a:prstGeom prst="roundRect">
          <a:avLst/>
        </a:prstGeom>
        <a:solidFill>
          <a:schemeClr val="bg1"/>
        </a:solidFill>
        <a:ln w="19050" cap="rnd"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solidFill>
                <a:srgbClr val="C00000"/>
              </a:solidFill>
              <a:latin typeface="標楷體" panose="03000509000000000000" pitchFamily="65" charset="-120"/>
              <a:ea typeface="標楷體" panose="03000509000000000000" pitchFamily="65" charset="-120"/>
            </a:rPr>
            <a:t>個案研究法</a:t>
          </a:r>
          <a:endParaRPr lang="zh-TW" altLang="en-US" sz="2400" kern="1200" dirty="0">
            <a:solidFill>
              <a:srgbClr val="C00000"/>
            </a:solidFill>
            <a:latin typeface="標楷體" panose="03000509000000000000" pitchFamily="65" charset="-120"/>
            <a:ea typeface="標楷體" panose="03000509000000000000" pitchFamily="65" charset="-120"/>
          </a:endParaRPr>
        </a:p>
      </dsp:txBody>
      <dsp:txXfrm>
        <a:off x="21433" y="4092681"/>
        <a:ext cx="7794848" cy="396194"/>
      </dsp:txXfrm>
    </dsp:sp>
    <dsp:sp modelId="{532CAF9A-6121-4718-8A7C-B6F78678F2BB}">
      <dsp:nvSpPr>
        <dsp:cNvPr id="0" name=""/>
        <dsp:cNvSpPr/>
      </dsp:nvSpPr>
      <dsp:spPr>
        <a:xfrm>
          <a:off x="0" y="4510309"/>
          <a:ext cx="7837714" cy="78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84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具有廣泛情境探討價值，以自己班級</a:t>
          </a:r>
          <a:r>
            <a:rPr lang="en-US" altLang="zh-TW" sz="2400" kern="1200" dirty="0" smtClean="0">
              <a:latin typeface="標楷體" panose="03000509000000000000" pitchFamily="65" charset="-120"/>
              <a:ea typeface="標楷體" panose="03000509000000000000" pitchFamily="65" charset="-120"/>
            </a:rPr>
            <a:t>(</a:t>
          </a:r>
          <a:r>
            <a:rPr lang="zh-TW" altLang="en-US" sz="2400" kern="1200" dirty="0" smtClean="0">
              <a:latin typeface="標楷體" panose="03000509000000000000" pitchFamily="65" charset="-120"/>
              <a:ea typeface="標楷體" panose="03000509000000000000" pitchFamily="65" charset="-120"/>
            </a:rPr>
            <a:t>符合廣泛情境要素</a:t>
          </a:r>
          <a:r>
            <a:rPr lang="en-US" altLang="zh-TW" sz="2400" kern="1200" dirty="0" smtClean="0">
              <a:latin typeface="標楷體" panose="03000509000000000000" pitchFamily="65" charset="-120"/>
              <a:ea typeface="標楷體" panose="03000509000000000000" pitchFamily="65" charset="-120"/>
            </a:rPr>
            <a:t>)</a:t>
          </a:r>
          <a:r>
            <a:rPr lang="zh-TW" altLang="en-US" sz="2400" kern="1200" dirty="0" smtClean="0">
              <a:latin typeface="標楷體" panose="03000509000000000000" pitchFamily="65" charset="-120"/>
              <a:ea typeface="標楷體" panose="03000509000000000000" pitchFamily="65" charset="-120"/>
            </a:rPr>
            <a:t>進行深入探究</a:t>
          </a:r>
          <a:endParaRPr lang="zh-TW" altLang="en-US" sz="2400" kern="1200" dirty="0">
            <a:latin typeface="標楷體" panose="03000509000000000000" pitchFamily="65" charset="-120"/>
            <a:ea typeface="標楷體" panose="03000509000000000000" pitchFamily="65" charset="-120"/>
          </a:endParaRPr>
        </a:p>
      </dsp:txBody>
      <dsp:txXfrm>
        <a:off x="0" y="4510309"/>
        <a:ext cx="7837714" cy="780389"/>
      </dsp:txXfrm>
    </dsp:sp>
    <dsp:sp modelId="{CAB71069-0A49-436B-A36E-335EE1AADBB3}">
      <dsp:nvSpPr>
        <dsp:cNvPr id="0" name=""/>
        <dsp:cNvSpPr/>
      </dsp:nvSpPr>
      <dsp:spPr>
        <a:xfrm>
          <a:off x="0" y="5290699"/>
          <a:ext cx="7837714" cy="439060"/>
        </a:xfrm>
        <a:prstGeom prst="roundRect">
          <a:avLst/>
        </a:prstGeom>
        <a:solidFill>
          <a:schemeClr val="bg1"/>
        </a:solidFill>
        <a:ln w="19050" cap="rnd"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kern="1200" dirty="0" smtClean="0">
              <a:solidFill>
                <a:srgbClr val="C00000"/>
              </a:solidFill>
              <a:latin typeface="標楷體" panose="03000509000000000000" pitchFamily="65" charset="-120"/>
              <a:ea typeface="標楷體" panose="03000509000000000000" pitchFamily="65" charset="-120"/>
            </a:rPr>
            <a:t>混合方法研究</a:t>
          </a:r>
          <a:r>
            <a:rPr lang="en-US" altLang="zh-TW" sz="2400" kern="12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(Mixed methods research)</a:t>
          </a:r>
          <a:endParaRPr lang="zh-TW" altLang="en-US" sz="2400" kern="1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21433" y="5312132"/>
        <a:ext cx="7794848" cy="396194"/>
      </dsp:txXfrm>
    </dsp:sp>
    <dsp:sp modelId="{8899190C-05BB-4DCC-B063-53FDF491FC15}">
      <dsp:nvSpPr>
        <dsp:cNvPr id="0" name=""/>
        <dsp:cNvSpPr/>
      </dsp:nvSpPr>
      <dsp:spPr>
        <a:xfrm>
          <a:off x="0" y="5729760"/>
          <a:ext cx="7837714" cy="78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84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zh-TW" altLang="en-US" sz="2400" kern="1200" dirty="0" smtClean="0">
              <a:latin typeface="標楷體" panose="03000509000000000000" pitchFamily="65" charset="-120"/>
              <a:ea typeface="標楷體" panose="03000509000000000000" pitchFamily="65" charset="-120"/>
            </a:rPr>
            <a:t>因解釋學習效應或模式上的需要，需要運用多種方法蒐集資料</a:t>
          </a:r>
          <a:endParaRPr lang="zh-TW" altLang="en-US" sz="2400" kern="1200" dirty="0">
            <a:latin typeface="標楷體" panose="03000509000000000000" pitchFamily="65" charset="-120"/>
            <a:ea typeface="標楷體" panose="03000509000000000000" pitchFamily="65" charset="-120"/>
          </a:endParaRPr>
        </a:p>
      </dsp:txBody>
      <dsp:txXfrm>
        <a:off x="0" y="5729760"/>
        <a:ext cx="7837714" cy="7803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6F7EA-FFB1-40B4-8BEA-57B0CE8216EC}">
      <dsp:nvSpPr>
        <dsp:cNvPr id="0" name=""/>
        <dsp:cNvSpPr/>
      </dsp:nvSpPr>
      <dsp:spPr>
        <a:xfrm>
          <a:off x="336549" y="0"/>
          <a:ext cx="2438400" cy="13546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說明研究目的</a:t>
          </a:r>
          <a:endParaRPr lang="zh-TW" altLang="en-US" sz="2800" kern="1200" dirty="0">
            <a:latin typeface="標楷體" panose="03000509000000000000" pitchFamily="65" charset="-120"/>
            <a:ea typeface="標楷體" panose="03000509000000000000" pitchFamily="65" charset="-120"/>
          </a:endParaRPr>
        </a:p>
      </dsp:txBody>
      <dsp:txXfrm>
        <a:off x="376226" y="39677"/>
        <a:ext cx="2359046" cy="1275312"/>
      </dsp:txXfrm>
    </dsp:sp>
    <dsp:sp modelId="{A45762FA-0917-4E80-9F30-1404078B587C}">
      <dsp:nvSpPr>
        <dsp:cNvPr id="0" name=""/>
        <dsp:cNvSpPr/>
      </dsp:nvSpPr>
      <dsp:spPr>
        <a:xfrm rot="5400000">
          <a:off x="1301749" y="1388533"/>
          <a:ext cx="508000" cy="609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latin typeface="標楷體" panose="03000509000000000000" pitchFamily="65" charset="-120"/>
            <a:ea typeface="標楷體" panose="03000509000000000000" pitchFamily="65" charset="-120"/>
          </a:endParaRPr>
        </a:p>
      </dsp:txBody>
      <dsp:txXfrm rot="-5400000">
        <a:off x="1372869" y="1439333"/>
        <a:ext cx="365760" cy="355600"/>
      </dsp:txXfrm>
    </dsp:sp>
    <dsp:sp modelId="{48FE99D2-B022-4554-83D1-2C35643A60A4}">
      <dsp:nvSpPr>
        <dsp:cNvPr id="0" name=""/>
        <dsp:cNvSpPr/>
      </dsp:nvSpPr>
      <dsp:spPr>
        <a:xfrm>
          <a:off x="336549" y="2032000"/>
          <a:ext cx="2438400" cy="13546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要達研究目的要有什麼資料</a:t>
          </a:r>
          <a:endParaRPr lang="zh-TW" altLang="en-US" sz="2800" kern="1200" dirty="0">
            <a:latin typeface="標楷體" panose="03000509000000000000" pitchFamily="65" charset="-120"/>
            <a:ea typeface="標楷體" panose="03000509000000000000" pitchFamily="65" charset="-120"/>
          </a:endParaRPr>
        </a:p>
      </dsp:txBody>
      <dsp:txXfrm>
        <a:off x="376226" y="2071677"/>
        <a:ext cx="2359046" cy="1275312"/>
      </dsp:txXfrm>
    </dsp:sp>
    <dsp:sp modelId="{EAE8923C-2F1A-4F11-91C2-E8F7CE9F14CA}">
      <dsp:nvSpPr>
        <dsp:cNvPr id="0" name=""/>
        <dsp:cNvSpPr/>
      </dsp:nvSpPr>
      <dsp:spPr>
        <a:xfrm rot="5400000">
          <a:off x="1301749" y="3420533"/>
          <a:ext cx="508000" cy="609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latin typeface="標楷體" panose="03000509000000000000" pitchFamily="65" charset="-120"/>
            <a:ea typeface="標楷體" panose="03000509000000000000" pitchFamily="65" charset="-120"/>
          </a:endParaRPr>
        </a:p>
      </dsp:txBody>
      <dsp:txXfrm rot="-5400000">
        <a:off x="1372869" y="3471333"/>
        <a:ext cx="365760" cy="355600"/>
      </dsp:txXfrm>
    </dsp:sp>
    <dsp:sp modelId="{B0AD9CCB-9B3B-47E1-9922-0C2A9C5362F8}">
      <dsp:nvSpPr>
        <dsp:cNvPr id="0" name=""/>
        <dsp:cNvSpPr/>
      </dsp:nvSpPr>
      <dsp:spPr>
        <a:xfrm>
          <a:off x="336549" y="4064000"/>
          <a:ext cx="2438400" cy="135466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蒐集這些資料要用什麼方法</a:t>
          </a:r>
          <a:endParaRPr lang="zh-TW" altLang="en-US" sz="2800" kern="1200" dirty="0">
            <a:latin typeface="標楷體" panose="03000509000000000000" pitchFamily="65" charset="-120"/>
            <a:ea typeface="標楷體" panose="03000509000000000000" pitchFamily="65" charset="-120"/>
          </a:endParaRPr>
        </a:p>
      </dsp:txBody>
      <dsp:txXfrm>
        <a:off x="376226" y="4103677"/>
        <a:ext cx="2359046" cy="12753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CD2E2-C750-4E6C-9EB6-5C14F4BD19A4}">
      <dsp:nvSpPr>
        <dsp:cNvPr id="0" name=""/>
        <dsp:cNvSpPr/>
      </dsp:nvSpPr>
      <dsp:spPr>
        <a:xfrm>
          <a:off x="1204420" y="174069"/>
          <a:ext cx="3454603" cy="11997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D7E71-B74F-4B16-A6D1-DA9E9EFCC3AD}">
      <dsp:nvSpPr>
        <dsp:cNvPr id="0" name=""/>
        <dsp:cNvSpPr/>
      </dsp:nvSpPr>
      <dsp:spPr>
        <a:xfrm>
          <a:off x="2602330" y="3111821"/>
          <a:ext cx="669496" cy="428478"/>
        </a:xfrm>
        <a:prstGeom prst="down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4B25F-E89F-4036-86C9-200C861285D0}">
      <dsp:nvSpPr>
        <dsp:cNvPr id="0" name=""/>
        <dsp:cNvSpPr/>
      </dsp:nvSpPr>
      <dsp:spPr>
        <a:xfrm>
          <a:off x="1330285" y="3454603"/>
          <a:ext cx="3213585" cy="80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教學設計</a:t>
          </a:r>
          <a:endParaRPr lang="zh-TW" altLang="en-US" sz="3600" kern="1200" dirty="0">
            <a:latin typeface="標楷體" panose="03000509000000000000" pitchFamily="65" charset="-120"/>
            <a:ea typeface="標楷體" panose="03000509000000000000" pitchFamily="65" charset="-120"/>
          </a:endParaRPr>
        </a:p>
      </dsp:txBody>
      <dsp:txXfrm>
        <a:off x="1330285" y="3454603"/>
        <a:ext cx="3213585" cy="803396"/>
      </dsp:txXfrm>
    </dsp:sp>
    <dsp:sp modelId="{A9043B52-1472-4596-B1D0-3ED1419B3F3B}">
      <dsp:nvSpPr>
        <dsp:cNvPr id="0" name=""/>
        <dsp:cNvSpPr/>
      </dsp:nvSpPr>
      <dsp:spPr>
        <a:xfrm>
          <a:off x="2460396" y="1466465"/>
          <a:ext cx="1205094" cy="120509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學習中</a:t>
          </a:r>
          <a:endParaRPr lang="zh-TW" altLang="en-US" sz="2800" kern="1200" dirty="0">
            <a:latin typeface="標楷體" panose="03000509000000000000" pitchFamily="65" charset="-120"/>
            <a:ea typeface="標楷體" panose="03000509000000000000" pitchFamily="65" charset="-120"/>
          </a:endParaRPr>
        </a:p>
      </dsp:txBody>
      <dsp:txXfrm>
        <a:off x="2636878" y="1642947"/>
        <a:ext cx="852130" cy="852130"/>
      </dsp:txXfrm>
    </dsp:sp>
    <dsp:sp modelId="{3BAB9B84-A316-40A7-B230-76560A249C1B}">
      <dsp:nvSpPr>
        <dsp:cNvPr id="0" name=""/>
        <dsp:cNvSpPr/>
      </dsp:nvSpPr>
      <dsp:spPr>
        <a:xfrm>
          <a:off x="1598084" y="562377"/>
          <a:ext cx="1205094" cy="120509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學習前</a:t>
          </a:r>
          <a:endParaRPr lang="zh-TW" altLang="en-US" sz="2800" kern="1200" dirty="0">
            <a:latin typeface="標楷體" panose="03000509000000000000" pitchFamily="65" charset="-120"/>
            <a:ea typeface="標楷體" panose="03000509000000000000" pitchFamily="65" charset="-120"/>
          </a:endParaRPr>
        </a:p>
      </dsp:txBody>
      <dsp:txXfrm>
        <a:off x="1774566" y="738859"/>
        <a:ext cx="852130" cy="852130"/>
      </dsp:txXfrm>
    </dsp:sp>
    <dsp:sp modelId="{99270029-3B23-4B5A-9929-4A104A27D69D}">
      <dsp:nvSpPr>
        <dsp:cNvPr id="0" name=""/>
        <dsp:cNvSpPr/>
      </dsp:nvSpPr>
      <dsp:spPr>
        <a:xfrm>
          <a:off x="2829959" y="271012"/>
          <a:ext cx="1205094" cy="120509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誰</a:t>
          </a:r>
          <a:endParaRPr lang="zh-TW" altLang="en-US" sz="2800" kern="1200" dirty="0">
            <a:latin typeface="標楷體" panose="03000509000000000000" pitchFamily="65" charset="-120"/>
            <a:ea typeface="標楷體" panose="03000509000000000000" pitchFamily="65" charset="-120"/>
          </a:endParaRPr>
        </a:p>
      </dsp:txBody>
      <dsp:txXfrm>
        <a:off x="3006441" y="447494"/>
        <a:ext cx="852130" cy="852130"/>
      </dsp:txXfrm>
    </dsp:sp>
    <dsp:sp modelId="{FCC9B4CE-6D38-4CED-BD18-EB4FF5293AEE}">
      <dsp:nvSpPr>
        <dsp:cNvPr id="0" name=""/>
        <dsp:cNvSpPr/>
      </dsp:nvSpPr>
      <dsp:spPr>
        <a:xfrm>
          <a:off x="1062487" y="26779"/>
          <a:ext cx="3749182" cy="2999346"/>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65A52-E536-4A51-98BB-6DE65C24BE22}">
      <dsp:nvSpPr>
        <dsp:cNvPr id="0" name=""/>
        <dsp:cNvSpPr/>
      </dsp:nvSpPr>
      <dsp:spPr>
        <a:xfrm rot="21300000">
          <a:off x="277467" y="1156073"/>
          <a:ext cx="6638568" cy="580799"/>
        </a:xfrm>
        <a:prstGeom prst="mathMinus">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C4F088-02CD-424D-ABB4-DE6FCB99E8ED}">
      <dsp:nvSpPr>
        <dsp:cNvPr id="0" name=""/>
        <dsp:cNvSpPr/>
      </dsp:nvSpPr>
      <dsp:spPr>
        <a:xfrm>
          <a:off x="863220" y="144647"/>
          <a:ext cx="2158051" cy="1157178"/>
        </a:xfrm>
        <a:prstGeom prst="down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455D8A-37F4-4C5D-AE39-C089BCEE0DAE}">
      <dsp:nvSpPr>
        <dsp:cNvPr id="0" name=""/>
        <dsp:cNvSpPr/>
      </dsp:nvSpPr>
      <dsp:spPr>
        <a:xfrm>
          <a:off x="3812557" y="0"/>
          <a:ext cx="2301921" cy="121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標楷體" panose="03000509000000000000" pitchFamily="65" charset="-120"/>
              <a:ea typeface="標楷體" panose="03000509000000000000" pitchFamily="65" charset="-120"/>
            </a:rPr>
            <a:t>想要測量的構念</a:t>
          </a:r>
          <a:r>
            <a:rPr lang="en-US" altLang="zh-TW" sz="2700" kern="1200" dirty="0" smtClean="0">
              <a:latin typeface="標楷體" panose="03000509000000000000" pitchFamily="65" charset="-120"/>
              <a:ea typeface="標楷體" panose="03000509000000000000" pitchFamily="65" charset="-120"/>
            </a:rPr>
            <a:t>(</a:t>
          </a:r>
          <a:r>
            <a:rPr lang="zh-TW" altLang="en-US" sz="2700" kern="1200" dirty="0" smtClean="0">
              <a:latin typeface="標楷體" panose="03000509000000000000" pitchFamily="65" charset="-120"/>
              <a:ea typeface="標楷體" panose="03000509000000000000" pitchFamily="65" charset="-120"/>
            </a:rPr>
            <a:t>概念</a:t>
          </a:r>
          <a:r>
            <a:rPr lang="en-US" altLang="zh-TW" sz="2700" kern="1200" dirty="0" smtClean="0">
              <a:latin typeface="標楷體" panose="03000509000000000000" pitchFamily="65" charset="-120"/>
              <a:ea typeface="標楷體" panose="03000509000000000000" pitchFamily="65" charset="-120"/>
            </a:rPr>
            <a:t>)</a:t>
          </a:r>
          <a:endParaRPr lang="zh-TW" altLang="en-US" sz="2700" kern="1200" dirty="0">
            <a:latin typeface="標楷體" panose="03000509000000000000" pitchFamily="65" charset="-120"/>
            <a:ea typeface="標楷體" panose="03000509000000000000" pitchFamily="65" charset="-120"/>
          </a:endParaRPr>
        </a:p>
      </dsp:txBody>
      <dsp:txXfrm>
        <a:off x="3812557" y="0"/>
        <a:ext cx="2301921" cy="1215037"/>
      </dsp:txXfrm>
    </dsp:sp>
    <dsp:sp modelId="{722ADE07-46B9-4E60-A781-7F7D4914F52E}">
      <dsp:nvSpPr>
        <dsp:cNvPr id="0" name=""/>
        <dsp:cNvSpPr/>
      </dsp:nvSpPr>
      <dsp:spPr>
        <a:xfrm>
          <a:off x="4172232" y="1591120"/>
          <a:ext cx="2158051" cy="1157178"/>
        </a:xfrm>
        <a:prstGeom prst="upArrow">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BA0106-0AE8-4960-A5BA-25CEE589A726}">
      <dsp:nvSpPr>
        <dsp:cNvPr id="0" name=""/>
        <dsp:cNvSpPr/>
      </dsp:nvSpPr>
      <dsp:spPr>
        <a:xfrm>
          <a:off x="1079025" y="1677909"/>
          <a:ext cx="2301921" cy="121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標楷體" panose="03000509000000000000" pitchFamily="65" charset="-120"/>
              <a:ea typeface="標楷體" panose="03000509000000000000" pitchFamily="65" charset="-120"/>
            </a:rPr>
            <a:t>實際測驗的內容</a:t>
          </a:r>
          <a:endParaRPr lang="zh-TW" altLang="en-US" sz="2700" kern="1200" dirty="0">
            <a:latin typeface="標楷體" panose="03000509000000000000" pitchFamily="65" charset="-120"/>
            <a:ea typeface="標楷體" panose="03000509000000000000" pitchFamily="65" charset="-120"/>
          </a:endParaRPr>
        </a:p>
      </dsp:txBody>
      <dsp:txXfrm>
        <a:off x="1079025" y="1677909"/>
        <a:ext cx="2301921" cy="12150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C65EE-E503-428D-A996-786A00A3F9F7}">
      <dsp:nvSpPr>
        <dsp:cNvPr id="0" name=""/>
        <dsp:cNvSpPr/>
      </dsp:nvSpPr>
      <dsp:spPr>
        <a:xfrm rot="10800000">
          <a:off x="1116637" y="1135"/>
          <a:ext cx="3686249" cy="752585"/>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869" tIns="99060" rIns="184912"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標楷體" panose="03000509000000000000" pitchFamily="65" charset="-120"/>
              <a:ea typeface="標楷體" panose="03000509000000000000" pitchFamily="65" charset="-120"/>
            </a:rPr>
            <a:t>第一題傾向準確測量</a:t>
          </a:r>
          <a:endParaRPr lang="zh-TW" altLang="en-US" sz="2600" kern="1200" dirty="0">
            <a:latin typeface="標楷體" panose="03000509000000000000" pitchFamily="65" charset="-120"/>
            <a:ea typeface="標楷體" panose="03000509000000000000" pitchFamily="65" charset="-120"/>
          </a:endParaRPr>
        </a:p>
      </dsp:txBody>
      <dsp:txXfrm rot="10800000">
        <a:off x="1304783" y="1135"/>
        <a:ext cx="3498103" cy="752585"/>
      </dsp:txXfrm>
    </dsp:sp>
    <dsp:sp modelId="{0130E02F-6EBA-4E1D-8491-B3432A205B31}">
      <dsp:nvSpPr>
        <dsp:cNvPr id="0" name=""/>
        <dsp:cNvSpPr/>
      </dsp:nvSpPr>
      <dsp:spPr>
        <a:xfrm>
          <a:off x="740344" y="1135"/>
          <a:ext cx="752585" cy="752585"/>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6ACCB-7B93-482D-B882-26B945E8AB72}">
      <dsp:nvSpPr>
        <dsp:cNvPr id="0" name=""/>
        <dsp:cNvSpPr/>
      </dsp:nvSpPr>
      <dsp:spPr>
        <a:xfrm rot="10800000">
          <a:off x="1116637" y="978373"/>
          <a:ext cx="3686249" cy="752585"/>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869" tIns="99060" rIns="184912"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標楷體" panose="03000509000000000000" pitchFamily="65" charset="-120"/>
              <a:ea typeface="標楷體" panose="03000509000000000000" pitchFamily="65" charset="-120"/>
            </a:rPr>
            <a:t>第二題傾向準確測量</a:t>
          </a:r>
          <a:endParaRPr lang="zh-TW" altLang="en-US" sz="2600" kern="1200" dirty="0">
            <a:latin typeface="標楷體" panose="03000509000000000000" pitchFamily="65" charset="-120"/>
            <a:ea typeface="標楷體" panose="03000509000000000000" pitchFamily="65" charset="-120"/>
          </a:endParaRPr>
        </a:p>
      </dsp:txBody>
      <dsp:txXfrm rot="10800000">
        <a:off x="1304783" y="978373"/>
        <a:ext cx="3498103" cy="752585"/>
      </dsp:txXfrm>
    </dsp:sp>
    <dsp:sp modelId="{E8C0FC4B-F523-4041-995E-5AF6436AABC4}">
      <dsp:nvSpPr>
        <dsp:cNvPr id="0" name=""/>
        <dsp:cNvSpPr/>
      </dsp:nvSpPr>
      <dsp:spPr>
        <a:xfrm>
          <a:off x="740344" y="978373"/>
          <a:ext cx="752585" cy="752585"/>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65C02-B6C1-4D03-B4A1-314D3BA1CA57}">
      <dsp:nvSpPr>
        <dsp:cNvPr id="0" name=""/>
        <dsp:cNvSpPr/>
      </dsp:nvSpPr>
      <dsp:spPr>
        <a:xfrm rot="10800000">
          <a:off x="1116637" y="1955611"/>
          <a:ext cx="3686249" cy="752585"/>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1869" tIns="99060" rIns="184912"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標楷體" panose="03000509000000000000" pitchFamily="65" charset="-120"/>
              <a:ea typeface="標楷體" panose="03000509000000000000" pitchFamily="65" charset="-120"/>
            </a:rPr>
            <a:t>第三題傾向準確測量</a:t>
          </a:r>
          <a:endParaRPr lang="zh-TW" altLang="en-US" sz="2600" kern="1200" dirty="0">
            <a:latin typeface="標楷體" panose="03000509000000000000" pitchFamily="65" charset="-120"/>
            <a:ea typeface="標楷體" panose="03000509000000000000" pitchFamily="65" charset="-120"/>
          </a:endParaRPr>
        </a:p>
      </dsp:txBody>
      <dsp:txXfrm rot="10800000">
        <a:off x="1304783" y="1955611"/>
        <a:ext cx="3498103" cy="752585"/>
      </dsp:txXfrm>
    </dsp:sp>
    <dsp:sp modelId="{537F5CFB-F717-4828-83BE-2E4E9B43DE23}">
      <dsp:nvSpPr>
        <dsp:cNvPr id="0" name=""/>
        <dsp:cNvSpPr/>
      </dsp:nvSpPr>
      <dsp:spPr>
        <a:xfrm>
          <a:off x="740344" y="1955611"/>
          <a:ext cx="752585" cy="752585"/>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DC871-0F48-406E-9F55-892ABA310E33}">
      <dsp:nvSpPr>
        <dsp:cNvPr id="0" name=""/>
        <dsp:cNvSpPr/>
      </dsp:nvSpPr>
      <dsp:spPr>
        <a:xfrm>
          <a:off x="2722873" y="3106859"/>
          <a:ext cx="331489" cy="712703"/>
        </a:xfrm>
        <a:custGeom>
          <a:avLst/>
          <a:gdLst/>
          <a:ahLst/>
          <a:cxnLst/>
          <a:rect l="0" t="0" r="0" b="0"/>
          <a:pathLst>
            <a:path>
              <a:moveTo>
                <a:pt x="0" y="0"/>
              </a:moveTo>
              <a:lnTo>
                <a:pt x="165744" y="0"/>
              </a:lnTo>
              <a:lnTo>
                <a:pt x="165744" y="712703"/>
              </a:lnTo>
              <a:lnTo>
                <a:pt x="331489" y="71270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24382E-7385-4E9B-9ED4-10B630D55B6B}">
      <dsp:nvSpPr>
        <dsp:cNvPr id="0" name=""/>
        <dsp:cNvSpPr/>
      </dsp:nvSpPr>
      <dsp:spPr>
        <a:xfrm>
          <a:off x="2722873" y="3061139"/>
          <a:ext cx="331489" cy="91440"/>
        </a:xfrm>
        <a:custGeom>
          <a:avLst/>
          <a:gdLst/>
          <a:ahLst/>
          <a:cxnLst/>
          <a:rect l="0" t="0" r="0" b="0"/>
          <a:pathLst>
            <a:path>
              <a:moveTo>
                <a:pt x="0" y="45720"/>
              </a:moveTo>
              <a:lnTo>
                <a:pt x="331489"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FD9FC9-7380-43A6-87B8-817AB463C052}">
      <dsp:nvSpPr>
        <dsp:cNvPr id="0" name=""/>
        <dsp:cNvSpPr/>
      </dsp:nvSpPr>
      <dsp:spPr>
        <a:xfrm>
          <a:off x="2722873" y="2394156"/>
          <a:ext cx="331489" cy="712703"/>
        </a:xfrm>
        <a:custGeom>
          <a:avLst/>
          <a:gdLst/>
          <a:ahLst/>
          <a:cxnLst/>
          <a:rect l="0" t="0" r="0" b="0"/>
          <a:pathLst>
            <a:path>
              <a:moveTo>
                <a:pt x="0" y="712703"/>
              </a:moveTo>
              <a:lnTo>
                <a:pt x="165744" y="712703"/>
              </a:lnTo>
              <a:lnTo>
                <a:pt x="165744" y="0"/>
              </a:lnTo>
              <a:lnTo>
                <a:pt x="331489"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37FAD5-B287-4970-B47F-AB968AFD7364}">
      <dsp:nvSpPr>
        <dsp:cNvPr id="0" name=""/>
        <dsp:cNvSpPr/>
      </dsp:nvSpPr>
      <dsp:spPr>
        <a:xfrm>
          <a:off x="1406808" y="2037805"/>
          <a:ext cx="331489" cy="1069054"/>
        </a:xfrm>
        <a:custGeom>
          <a:avLst/>
          <a:gdLst/>
          <a:ahLst/>
          <a:cxnLst/>
          <a:rect l="0" t="0" r="0" b="0"/>
          <a:pathLst>
            <a:path>
              <a:moveTo>
                <a:pt x="0" y="0"/>
              </a:moveTo>
              <a:lnTo>
                <a:pt x="165744" y="0"/>
              </a:lnTo>
              <a:lnTo>
                <a:pt x="165744" y="1069054"/>
              </a:lnTo>
              <a:lnTo>
                <a:pt x="331489" y="10690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FB7C4-4637-459C-8C50-02C34B4DB6DC}">
      <dsp:nvSpPr>
        <dsp:cNvPr id="0" name=""/>
        <dsp:cNvSpPr/>
      </dsp:nvSpPr>
      <dsp:spPr>
        <a:xfrm>
          <a:off x="2749010" y="968750"/>
          <a:ext cx="331489" cy="712703"/>
        </a:xfrm>
        <a:custGeom>
          <a:avLst/>
          <a:gdLst/>
          <a:ahLst/>
          <a:cxnLst/>
          <a:rect l="0" t="0" r="0" b="0"/>
          <a:pathLst>
            <a:path>
              <a:moveTo>
                <a:pt x="0" y="0"/>
              </a:moveTo>
              <a:lnTo>
                <a:pt x="165744" y="0"/>
              </a:lnTo>
              <a:lnTo>
                <a:pt x="165744" y="712703"/>
              </a:lnTo>
              <a:lnTo>
                <a:pt x="331489" y="71270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D4625-3141-4B36-8795-451461E2D62E}">
      <dsp:nvSpPr>
        <dsp:cNvPr id="0" name=""/>
        <dsp:cNvSpPr/>
      </dsp:nvSpPr>
      <dsp:spPr>
        <a:xfrm>
          <a:off x="2749010" y="923030"/>
          <a:ext cx="331489" cy="91440"/>
        </a:xfrm>
        <a:custGeom>
          <a:avLst/>
          <a:gdLst/>
          <a:ahLst/>
          <a:cxnLst/>
          <a:rect l="0" t="0" r="0" b="0"/>
          <a:pathLst>
            <a:path>
              <a:moveTo>
                <a:pt x="0" y="45720"/>
              </a:moveTo>
              <a:lnTo>
                <a:pt x="331489"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226ABD-8E46-4C51-A542-9CBCFD2CDF26}">
      <dsp:nvSpPr>
        <dsp:cNvPr id="0" name=""/>
        <dsp:cNvSpPr/>
      </dsp:nvSpPr>
      <dsp:spPr>
        <a:xfrm>
          <a:off x="2749010" y="256047"/>
          <a:ext cx="331489" cy="712703"/>
        </a:xfrm>
        <a:custGeom>
          <a:avLst/>
          <a:gdLst/>
          <a:ahLst/>
          <a:cxnLst/>
          <a:rect l="0" t="0" r="0" b="0"/>
          <a:pathLst>
            <a:path>
              <a:moveTo>
                <a:pt x="0" y="712703"/>
              </a:moveTo>
              <a:lnTo>
                <a:pt x="165744" y="712703"/>
              </a:lnTo>
              <a:lnTo>
                <a:pt x="165744" y="0"/>
              </a:lnTo>
              <a:lnTo>
                <a:pt x="331489"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6E49D-EC5D-47D3-87E2-8A2632880BB6}">
      <dsp:nvSpPr>
        <dsp:cNvPr id="0" name=""/>
        <dsp:cNvSpPr/>
      </dsp:nvSpPr>
      <dsp:spPr>
        <a:xfrm>
          <a:off x="1406808" y="968750"/>
          <a:ext cx="331489" cy="1069054"/>
        </a:xfrm>
        <a:custGeom>
          <a:avLst/>
          <a:gdLst/>
          <a:ahLst/>
          <a:cxnLst/>
          <a:rect l="0" t="0" r="0" b="0"/>
          <a:pathLst>
            <a:path>
              <a:moveTo>
                <a:pt x="0" y="1069054"/>
              </a:moveTo>
              <a:lnTo>
                <a:pt x="165744" y="1069054"/>
              </a:lnTo>
              <a:lnTo>
                <a:pt x="165744" y="0"/>
              </a:lnTo>
              <a:lnTo>
                <a:pt x="33148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F20A7-8A59-4C29-878B-A7E2D1DEBB20}">
      <dsp:nvSpPr>
        <dsp:cNvPr id="0" name=""/>
        <dsp:cNvSpPr/>
      </dsp:nvSpPr>
      <dsp:spPr>
        <a:xfrm>
          <a:off x="545249" y="1476101"/>
          <a:ext cx="861558" cy="11234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通則</a:t>
          </a:r>
          <a:r>
            <a:rPr lang="en-US" altLang="zh-TW" sz="3000" kern="1200" dirty="0" smtClean="0">
              <a:latin typeface="標楷體" panose="03000509000000000000" pitchFamily="65" charset="-120"/>
              <a:ea typeface="標楷體" panose="03000509000000000000" pitchFamily="65" charset="-120"/>
            </a:rPr>
            <a:t/>
          </a:r>
          <a:br>
            <a:rPr lang="en-US" altLang="zh-TW" sz="3000" kern="1200" dirty="0" smtClean="0">
              <a:latin typeface="標楷體" panose="03000509000000000000" pitchFamily="65" charset="-120"/>
              <a:ea typeface="標楷體" panose="03000509000000000000" pitchFamily="65" charset="-120"/>
            </a:rPr>
          </a:br>
          <a:r>
            <a:rPr lang="zh-TW" altLang="en-US" sz="3000" kern="1200" dirty="0" smtClean="0">
              <a:latin typeface="標楷體" panose="03000509000000000000" pitchFamily="65" charset="-120"/>
              <a:ea typeface="標楷體" panose="03000509000000000000" pitchFamily="65" charset="-120"/>
            </a:rPr>
            <a:t>主題</a:t>
          </a:r>
          <a:endParaRPr lang="zh-TW" altLang="en-US" sz="3000" kern="1200" dirty="0">
            <a:latin typeface="標楷體" panose="03000509000000000000" pitchFamily="65" charset="-120"/>
            <a:ea typeface="標楷體" panose="03000509000000000000" pitchFamily="65" charset="-120"/>
          </a:endParaRPr>
        </a:p>
      </dsp:txBody>
      <dsp:txXfrm>
        <a:off x="545249" y="1476101"/>
        <a:ext cx="861558" cy="1123406"/>
      </dsp:txXfrm>
    </dsp:sp>
    <dsp:sp modelId="{298199AD-9DE2-498A-85F4-170860411C84}">
      <dsp:nvSpPr>
        <dsp:cNvPr id="0" name=""/>
        <dsp:cNvSpPr/>
      </dsp:nvSpPr>
      <dsp:spPr>
        <a:xfrm>
          <a:off x="1738298" y="715989"/>
          <a:ext cx="1010712" cy="5055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概念</a:t>
          </a:r>
          <a:endParaRPr lang="zh-TW" altLang="en-US" sz="3000" kern="1200" dirty="0">
            <a:latin typeface="標楷體" panose="03000509000000000000" pitchFamily="65" charset="-120"/>
            <a:ea typeface="標楷體" panose="03000509000000000000" pitchFamily="65" charset="-120"/>
          </a:endParaRPr>
        </a:p>
      </dsp:txBody>
      <dsp:txXfrm>
        <a:off x="1738298" y="715989"/>
        <a:ext cx="1010712" cy="505522"/>
      </dsp:txXfrm>
    </dsp:sp>
    <dsp:sp modelId="{7EBEC82C-C502-4D47-9401-D3FA96AF1ACB}">
      <dsp:nvSpPr>
        <dsp:cNvPr id="0" name=""/>
        <dsp:cNvSpPr/>
      </dsp:nvSpPr>
      <dsp:spPr>
        <a:xfrm>
          <a:off x="3080500" y="3286"/>
          <a:ext cx="1657449" cy="5055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提出發現</a:t>
          </a:r>
          <a:endParaRPr lang="zh-TW" altLang="en-US" sz="3000" kern="1200" dirty="0">
            <a:latin typeface="標楷體" panose="03000509000000000000" pitchFamily="65" charset="-120"/>
            <a:ea typeface="標楷體" panose="03000509000000000000" pitchFamily="65" charset="-120"/>
          </a:endParaRPr>
        </a:p>
      </dsp:txBody>
      <dsp:txXfrm>
        <a:off x="3080500" y="3286"/>
        <a:ext cx="1657449" cy="505522"/>
      </dsp:txXfrm>
    </dsp:sp>
    <dsp:sp modelId="{12D51F73-59B7-46FF-9E00-F530EF08DFB2}">
      <dsp:nvSpPr>
        <dsp:cNvPr id="0" name=""/>
        <dsp:cNvSpPr/>
      </dsp:nvSpPr>
      <dsp:spPr>
        <a:xfrm>
          <a:off x="3080500" y="715989"/>
          <a:ext cx="1657449" cy="5055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smtClean="0">
              <a:latin typeface="標楷體" panose="03000509000000000000" pitchFamily="65" charset="-120"/>
              <a:ea typeface="標楷體" panose="03000509000000000000" pitchFamily="65" charset="-120"/>
            </a:rPr>
            <a:t>引用</a:t>
          </a:r>
          <a:r>
            <a:rPr lang="zh-TW" altLang="en-US" sz="3000" kern="1200" dirty="0" smtClean="0">
              <a:latin typeface="標楷體" panose="03000509000000000000" pitchFamily="65" charset="-120"/>
              <a:ea typeface="標楷體" panose="03000509000000000000" pitchFamily="65" charset="-120"/>
            </a:rPr>
            <a:t>文字</a:t>
          </a:r>
          <a:endParaRPr lang="zh-TW" altLang="en-US" sz="3000" kern="1200" dirty="0">
            <a:latin typeface="標楷體" panose="03000509000000000000" pitchFamily="65" charset="-120"/>
            <a:ea typeface="標楷體" panose="03000509000000000000" pitchFamily="65" charset="-120"/>
          </a:endParaRPr>
        </a:p>
      </dsp:txBody>
      <dsp:txXfrm>
        <a:off x="3080500" y="715989"/>
        <a:ext cx="1657449" cy="505522"/>
      </dsp:txXfrm>
    </dsp:sp>
    <dsp:sp modelId="{1CB36240-3B9D-42ED-BACF-62B8FC14C152}">
      <dsp:nvSpPr>
        <dsp:cNvPr id="0" name=""/>
        <dsp:cNvSpPr/>
      </dsp:nvSpPr>
      <dsp:spPr>
        <a:xfrm>
          <a:off x="3080500" y="1428692"/>
          <a:ext cx="1657449" cy="5055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解釋意義</a:t>
          </a:r>
          <a:endParaRPr lang="zh-TW" altLang="en-US" sz="3000" kern="1200" dirty="0">
            <a:latin typeface="標楷體" panose="03000509000000000000" pitchFamily="65" charset="-120"/>
            <a:ea typeface="標楷體" panose="03000509000000000000" pitchFamily="65" charset="-120"/>
          </a:endParaRPr>
        </a:p>
      </dsp:txBody>
      <dsp:txXfrm>
        <a:off x="3080500" y="1428692"/>
        <a:ext cx="1657449" cy="505522"/>
      </dsp:txXfrm>
    </dsp:sp>
    <dsp:sp modelId="{516FB369-4A71-4EBB-A88B-94D05656203C}">
      <dsp:nvSpPr>
        <dsp:cNvPr id="0" name=""/>
        <dsp:cNvSpPr/>
      </dsp:nvSpPr>
      <dsp:spPr>
        <a:xfrm>
          <a:off x="1738298" y="2854098"/>
          <a:ext cx="984574" cy="5055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概念</a:t>
          </a:r>
          <a:endParaRPr lang="zh-TW" altLang="en-US" sz="3000" kern="1200" dirty="0">
            <a:latin typeface="標楷體" panose="03000509000000000000" pitchFamily="65" charset="-120"/>
            <a:ea typeface="標楷體" panose="03000509000000000000" pitchFamily="65" charset="-120"/>
          </a:endParaRPr>
        </a:p>
      </dsp:txBody>
      <dsp:txXfrm>
        <a:off x="1738298" y="2854098"/>
        <a:ext cx="984574" cy="505522"/>
      </dsp:txXfrm>
    </dsp:sp>
    <dsp:sp modelId="{88CFA17D-5AA4-4B45-86D9-72ECA603161B}">
      <dsp:nvSpPr>
        <dsp:cNvPr id="0" name=""/>
        <dsp:cNvSpPr/>
      </dsp:nvSpPr>
      <dsp:spPr>
        <a:xfrm>
          <a:off x="3054362" y="2141395"/>
          <a:ext cx="1657449" cy="5055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提出發現</a:t>
          </a:r>
          <a:endParaRPr lang="zh-TW" altLang="en-US" sz="3000" kern="1200" dirty="0">
            <a:latin typeface="標楷體" panose="03000509000000000000" pitchFamily="65" charset="-120"/>
            <a:ea typeface="標楷體" panose="03000509000000000000" pitchFamily="65" charset="-120"/>
          </a:endParaRPr>
        </a:p>
      </dsp:txBody>
      <dsp:txXfrm>
        <a:off x="3054362" y="2141395"/>
        <a:ext cx="1657449" cy="505522"/>
      </dsp:txXfrm>
    </dsp:sp>
    <dsp:sp modelId="{260B705D-DED8-4926-8FFE-010FC0E8B909}">
      <dsp:nvSpPr>
        <dsp:cNvPr id="0" name=""/>
        <dsp:cNvSpPr/>
      </dsp:nvSpPr>
      <dsp:spPr>
        <a:xfrm>
          <a:off x="3054362" y="2854098"/>
          <a:ext cx="1657449" cy="5055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引用文字</a:t>
          </a:r>
          <a:endParaRPr lang="zh-TW" altLang="en-US" sz="3000" kern="1200" dirty="0">
            <a:latin typeface="標楷體" panose="03000509000000000000" pitchFamily="65" charset="-120"/>
            <a:ea typeface="標楷體" panose="03000509000000000000" pitchFamily="65" charset="-120"/>
          </a:endParaRPr>
        </a:p>
      </dsp:txBody>
      <dsp:txXfrm>
        <a:off x="3054362" y="2854098"/>
        <a:ext cx="1657449" cy="505522"/>
      </dsp:txXfrm>
    </dsp:sp>
    <dsp:sp modelId="{81AF52BB-FE2A-4D38-86BD-FBF5F03239A4}">
      <dsp:nvSpPr>
        <dsp:cNvPr id="0" name=""/>
        <dsp:cNvSpPr/>
      </dsp:nvSpPr>
      <dsp:spPr>
        <a:xfrm>
          <a:off x="3054362" y="3566801"/>
          <a:ext cx="1657449" cy="5055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解釋意義</a:t>
          </a:r>
          <a:endParaRPr lang="zh-TW" altLang="en-US" sz="3000" kern="1200" dirty="0">
            <a:latin typeface="標楷體" panose="03000509000000000000" pitchFamily="65" charset="-120"/>
            <a:ea typeface="標楷體" panose="03000509000000000000" pitchFamily="65" charset="-120"/>
          </a:endParaRPr>
        </a:p>
      </dsp:txBody>
      <dsp:txXfrm>
        <a:off x="3054362" y="3566801"/>
        <a:ext cx="1657449" cy="50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E7E69-67BC-43C9-9283-72DDEFBB70FB}">
      <dsp:nvSpPr>
        <dsp:cNvPr id="0" name=""/>
        <dsp:cNvSpPr/>
      </dsp:nvSpPr>
      <dsp:spPr>
        <a:xfrm>
          <a:off x="-4710925" y="-722132"/>
          <a:ext cx="5611316" cy="5611316"/>
        </a:xfrm>
        <a:prstGeom prst="blockArc">
          <a:avLst>
            <a:gd name="adj1" fmla="val 18900000"/>
            <a:gd name="adj2" fmla="val 2700000"/>
            <a:gd name="adj3" fmla="val 385"/>
          </a:avLst>
        </a:pr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6089275-D482-4EA3-891A-02A19FEE5FAE}">
      <dsp:nvSpPr>
        <dsp:cNvPr id="0" name=""/>
        <dsp:cNvSpPr/>
      </dsp:nvSpPr>
      <dsp:spPr>
        <a:xfrm>
          <a:off x="471567" y="320362"/>
          <a:ext cx="5449875" cy="641059"/>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841"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如何寫文獻探討</a:t>
          </a:r>
          <a:endParaRPr lang="zh-TW" altLang="en-US" sz="2800" kern="1200" dirty="0">
            <a:solidFill>
              <a:schemeClr val="bg1"/>
            </a:solidFill>
            <a:latin typeface="標楷體" panose="03000509000000000000" pitchFamily="65" charset="-120"/>
            <a:ea typeface="標楷體" panose="03000509000000000000" pitchFamily="65" charset="-120"/>
          </a:endParaRPr>
        </a:p>
      </dsp:txBody>
      <dsp:txXfrm>
        <a:off x="471567" y="320362"/>
        <a:ext cx="5449875" cy="641059"/>
      </dsp:txXfrm>
    </dsp:sp>
    <dsp:sp modelId="{31F530A9-68C5-4A1D-8D0D-8384E13ED436}">
      <dsp:nvSpPr>
        <dsp:cNvPr id="0" name=""/>
        <dsp:cNvSpPr/>
      </dsp:nvSpPr>
      <dsp:spPr>
        <a:xfrm>
          <a:off x="70905" y="240230"/>
          <a:ext cx="801323" cy="801323"/>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C483396-3637-4661-8B94-3CEFC74676C2}">
      <dsp:nvSpPr>
        <dsp:cNvPr id="0" name=""/>
        <dsp:cNvSpPr/>
      </dsp:nvSpPr>
      <dsp:spPr>
        <a:xfrm>
          <a:off x="839101" y="1282118"/>
          <a:ext cx="5082342" cy="641059"/>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841"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如何寫教學設計與規劃</a:t>
          </a:r>
          <a:endParaRPr lang="zh-TW" altLang="en-US" sz="2800" kern="1200" dirty="0">
            <a:solidFill>
              <a:schemeClr val="bg1"/>
            </a:solidFill>
            <a:latin typeface="標楷體" panose="03000509000000000000" pitchFamily="65" charset="-120"/>
            <a:ea typeface="標楷體" panose="03000509000000000000" pitchFamily="65" charset="-120"/>
          </a:endParaRPr>
        </a:p>
      </dsp:txBody>
      <dsp:txXfrm>
        <a:off x="839101" y="1282118"/>
        <a:ext cx="5082342" cy="641059"/>
      </dsp:txXfrm>
    </dsp:sp>
    <dsp:sp modelId="{F8093E33-8AC8-41F4-9970-70BB1CEAB6EC}">
      <dsp:nvSpPr>
        <dsp:cNvPr id="0" name=""/>
        <dsp:cNvSpPr/>
      </dsp:nvSpPr>
      <dsp:spPr>
        <a:xfrm>
          <a:off x="438439" y="1201985"/>
          <a:ext cx="801323" cy="801323"/>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041CAF0-6B28-415C-82F3-E24F24EB1A49}">
      <dsp:nvSpPr>
        <dsp:cNvPr id="0" name=""/>
        <dsp:cNvSpPr/>
      </dsp:nvSpPr>
      <dsp:spPr>
        <a:xfrm>
          <a:off x="839101" y="2243873"/>
          <a:ext cx="5082342" cy="641059"/>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841"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如何寫研究設計與資料分析</a:t>
          </a:r>
          <a:endParaRPr lang="zh-TW" altLang="en-US" sz="2800" b="1" kern="1200" dirty="0">
            <a:solidFill>
              <a:srgbClr val="FFFF00"/>
            </a:solidFill>
            <a:latin typeface="標楷體" panose="03000509000000000000" pitchFamily="65" charset="-120"/>
            <a:ea typeface="標楷體" panose="03000509000000000000" pitchFamily="65" charset="-120"/>
          </a:endParaRPr>
        </a:p>
      </dsp:txBody>
      <dsp:txXfrm>
        <a:off x="839101" y="2243873"/>
        <a:ext cx="5082342" cy="641059"/>
      </dsp:txXfrm>
    </dsp:sp>
    <dsp:sp modelId="{BD5B9469-A32B-4F83-B9BB-FBA9897D22BF}">
      <dsp:nvSpPr>
        <dsp:cNvPr id="0" name=""/>
        <dsp:cNvSpPr/>
      </dsp:nvSpPr>
      <dsp:spPr>
        <a:xfrm>
          <a:off x="438439" y="2163741"/>
          <a:ext cx="801323" cy="801323"/>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7F091AC-34FD-4C60-8B97-3110E751147C}">
      <dsp:nvSpPr>
        <dsp:cNvPr id="0" name=""/>
        <dsp:cNvSpPr/>
      </dsp:nvSpPr>
      <dsp:spPr>
        <a:xfrm>
          <a:off x="471567" y="3205628"/>
          <a:ext cx="5449875" cy="641059"/>
        </a:xfrm>
        <a:prstGeom prst="rect">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841" tIns="71120" rIns="71120" bIns="71120" numCol="1" spcCol="1270" anchor="ctr" anchorCtr="0">
          <a:noAutofit/>
        </a:bodyPr>
        <a:lstStyle/>
        <a:p>
          <a:pPr lvl="0" algn="l"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送出前再檢查一次</a:t>
          </a:r>
          <a:endParaRPr lang="zh-TW" altLang="en-US" sz="2800" kern="1200" dirty="0">
            <a:solidFill>
              <a:schemeClr val="bg1"/>
            </a:solidFill>
            <a:latin typeface="標楷體" panose="03000509000000000000" pitchFamily="65" charset="-120"/>
            <a:ea typeface="標楷體" panose="03000509000000000000" pitchFamily="65" charset="-120"/>
          </a:endParaRPr>
        </a:p>
      </dsp:txBody>
      <dsp:txXfrm>
        <a:off x="471567" y="3205628"/>
        <a:ext cx="5449875" cy="641059"/>
      </dsp:txXfrm>
    </dsp:sp>
    <dsp:sp modelId="{F04C8100-29EF-4097-8B51-7568974C4A2D}">
      <dsp:nvSpPr>
        <dsp:cNvPr id="0" name=""/>
        <dsp:cNvSpPr/>
      </dsp:nvSpPr>
      <dsp:spPr>
        <a:xfrm>
          <a:off x="70905" y="3125496"/>
          <a:ext cx="801323" cy="801323"/>
        </a:xfrm>
        <a:prstGeom prst="ellipse">
          <a:avLst/>
        </a:prstGeom>
        <a:solidFill>
          <a:schemeClr val="lt2">
            <a:hueOff val="0"/>
            <a:satOff val="0"/>
            <a:lumOff val="0"/>
            <a:alphaOff val="0"/>
          </a:schemeClr>
        </a:soli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6A06C-35F7-44EF-850C-BB2F6A3B358D}">
      <dsp:nvSpPr>
        <dsp:cNvPr id="0" name=""/>
        <dsp:cNvSpPr/>
      </dsp:nvSpPr>
      <dsp:spPr>
        <a:xfrm>
          <a:off x="70774" y="720"/>
          <a:ext cx="5004689" cy="112663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l" defTabSz="1466850">
            <a:lnSpc>
              <a:spcPct val="90000"/>
            </a:lnSpc>
            <a:spcBef>
              <a:spcPct val="0"/>
            </a:spcBef>
            <a:spcAft>
              <a:spcPct val="35000"/>
            </a:spcAft>
          </a:pPr>
          <a:r>
            <a:rPr lang="en-US" altLang="zh-TW" sz="3300" kern="1200" dirty="0" smtClean="0">
              <a:latin typeface="標楷體" panose="03000509000000000000" pitchFamily="65" charset="-120"/>
              <a:ea typeface="標楷體" panose="03000509000000000000" pitchFamily="65" charset="-120"/>
            </a:rPr>
            <a:t>1.</a:t>
          </a:r>
          <a:r>
            <a:rPr lang="zh-TW" altLang="en-US" sz="3300" kern="1200" dirty="0" smtClean="0">
              <a:latin typeface="標楷體" panose="03000509000000000000" pitchFamily="65" charset="-120"/>
              <a:ea typeface="標楷體" panose="03000509000000000000" pitchFamily="65" charset="-120"/>
            </a:rPr>
            <a:t>觀察與了解</a:t>
          </a:r>
          <a:r>
            <a:rPr lang="en-US" altLang="zh-TW" sz="3300" kern="1200" dirty="0" smtClean="0">
              <a:latin typeface="標楷體" panose="03000509000000000000" pitchFamily="65" charset="-120"/>
              <a:ea typeface="標楷體" panose="03000509000000000000" pitchFamily="65" charset="-120"/>
            </a:rPr>
            <a:t/>
          </a:r>
          <a:br>
            <a:rPr lang="en-US" altLang="zh-TW" sz="3300" kern="1200" dirty="0" smtClean="0">
              <a:latin typeface="標楷體" panose="03000509000000000000" pitchFamily="65" charset="-120"/>
              <a:ea typeface="標楷體" panose="03000509000000000000" pitchFamily="65" charset="-120"/>
            </a:rPr>
          </a:br>
          <a:r>
            <a:rPr lang="zh-TW" altLang="en-US" sz="3300" kern="1200" dirty="0" smtClean="0">
              <a:latin typeface="標楷體" panose="03000509000000000000" pitchFamily="65" charset="-120"/>
              <a:ea typeface="標楷體" panose="03000509000000000000" pitchFamily="65" charset="-120"/>
            </a:rPr>
            <a:t>學生行為</a:t>
          </a:r>
          <a:r>
            <a:rPr lang="en-US" altLang="zh-TW" sz="3300" kern="1200" dirty="0" smtClean="0">
              <a:latin typeface="標楷體" panose="03000509000000000000" pitchFamily="65" charset="-120"/>
              <a:ea typeface="標楷體" panose="03000509000000000000" pitchFamily="65" charset="-120"/>
            </a:rPr>
            <a:t>(</a:t>
          </a:r>
          <a:r>
            <a:rPr lang="zh-TW" altLang="en-US" sz="3300" kern="1200" dirty="0" smtClean="0">
              <a:latin typeface="標楷體" panose="03000509000000000000" pitchFamily="65" charset="-120"/>
              <a:ea typeface="標楷體" panose="03000509000000000000" pitchFamily="65" charset="-120"/>
            </a:rPr>
            <a:t>現象</a:t>
          </a:r>
          <a:r>
            <a:rPr lang="en-US" altLang="zh-TW" sz="3300" kern="1200" dirty="0" smtClean="0">
              <a:latin typeface="標楷體" panose="03000509000000000000" pitchFamily="65" charset="-120"/>
              <a:ea typeface="標楷體" panose="03000509000000000000" pitchFamily="65" charset="-120"/>
            </a:rPr>
            <a:t>)</a:t>
          </a:r>
          <a:endParaRPr lang="zh-TW" altLang="en-US" sz="3300" kern="1200" dirty="0">
            <a:latin typeface="標楷體" panose="03000509000000000000" pitchFamily="65" charset="-120"/>
            <a:ea typeface="標楷體" panose="03000509000000000000" pitchFamily="65" charset="-120"/>
          </a:endParaRPr>
        </a:p>
      </dsp:txBody>
      <dsp:txXfrm>
        <a:off x="634089" y="720"/>
        <a:ext cx="3878059" cy="1126630"/>
      </dsp:txXfrm>
    </dsp:sp>
    <dsp:sp modelId="{699E8511-9C8A-4715-AAC9-1497C330781D}">
      <dsp:nvSpPr>
        <dsp:cNvPr id="0" name=""/>
        <dsp:cNvSpPr/>
      </dsp:nvSpPr>
      <dsp:spPr>
        <a:xfrm>
          <a:off x="4709309" y="96483"/>
          <a:ext cx="3355968" cy="935103"/>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anose="03000509000000000000" pitchFamily="65" charset="-120"/>
              <a:ea typeface="標楷體" panose="03000509000000000000" pitchFamily="65" charset="-120"/>
            </a:rPr>
            <a:t>推論學習問題</a:t>
          </a:r>
          <a:endParaRPr lang="zh-TW" altLang="en-US" sz="3100" kern="1200" dirty="0">
            <a:latin typeface="標楷體" panose="03000509000000000000" pitchFamily="65" charset="-120"/>
            <a:ea typeface="標楷體" panose="03000509000000000000" pitchFamily="65" charset="-120"/>
          </a:endParaRPr>
        </a:p>
      </dsp:txBody>
      <dsp:txXfrm>
        <a:off x="5176861" y="96483"/>
        <a:ext cx="2420865" cy="935103"/>
      </dsp:txXfrm>
    </dsp:sp>
    <dsp:sp modelId="{C832F8E3-E043-4804-9831-D19CAD7F8B72}">
      <dsp:nvSpPr>
        <dsp:cNvPr id="0" name=""/>
        <dsp:cNvSpPr/>
      </dsp:nvSpPr>
      <dsp:spPr>
        <a:xfrm>
          <a:off x="7737991" y="96483"/>
          <a:ext cx="3355968" cy="935103"/>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anose="03000509000000000000" pitchFamily="65" charset="-120"/>
              <a:ea typeface="標楷體" panose="03000509000000000000" pitchFamily="65" charset="-120"/>
            </a:rPr>
            <a:t>改善教材教法</a:t>
          </a:r>
          <a:endParaRPr lang="zh-TW" altLang="en-US" sz="3100" kern="1200" dirty="0">
            <a:latin typeface="標楷體" panose="03000509000000000000" pitchFamily="65" charset="-120"/>
            <a:ea typeface="標楷體" panose="03000509000000000000" pitchFamily="65" charset="-120"/>
          </a:endParaRPr>
        </a:p>
      </dsp:txBody>
      <dsp:txXfrm>
        <a:off x="8205543" y="96483"/>
        <a:ext cx="2420865" cy="935103"/>
      </dsp:txXfrm>
    </dsp:sp>
    <dsp:sp modelId="{080F721F-86CF-4060-A7AD-D40791E9F1AA}">
      <dsp:nvSpPr>
        <dsp:cNvPr id="0" name=""/>
        <dsp:cNvSpPr/>
      </dsp:nvSpPr>
      <dsp:spPr>
        <a:xfrm>
          <a:off x="70774" y="1285078"/>
          <a:ext cx="5040628" cy="112663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l" defTabSz="1466850">
            <a:lnSpc>
              <a:spcPct val="90000"/>
            </a:lnSpc>
            <a:spcBef>
              <a:spcPct val="0"/>
            </a:spcBef>
            <a:spcAft>
              <a:spcPct val="35000"/>
            </a:spcAft>
          </a:pPr>
          <a:r>
            <a:rPr lang="en-US" altLang="zh-TW" sz="3300" kern="1200" dirty="0" smtClean="0">
              <a:latin typeface="標楷體" panose="03000509000000000000" pitchFamily="65" charset="-120"/>
              <a:ea typeface="標楷體" panose="03000509000000000000" pitchFamily="65" charset="-120"/>
            </a:rPr>
            <a:t>2.</a:t>
          </a:r>
          <a:r>
            <a:rPr lang="zh-TW" altLang="en-US" sz="3300" kern="1200" dirty="0" smtClean="0">
              <a:latin typeface="標楷體" panose="03000509000000000000" pitchFamily="65" charset="-120"/>
              <a:ea typeface="標楷體" panose="03000509000000000000" pitchFamily="65" charset="-120"/>
            </a:rPr>
            <a:t>省思</a:t>
          </a:r>
          <a:r>
            <a:rPr lang="en-US" altLang="zh-TW" sz="3300" kern="1200" dirty="0" smtClean="0">
              <a:latin typeface="標楷體" panose="03000509000000000000" pitchFamily="65" charset="-120"/>
              <a:ea typeface="標楷體" panose="03000509000000000000" pitchFamily="65" charset="-120"/>
            </a:rPr>
            <a:t/>
          </a:r>
          <a:br>
            <a:rPr lang="en-US" altLang="zh-TW" sz="3300" kern="1200" dirty="0" smtClean="0">
              <a:latin typeface="標楷體" panose="03000509000000000000" pitchFamily="65" charset="-120"/>
              <a:ea typeface="標楷體" panose="03000509000000000000" pitchFamily="65" charset="-120"/>
            </a:rPr>
          </a:br>
          <a:r>
            <a:rPr lang="zh-TW" altLang="en-US" sz="3300" kern="1200" dirty="0" smtClean="0">
              <a:latin typeface="標楷體" panose="03000509000000000000" pitchFamily="65" charset="-120"/>
              <a:ea typeface="標楷體" panose="03000509000000000000" pitchFamily="65" charset="-120"/>
            </a:rPr>
            <a:t>教育型態與社會需求</a:t>
          </a:r>
          <a:endParaRPr lang="zh-TW" altLang="en-US" sz="3300" kern="1200" dirty="0">
            <a:latin typeface="標楷體" panose="03000509000000000000" pitchFamily="65" charset="-120"/>
            <a:ea typeface="標楷體" panose="03000509000000000000" pitchFamily="65" charset="-120"/>
          </a:endParaRPr>
        </a:p>
      </dsp:txBody>
      <dsp:txXfrm>
        <a:off x="634089" y="1285078"/>
        <a:ext cx="3913998" cy="1126630"/>
      </dsp:txXfrm>
    </dsp:sp>
    <dsp:sp modelId="{24F6D40F-CF3D-48FC-8C7E-21A25B7BF6C8}">
      <dsp:nvSpPr>
        <dsp:cNvPr id="0" name=""/>
        <dsp:cNvSpPr/>
      </dsp:nvSpPr>
      <dsp:spPr>
        <a:xfrm>
          <a:off x="4745248" y="1380842"/>
          <a:ext cx="3355968" cy="935103"/>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anose="03000509000000000000" pitchFamily="65" charset="-120"/>
              <a:ea typeface="標楷體" panose="03000509000000000000" pitchFamily="65" charset="-120"/>
            </a:rPr>
            <a:t>確認學習內容</a:t>
          </a:r>
          <a:endParaRPr lang="zh-TW" altLang="en-US" sz="3100" kern="1200" dirty="0">
            <a:latin typeface="標楷體" panose="03000509000000000000" pitchFamily="65" charset="-120"/>
            <a:ea typeface="標楷體" panose="03000509000000000000" pitchFamily="65" charset="-120"/>
          </a:endParaRPr>
        </a:p>
      </dsp:txBody>
      <dsp:txXfrm>
        <a:off x="5212800" y="1380842"/>
        <a:ext cx="2420865" cy="935103"/>
      </dsp:txXfrm>
    </dsp:sp>
    <dsp:sp modelId="{1D02DEA9-034C-47C9-BB38-921896C2FE60}">
      <dsp:nvSpPr>
        <dsp:cNvPr id="0" name=""/>
        <dsp:cNvSpPr/>
      </dsp:nvSpPr>
      <dsp:spPr>
        <a:xfrm>
          <a:off x="7773931" y="1380842"/>
          <a:ext cx="3355968" cy="935103"/>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anose="03000509000000000000" pitchFamily="65" charset="-120"/>
              <a:ea typeface="標楷體" panose="03000509000000000000" pitchFamily="65" charset="-120"/>
            </a:rPr>
            <a:t>改變教材教法</a:t>
          </a:r>
          <a:endParaRPr lang="zh-TW" altLang="en-US" sz="3100" kern="1200" dirty="0">
            <a:latin typeface="標楷體" panose="03000509000000000000" pitchFamily="65" charset="-120"/>
            <a:ea typeface="標楷體" panose="03000509000000000000" pitchFamily="65" charset="-120"/>
          </a:endParaRPr>
        </a:p>
      </dsp:txBody>
      <dsp:txXfrm>
        <a:off x="8241483" y="1380842"/>
        <a:ext cx="2420865" cy="935103"/>
      </dsp:txXfrm>
    </dsp:sp>
    <dsp:sp modelId="{7E346B99-3A9A-4619-A92E-2EA6576A9F35}">
      <dsp:nvSpPr>
        <dsp:cNvPr id="0" name=""/>
        <dsp:cNvSpPr/>
      </dsp:nvSpPr>
      <dsp:spPr>
        <a:xfrm>
          <a:off x="70774" y="2569437"/>
          <a:ext cx="5040628" cy="112663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0" bIns="20955" numCol="1" spcCol="1270" anchor="ctr" anchorCtr="0">
          <a:noAutofit/>
        </a:bodyPr>
        <a:lstStyle/>
        <a:p>
          <a:pPr lvl="0" algn="l" defTabSz="1466850">
            <a:lnSpc>
              <a:spcPct val="90000"/>
            </a:lnSpc>
            <a:spcBef>
              <a:spcPct val="0"/>
            </a:spcBef>
            <a:spcAft>
              <a:spcPct val="35000"/>
            </a:spcAft>
          </a:pPr>
          <a:r>
            <a:rPr lang="en-US" altLang="zh-TW" sz="3300" kern="1200" dirty="0" smtClean="0">
              <a:latin typeface="標楷體" panose="03000509000000000000" pitchFamily="65" charset="-120"/>
              <a:ea typeface="標楷體" panose="03000509000000000000" pitchFamily="65" charset="-120"/>
            </a:rPr>
            <a:t>3.</a:t>
          </a:r>
          <a:r>
            <a:rPr lang="zh-TW" altLang="en-US" sz="3300" kern="1200" dirty="0" smtClean="0">
              <a:latin typeface="標楷體" panose="03000509000000000000" pitchFamily="65" charset="-120"/>
              <a:ea typeface="標楷體" panose="03000509000000000000" pitchFamily="65" charset="-120"/>
            </a:rPr>
            <a:t>改善既有教材教法</a:t>
          </a:r>
          <a:r>
            <a:rPr lang="en-US" altLang="zh-TW" sz="3300" kern="1200" dirty="0" smtClean="0">
              <a:latin typeface="標楷體" panose="03000509000000000000" pitchFamily="65" charset="-120"/>
              <a:ea typeface="標楷體" panose="03000509000000000000" pitchFamily="65" charset="-120"/>
            </a:rPr>
            <a:t/>
          </a:r>
          <a:br>
            <a:rPr lang="en-US" altLang="zh-TW" sz="3300" kern="1200" dirty="0" smtClean="0">
              <a:latin typeface="標楷體" panose="03000509000000000000" pitchFamily="65" charset="-120"/>
              <a:ea typeface="標楷體" panose="03000509000000000000" pitchFamily="65" charset="-120"/>
            </a:rPr>
          </a:br>
          <a:r>
            <a:rPr lang="zh-TW" altLang="en-US" sz="3300" kern="1200" dirty="0" smtClean="0">
              <a:latin typeface="標楷體" panose="03000509000000000000" pitchFamily="65" charset="-120"/>
              <a:ea typeface="標楷體" panose="03000509000000000000" pitchFamily="65" charset="-120"/>
            </a:rPr>
            <a:t>受到限制的問題</a:t>
          </a:r>
          <a:endParaRPr lang="zh-TW" altLang="en-US" sz="3300" kern="1200" dirty="0">
            <a:latin typeface="標楷體" panose="03000509000000000000" pitchFamily="65" charset="-120"/>
            <a:ea typeface="標楷體" panose="03000509000000000000" pitchFamily="65" charset="-120"/>
          </a:endParaRPr>
        </a:p>
      </dsp:txBody>
      <dsp:txXfrm>
        <a:off x="634089" y="2569437"/>
        <a:ext cx="3913998" cy="1126630"/>
      </dsp:txXfrm>
    </dsp:sp>
    <dsp:sp modelId="{410B2D67-9864-4E0F-AB73-AF953BB52C88}">
      <dsp:nvSpPr>
        <dsp:cNvPr id="0" name=""/>
        <dsp:cNvSpPr/>
      </dsp:nvSpPr>
      <dsp:spPr>
        <a:xfrm>
          <a:off x="4745248" y="2665201"/>
          <a:ext cx="3355968" cy="935103"/>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anose="03000509000000000000" pitchFamily="65" charset="-120"/>
              <a:ea typeface="標楷體" panose="03000509000000000000" pitchFamily="65" charset="-120"/>
            </a:rPr>
            <a:t>確認限制內容</a:t>
          </a:r>
          <a:endParaRPr lang="zh-TW" altLang="en-US" sz="3100" kern="1200" dirty="0">
            <a:latin typeface="標楷體" panose="03000509000000000000" pitchFamily="65" charset="-120"/>
            <a:ea typeface="標楷體" panose="03000509000000000000" pitchFamily="65" charset="-120"/>
          </a:endParaRPr>
        </a:p>
      </dsp:txBody>
      <dsp:txXfrm>
        <a:off x="5212800" y="2665201"/>
        <a:ext cx="2420865" cy="935103"/>
      </dsp:txXfrm>
    </dsp:sp>
    <dsp:sp modelId="{8E50E35C-2A89-4BA3-B164-B8FFCEC5B0F4}">
      <dsp:nvSpPr>
        <dsp:cNvPr id="0" name=""/>
        <dsp:cNvSpPr/>
      </dsp:nvSpPr>
      <dsp:spPr>
        <a:xfrm>
          <a:off x="7773931" y="2665201"/>
          <a:ext cx="3355968" cy="935103"/>
        </a:xfrm>
        <a:prstGeom prst="chevron">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19685" rIns="0" bIns="19685"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anose="03000509000000000000" pitchFamily="65" charset="-120"/>
              <a:ea typeface="標楷體" panose="03000509000000000000" pitchFamily="65" charset="-120"/>
            </a:rPr>
            <a:t>改變教材教法</a:t>
          </a:r>
          <a:endParaRPr lang="zh-TW" altLang="en-US" sz="3100" kern="1200" dirty="0">
            <a:latin typeface="標楷體" panose="03000509000000000000" pitchFamily="65" charset="-120"/>
            <a:ea typeface="標楷體" panose="03000509000000000000" pitchFamily="65" charset="-120"/>
          </a:endParaRPr>
        </a:p>
      </dsp:txBody>
      <dsp:txXfrm>
        <a:off x="8241483" y="2665201"/>
        <a:ext cx="2420865" cy="93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E6D67-DC7F-459A-BBA7-3A1203B31BD1}">
      <dsp:nvSpPr>
        <dsp:cNvPr id="0" name=""/>
        <dsp:cNvSpPr/>
      </dsp:nvSpPr>
      <dsp:spPr>
        <a:xfrm>
          <a:off x="95837" y="456749"/>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同儕討論</a:t>
          </a:r>
          <a:endParaRPr lang="zh-TW" altLang="en-US" sz="3000" kern="1200" dirty="0">
            <a:latin typeface="標楷體" panose="03000509000000000000" pitchFamily="65" charset="-120"/>
            <a:ea typeface="標楷體" panose="03000509000000000000" pitchFamily="65" charset="-120"/>
          </a:endParaRPr>
        </a:p>
      </dsp:txBody>
      <dsp:txXfrm>
        <a:off x="95837" y="456749"/>
        <a:ext cx="2269290" cy="709153"/>
      </dsp:txXfrm>
    </dsp:sp>
    <dsp:sp modelId="{C9C62D5F-CBD9-4A02-BD07-A9A239111B4C}">
      <dsp:nvSpPr>
        <dsp:cNvPr id="0" name=""/>
        <dsp:cNvSpPr/>
      </dsp:nvSpPr>
      <dsp:spPr>
        <a:xfrm>
          <a:off x="1283" y="354316"/>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F16BC-7DE9-432D-B843-EB958B0E66D1}">
      <dsp:nvSpPr>
        <dsp:cNvPr id="0" name=""/>
        <dsp:cNvSpPr/>
      </dsp:nvSpPr>
      <dsp:spPr>
        <a:xfrm>
          <a:off x="2619479" y="456749"/>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合作學習</a:t>
          </a:r>
          <a:endParaRPr lang="zh-TW" altLang="en-US" sz="3000" kern="1200" dirty="0">
            <a:latin typeface="標楷體" panose="03000509000000000000" pitchFamily="65" charset="-120"/>
            <a:ea typeface="標楷體" panose="03000509000000000000" pitchFamily="65" charset="-120"/>
          </a:endParaRPr>
        </a:p>
      </dsp:txBody>
      <dsp:txXfrm>
        <a:off x="2619479" y="456749"/>
        <a:ext cx="2269290" cy="709153"/>
      </dsp:txXfrm>
    </dsp:sp>
    <dsp:sp modelId="{322AA41D-573A-4402-80DE-5884975B6513}">
      <dsp:nvSpPr>
        <dsp:cNvPr id="0" name=""/>
        <dsp:cNvSpPr/>
      </dsp:nvSpPr>
      <dsp:spPr>
        <a:xfrm>
          <a:off x="2524925" y="354316"/>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61D5D-F00D-49B6-83E2-7C814AAD0129}">
      <dsp:nvSpPr>
        <dsp:cNvPr id="0" name=""/>
        <dsp:cNvSpPr/>
      </dsp:nvSpPr>
      <dsp:spPr>
        <a:xfrm>
          <a:off x="95837" y="1349494"/>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批判思考</a:t>
          </a:r>
          <a:endParaRPr lang="zh-TW" altLang="en-US" sz="3000" kern="1200" dirty="0">
            <a:latin typeface="標楷體" panose="03000509000000000000" pitchFamily="65" charset="-120"/>
            <a:ea typeface="標楷體" panose="03000509000000000000" pitchFamily="65" charset="-120"/>
          </a:endParaRPr>
        </a:p>
      </dsp:txBody>
      <dsp:txXfrm>
        <a:off x="95837" y="1349494"/>
        <a:ext cx="2269290" cy="709153"/>
      </dsp:txXfrm>
    </dsp:sp>
    <dsp:sp modelId="{B6F57402-4AC6-49BA-A8E8-05A24D63CF10}">
      <dsp:nvSpPr>
        <dsp:cNvPr id="0" name=""/>
        <dsp:cNvSpPr/>
      </dsp:nvSpPr>
      <dsp:spPr>
        <a:xfrm>
          <a:off x="1283" y="1247061"/>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AE5E36-6949-4A34-9A2E-694C09B7C70B}">
      <dsp:nvSpPr>
        <dsp:cNvPr id="0" name=""/>
        <dsp:cNvSpPr/>
      </dsp:nvSpPr>
      <dsp:spPr>
        <a:xfrm>
          <a:off x="2619479" y="1349494"/>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創造思考</a:t>
          </a:r>
          <a:endParaRPr lang="zh-TW" altLang="en-US" sz="3000" kern="1200" dirty="0">
            <a:latin typeface="標楷體" panose="03000509000000000000" pitchFamily="65" charset="-120"/>
            <a:ea typeface="標楷體" panose="03000509000000000000" pitchFamily="65" charset="-120"/>
          </a:endParaRPr>
        </a:p>
      </dsp:txBody>
      <dsp:txXfrm>
        <a:off x="2619479" y="1349494"/>
        <a:ext cx="2269290" cy="709153"/>
      </dsp:txXfrm>
    </dsp:sp>
    <dsp:sp modelId="{15C5CFC2-7A3D-4E3B-BEAD-0EF114974EF2}">
      <dsp:nvSpPr>
        <dsp:cNvPr id="0" name=""/>
        <dsp:cNvSpPr/>
      </dsp:nvSpPr>
      <dsp:spPr>
        <a:xfrm>
          <a:off x="2524925" y="1247061"/>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F7BCC-3E6B-4B40-A425-DE33C8274A1C}">
      <dsp:nvSpPr>
        <dsp:cNvPr id="0" name=""/>
        <dsp:cNvSpPr/>
      </dsp:nvSpPr>
      <dsp:spPr>
        <a:xfrm>
          <a:off x="95837" y="2242240"/>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問題導向</a:t>
          </a:r>
          <a:endParaRPr lang="zh-TW" altLang="en-US" sz="3000" kern="1200" dirty="0">
            <a:latin typeface="標楷體" panose="03000509000000000000" pitchFamily="65" charset="-120"/>
            <a:ea typeface="標楷體" panose="03000509000000000000" pitchFamily="65" charset="-120"/>
          </a:endParaRPr>
        </a:p>
      </dsp:txBody>
      <dsp:txXfrm>
        <a:off x="95837" y="2242240"/>
        <a:ext cx="2269290" cy="709153"/>
      </dsp:txXfrm>
    </dsp:sp>
    <dsp:sp modelId="{6697E56D-1D86-4C52-9A09-DEC529DE0F86}">
      <dsp:nvSpPr>
        <dsp:cNvPr id="0" name=""/>
        <dsp:cNvSpPr/>
      </dsp:nvSpPr>
      <dsp:spPr>
        <a:xfrm>
          <a:off x="1283" y="2139806"/>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C5C5B-82B2-4E84-87DA-9E3797044653}">
      <dsp:nvSpPr>
        <dsp:cNvPr id="0" name=""/>
        <dsp:cNvSpPr/>
      </dsp:nvSpPr>
      <dsp:spPr>
        <a:xfrm>
          <a:off x="2619479" y="2242240"/>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專題導向</a:t>
          </a:r>
          <a:endParaRPr lang="zh-TW" altLang="en-US" sz="3000" kern="1200" dirty="0">
            <a:latin typeface="標楷體" panose="03000509000000000000" pitchFamily="65" charset="-120"/>
            <a:ea typeface="標楷體" panose="03000509000000000000" pitchFamily="65" charset="-120"/>
          </a:endParaRPr>
        </a:p>
      </dsp:txBody>
      <dsp:txXfrm>
        <a:off x="2619479" y="2242240"/>
        <a:ext cx="2269290" cy="709153"/>
      </dsp:txXfrm>
    </dsp:sp>
    <dsp:sp modelId="{97D799E5-94DC-4DE4-A9F4-4E1AB7FB599B}">
      <dsp:nvSpPr>
        <dsp:cNvPr id="0" name=""/>
        <dsp:cNvSpPr/>
      </dsp:nvSpPr>
      <dsp:spPr>
        <a:xfrm>
          <a:off x="2524925" y="2139806"/>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C5C5B-82B2-4E84-87DA-9E3797044653}">
      <dsp:nvSpPr>
        <dsp:cNvPr id="0" name=""/>
        <dsp:cNvSpPr/>
      </dsp:nvSpPr>
      <dsp:spPr>
        <a:xfrm>
          <a:off x="274770" y="115588"/>
          <a:ext cx="2245350" cy="701672"/>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5266"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數位科技</a:t>
          </a:r>
          <a:endParaRPr lang="zh-TW" altLang="en-US" sz="3000" kern="1200" dirty="0">
            <a:latin typeface="標楷體" panose="03000509000000000000" pitchFamily="65" charset="-120"/>
            <a:ea typeface="標楷體" panose="03000509000000000000" pitchFamily="65" charset="-120"/>
          </a:endParaRPr>
        </a:p>
      </dsp:txBody>
      <dsp:txXfrm>
        <a:off x="274770" y="115588"/>
        <a:ext cx="2245350" cy="701672"/>
      </dsp:txXfrm>
    </dsp:sp>
    <dsp:sp modelId="{97D799E5-94DC-4DE4-A9F4-4E1AB7FB599B}">
      <dsp:nvSpPr>
        <dsp:cNvPr id="0" name=""/>
        <dsp:cNvSpPr/>
      </dsp:nvSpPr>
      <dsp:spPr>
        <a:xfrm>
          <a:off x="181213" y="14235"/>
          <a:ext cx="491170" cy="736755"/>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B4E0B-F230-457B-935D-5009005ED5A0}">
      <dsp:nvSpPr>
        <dsp:cNvPr id="0" name=""/>
        <dsp:cNvSpPr/>
      </dsp:nvSpPr>
      <dsp:spPr>
        <a:xfrm>
          <a:off x="2697112" y="115777"/>
          <a:ext cx="2243933" cy="701229"/>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4966"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實務實習</a:t>
          </a:r>
          <a:endParaRPr lang="zh-TW" altLang="en-US" sz="3000" kern="1200" dirty="0">
            <a:latin typeface="標楷體" panose="03000509000000000000" pitchFamily="65" charset="-120"/>
            <a:ea typeface="標楷體" panose="03000509000000000000" pitchFamily="65" charset="-120"/>
          </a:endParaRPr>
        </a:p>
      </dsp:txBody>
      <dsp:txXfrm>
        <a:off x="2697112" y="115777"/>
        <a:ext cx="2243933" cy="701229"/>
      </dsp:txXfrm>
    </dsp:sp>
    <dsp:sp modelId="{5DF3F6A9-33A3-4458-87B6-50245D659B15}">
      <dsp:nvSpPr>
        <dsp:cNvPr id="0" name=""/>
        <dsp:cNvSpPr/>
      </dsp:nvSpPr>
      <dsp:spPr>
        <a:xfrm>
          <a:off x="2603615" y="14489"/>
          <a:ext cx="490860" cy="736290"/>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E6D67-DC7F-459A-BBA7-3A1203B31BD1}">
      <dsp:nvSpPr>
        <dsp:cNvPr id="0" name=""/>
        <dsp:cNvSpPr/>
      </dsp:nvSpPr>
      <dsp:spPr>
        <a:xfrm>
          <a:off x="1140184" y="217528"/>
          <a:ext cx="2723148" cy="85098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6400" tIns="140970" rIns="140970" bIns="140970" numCol="1" spcCol="1270" anchor="ctr" anchorCtr="0">
          <a:noAutofit/>
        </a:bodyPr>
        <a:lstStyle/>
        <a:p>
          <a:pPr lvl="0" algn="l" defTabSz="1644650">
            <a:lnSpc>
              <a:spcPct val="90000"/>
            </a:lnSpc>
            <a:spcBef>
              <a:spcPct val="0"/>
            </a:spcBef>
            <a:spcAft>
              <a:spcPct val="35000"/>
            </a:spcAft>
          </a:pPr>
          <a:r>
            <a:rPr lang="zh-TW" altLang="en-US" sz="3700" kern="1200" dirty="0" smtClean="0">
              <a:latin typeface="標楷體" panose="03000509000000000000" pitchFamily="65" charset="-120"/>
              <a:ea typeface="標楷體" panose="03000509000000000000" pitchFamily="65" charset="-120"/>
            </a:rPr>
            <a:t>素養導向</a:t>
          </a:r>
          <a:endParaRPr lang="zh-TW" altLang="en-US" sz="3700" kern="1200" dirty="0">
            <a:latin typeface="標楷體" panose="03000509000000000000" pitchFamily="65" charset="-120"/>
            <a:ea typeface="標楷體" panose="03000509000000000000" pitchFamily="65" charset="-120"/>
          </a:endParaRPr>
        </a:p>
      </dsp:txBody>
      <dsp:txXfrm>
        <a:off x="1140184" y="217528"/>
        <a:ext cx="2723148" cy="850984"/>
      </dsp:txXfrm>
    </dsp:sp>
    <dsp:sp modelId="{C9C62D5F-CBD9-4A02-BD07-A9A239111B4C}">
      <dsp:nvSpPr>
        <dsp:cNvPr id="0" name=""/>
        <dsp:cNvSpPr/>
      </dsp:nvSpPr>
      <dsp:spPr>
        <a:xfrm>
          <a:off x="1026720" y="94608"/>
          <a:ext cx="595688" cy="893533"/>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F16BC-7DE9-432D-B843-EB958B0E66D1}">
      <dsp:nvSpPr>
        <dsp:cNvPr id="0" name=""/>
        <dsp:cNvSpPr/>
      </dsp:nvSpPr>
      <dsp:spPr>
        <a:xfrm>
          <a:off x="1140184" y="1288822"/>
          <a:ext cx="2723148" cy="85098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6400" tIns="140970" rIns="140970" bIns="140970" numCol="1" spcCol="1270" anchor="ctr" anchorCtr="0">
          <a:noAutofit/>
        </a:bodyPr>
        <a:lstStyle/>
        <a:p>
          <a:pPr lvl="0" algn="l" defTabSz="1644650">
            <a:lnSpc>
              <a:spcPct val="90000"/>
            </a:lnSpc>
            <a:spcBef>
              <a:spcPct val="0"/>
            </a:spcBef>
            <a:spcAft>
              <a:spcPct val="35000"/>
            </a:spcAft>
          </a:pPr>
          <a:r>
            <a:rPr lang="zh-TW" altLang="en-US" sz="3700" kern="1200" dirty="0" smtClean="0">
              <a:latin typeface="標楷體" panose="03000509000000000000" pitchFamily="65" charset="-120"/>
              <a:ea typeface="標楷體" panose="03000509000000000000" pitchFamily="65" charset="-120"/>
            </a:rPr>
            <a:t>跨領域</a:t>
          </a:r>
          <a:endParaRPr lang="zh-TW" altLang="en-US" sz="3700" kern="1200" dirty="0">
            <a:latin typeface="標楷體" panose="03000509000000000000" pitchFamily="65" charset="-120"/>
            <a:ea typeface="標楷體" panose="03000509000000000000" pitchFamily="65" charset="-120"/>
          </a:endParaRPr>
        </a:p>
      </dsp:txBody>
      <dsp:txXfrm>
        <a:off x="1140184" y="1288822"/>
        <a:ext cx="2723148" cy="850984"/>
      </dsp:txXfrm>
    </dsp:sp>
    <dsp:sp modelId="{322AA41D-573A-4402-80DE-5884975B6513}">
      <dsp:nvSpPr>
        <dsp:cNvPr id="0" name=""/>
        <dsp:cNvSpPr/>
      </dsp:nvSpPr>
      <dsp:spPr>
        <a:xfrm>
          <a:off x="1026720" y="1165903"/>
          <a:ext cx="595688" cy="893533"/>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C5C5B-82B2-4E84-87DA-9E3797044653}">
      <dsp:nvSpPr>
        <dsp:cNvPr id="0" name=""/>
        <dsp:cNvSpPr/>
      </dsp:nvSpPr>
      <dsp:spPr>
        <a:xfrm>
          <a:off x="1140184" y="2360117"/>
          <a:ext cx="2723148" cy="85098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6400" tIns="140970" rIns="140970" bIns="140970" numCol="1" spcCol="1270" anchor="ctr" anchorCtr="0">
          <a:noAutofit/>
        </a:bodyPr>
        <a:lstStyle/>
        <a:p>
          <a:pPr lvl="0" algn="l" defTabSz="1644650">
            <a:lnSpc>
              <a:spcPct val="90000"/>
            </a:lnSpc>
            <a:spcBef>
              <a:spcPct val="0"/>
            </a:spcBef>
            <a:spcAft>
              <a:spcPct val="35000"/>
            </a:spcAft>
          </a:pPr>
          <a:r>
            <a:rPr lang="zh-TW" altLang="en-US" sz="3700" kern="1200" dirty="0" smtClean="0">
              <a:latin typeface="標楷體" panose="03000509000000000000" pitchFamily="65" charset="-120"/>
              <a:ea typeface="標楷體" panose="03000509000000000000" pitchFamily="65" charset="-120"/>
            </a:rPr>
            <a:t>自主學習</a:t>
          </a:r>
          <a:endParaRPr lang="zh-TW" altLang="en-US" sz="3700" kern="1200" dirty="0">
            <a:latin typeface="標楷體" panose="03000509000000000000" pitchFamily="65" charset="-120"/>
            <a:ea typeface="標楷體" panose="03000509000000000000" pitchFamily="65" charset="-120"/>
          </a:endParaRPr>
        </a:p>
      </dsp:txBody>
      <dsp:txXfrm>
        <a:off x="1140184" y="2360117"/>
        <a:ext cx="2723148" cy="850984"/>
      </dsp:txXfrm>
    </dsp:sp>
    <dsp:sp modelId="{97D799E5-94DC-4DE4-A9F4-4E1AB7FB599B}">
      <dsp:nvSpPr>
        <dsp:cNvPr id="0" name=""/>
        <dsp:cNvSpPr/>
      </dsp:nvSpPr>
      <dsp:spPr>
        <a:xfrm>
          <a:off x="1026720" y="2237197"/>
          <a:ext cx="595688" cy="893533"/>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C15D4-F708-4B19-ADBB-2D1EA7CCB194}">
      <dsp:nvSpPr>
        <dsp:cNvPr id="0" name=""/>
        <dsp:cNvSpPr/>
      </dsp:nvSpPr>
      <dsp:spPr>
        <a:xfrm>
          <a:off x="68894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教學方案</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901894" y="213469"/>
        <a:ext cx="1028231" cy="1028231"/>
      </dsp:txXfrm>
    </dsp:sp>
    <dsp:sp modelId="{A729428D-4E3F-4DB4-8DA3-7F16BA011237}">
      <dsp:nvSpPr>
        <dsp:cNvPr id="0" name=""/>
        <dsp:cNvSpPr/>
      </dsp:nvSpPr>
      <dsp:spPr>
        <a:xfrm>
          <a:off x="2261155" y="305885"/>
          <a:ext cx="843399" cy="843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latin typeface="標楷體" panose="03000509000000000000" pitchFamily="65" charset="-120"/>
            <a:ea typeface="標楷體" panose="03000509000000000000" pitchFamily="65" charset="-120"/>
          </a:endParaRPr>
        </a:p>
      </dsp:txBody>
      <dsp:txXfrm>
        <a:off x="2372948" y="628401"/>
        <a:ext cx="619813" cy="198367"/>
      </dsp:txXfrm>
    </dsp:sp>
    <dsp:sp modelId="{7288124A-343F-40BB-89FE-FB0219B35F8A}">
      <dsp:nvSpPr>
        <dsp:cNvPr id="0" name=""/>
        <dsp:cNvSpPr/>
      </dsp:nvSpPr>
      <dsp:spPr>
        <a:xfrm>
          <a:off x="322263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學習效應</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3435584" y="213469"/>
        <a:ext cx="1028231" cy="1028231"/>
      </dsp:txXfrm>
    </dsp:sp>
    <dsp:sp modelId="{073EDBFD-9E69-473E-8757-5DAEF9BEDE3D}">
      <dsp:nvSpPr>
        <dsp:cNvPr id="0" name=""/>
        <dsp:cNvSpPr/>
      </dsp:nvSpPr>
      <dsp:spPr>
        <a:xfrm>
          <a:off x="4794844" y="305885"/>
          <a:ext cx="843399" cy="843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latin typeface="標楷體" panose="03000509000000000000" pitchFamily="65" charset="-120"/>
            <a:ea typeface="標楷體" panose="03000509000000000000" pitchFamily="65" charset="-120"/>
          </a:endParaRPr>
        </a:p>
      </dsp:txBody>
      <dsp:txXfrm>
        <a:off x="4906637" y="479625"/>
        <a:ext cx="619813" cy="495919"/>
      </dsp:txXfrm>
    </dsp:sp>
    <dsp:sp modelId="{697EAA71-3FC9-4E48-B006-5422A067EE9B}">
      <dsp:nvSpPr>
        <dsp:cNvPr id="0" name=""/>
        <dsp:cNvSpPr/>
      </dsp:nvSpPr>
      <dsp:spPr>
        <a:xfrm>
          <a:off x="5756320"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兩者關係</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5969273" y="213469"/>
        <a:ext cx="1028231" cy="10282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C15D4-F708-4B19-ADBB-2D1EA7CCB194}">
      <dsp:nvSpPr>
        <dsp:cNvPr id="0" name=""/>
        <dsp:cNvSpPr/>
      </dsp:nvSpPr>
      <dsp:spPr>
        <a:xfrm>
          <a:off x="68894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教學方案</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901894" y="213469"/>
        <a:ext cx="1028231" cy="1028231"/>
      </dsp:txXfrm>
    </dsp:sp>
    <dsp:sp modelId="{A729428D-4E3F-4DB4-8DA3-7F16BA011237}">
      <dsp:nvSpPr>
        <dsp:cNvPr id="0" name=""/>
        <dsp:cNvSpPr/>
      </dsp:nvSpPr>
      <dsp:spPr>
        <a:xfrm>
          <a:off x="2261155" y="305885"/>
          <a:ext cx="843399" cy="843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latin typeface="標楷體" panose="03000509000000000000" pitchFamily="65" charset="-120"/>
            <a:ea typeface="標楷體" panose="03000509000000000000" pitchFamily="65" charset="-120"/>
          </a:endParaRPr>
        </a:p>
      </dsp:txBody>
      <dsp:txXfrm>
        <a:off x="2372948" y="628401"/>
        <a:ext cx="619813" cy="198367"/>
      </dsp:txXfrm>
    </dsp:sp>
    <dsp:sp modelId="{7288124A-343F-40BB-89FE-FB0219B35F8A}">
      <dsp:nvSpPr>
        <dsp:cNvPr id="0" name=""/>
        <dsp:cNvSpPr/>
      </dsp:nvSpPr>
      <dsp:spPr>
        <a:xfrm>
          <a:off x="322263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accent1">
                  <a:lumMod val="60000"/>
                  <a:lumOff val="40000"/>
                </a:schemeClr>
              </a:solidFill>
              <a:latin typeface="標楷體" panose="03000509000000000000" pitchFamily="65" charset="-120"/>
              <a:ea typeface="標楷體" panose="03000509000000000000" pitchFamily="65" charset="-120"/>
            </a:rPr>
            <a:t>學習效應</a:t>
          </a:r>
          <a:endParaRPr lang="zh-TW" altLang="en-US" sz="3100" kern="1200" dirty="0">
            <a:solidFill>
              <a:schemeClr val="accent1">
                <a:lumMod val="60000"/>
                <a:lumOff val="40000"/>
              </a:schemeClr>
            </a:solidFill>
            <a:latin typeface="標楷體" panose="03000509000000000000" pitchFamily="65" charset="-120"/>
            <a:ea typeface="標楷體" panose="03000509000000000000" pitchFamily="65" charset="-120"/>
          </a:endParaRPr>
        </a:p>
      </dsp:txBody>
      <dsp:txXfrm>
        <a:off x="3435584" y="213469"/>
        <a:ext cx="1028231" cy="1028231"/>
      </dsp:txXfrm>
    </dsp:sp>
    <dsp:sp modelId="{073EDBFD-9E69-473E-8757-5DAEF9BEDE3D}">
      <dsp:nvSpPr>
        <dsp:cNvPr id="0" name=""/>
        <dsp:cNvSpPr/>
      </dsp:nvSpPr>
      <dsp:spPr>
        <a:xfrm>
          <a:off x="4794844" y="305885"/>
          <a:ext cx="843399" cy="843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latin typeface="標楷體" panose="03000509000000000000" pitchFamily="65" charset="-120"/>
            <a:ea typeface="標楷體" panose="03000509000000000000" pitchFamily="65" charset="-120"/>
          </a:endParaRPr>
        </a:p>
      </dsp:txBody>
      <dsp:txXfrm>
        <a:off x="4906637" y="479625"/>
        <a:ext cx="619813" cy="495919"/>
      </dsp:txXfrm>
    </dsp:sp>
    <dsp:sp modelId="{697EAA71-3FC9-4E48-B006-5422A067EE9B}">
      <dsp:nvSpPr>
        <dsp:cNvPr id="0" name=""/>
        <dsp:cNvSpPr/>
      </dsp:nvSpPr>
      <dsp:spPr>
        <a:xfrm>
          <a:off x="5756320"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accent1">
                  <a:lumMod val="60000"/>
                  <a:lumOff val="40000"/>
                </a:schemeClr>
              </a:solidFill>
              <a:latin typeface="標楷體" panose="03000509000000000000" pitchFamily="65" charset="-120"/>
              <a:ea typeface="標楷體" panose="03000509000000000000" pitchFamily="65" charset="-120"/>
            </a:rPr>
            <a:t>兩者關係</a:t>
          </a:r>
          <a:endParaRPr lang="zh-TW" altLang="en-US" sz="3100" kern="1200" dirty="0">
            <a:solidFill>
              <a:schemeClr val="accent1">
                <a:lumMod val="60000"/>
                <a:lumOff val="40000"/>
              </a:schemeClr>
            </a:solidFill>
            <a:latin typeface="標楷體" panose="03000509000000000000" pitchFamily="65" charset="-120"/>
            <a:ea typeface="標楷體" panose="03000509000000000000" pitchFamily="65" charset="-120"/>
          </a:endParaRPr>
        </a:p>
      </dsp:txBody>
      <dsp:txXfrm>
        <a:off x="5969273" y="213469"/>
        <a:ext cx="1028231" cy="10282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C15D4-F708-4B19-ADBB-2D1EA7CCB194}">
      <dsp:nvSpPr>
        <dsp:cNvPr id="0" name=""/>
        <dsp:cNvSpPr/>
      </dsp:nvSpPr>
      <dsp:spPr>
        <a:xfrm>
          <a:off x="68894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accent1">
                  <a:lumMod val="60000"/>
                  <a:lumOff val="40000"/>
                </a:schemeClr>
              </a:solidFill>
              <a:latin typeface="標楷體" panose="03000509000000000000" pitchFamily="65" charset="-120"/>
              <a:ea typeface="標楷體" panose="03000509000000000000" pitchFamily="65" charset="-120"/>
            </a:rPr>
            <a:t>教學方案</a:t>
          </a:r>
          <a:endParaRPr lang="zh-TW" altLang="en-US" sz="3100" kern="1200" dirty="0">
            <a:solidFill>
              <a:schemeClr val="accent1">
                <a:lumMod val="60000"/>
                <a:lumOff val="40000"/>
              </a:schemeClr>
            </a:solidFill>
            <a:latin typeface="標楷體" panose="03000509000000000000" pitchFamily="65" charset="-120"/>
            <a:ea typeface="標楷體" panose="03000509000000000000" pitchFamily="65" charset="-120"/>
          </a:endParaRPr>
        </a:p>
      </dsp:txBody>
      <dsp:txXfrm>
        <a:off x="901894" y="213469"/>
        <a:ext cx="1028231" cy="1028231"/>
      </dsp:txXfrm>
    </dsp:sp>
    <dsp:sp modelId="{A729428D-4E3F-4DB4-8DA3-7F16BA011237}">
      <dsp:nvSpPr>
        <dsp:cNvPr id="0" name=""/>
        <dsp:cNvSpPr/>
      </dsp:nvSpPr>
      <dsp:spPr>
        <a:xfrm>
          <a:off x="2261155" y="305885"/>
          <a:ext cx="843399" cy="843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latin typeface="標楷體" panose="03000509000000000000" pitchFamily="65" charset="-120"/>
            <a:ea typeface="標楷體" panose="03000509000000000000" pitchFamily="65" charset="-120"/>
          </a:endParaRPr>
        </a:p>
      </dsp:txBody>
      <dsp:txXfrm>
        <a:off x="2372948" y="628401"/>
        <a:ext cx="619813" cy="198367"/>
      </dsp:txXfrm>
    </dsp:sp>
    <dsp:sp modelId="{7288124A-343F-40BB-89FE-FB0219B35F8A}">
      <dsp:nvSpPr>
        <dsp:cNvPr id="0" name=""/>
        <dsp:cNvSpPr/>
      </dsp:nvSpPr>
      <dsp:spPr>
        <a:xfrm>
          <a:off x="322263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latin typeface="標楷體" panose="03000509000000000000" pitchFamily="65" charset="-120"/>
              <a:ea typeface="標楷體" panose="03000509000000000000" pitchFamily="65" charset="-120"/>
            </a:rPr>
            <a:t>學習效應</a:t>
          </a:r>
          <a:endParaRPr lang="zh-TW" altLang="en-US" sz="3100" kern="1200" dirty="0">
            <a:latin typeface="標楷體" panose="03000509000000000000" pitchFamily="65" charset="-120"/>
            <a:ea typeface="標楷體" panose="03000509000000000000" pitchFamily="65" charset="-120"/>
          </a:endParaRPr>
        </a:p>
      </dsp:txBody>
      <dsp:txXfrm>
        <a:off x="3435584" y="213469"/>
        <a:ext cx="1028231" cy="1028231"/>
      </dsp:txXfrm>
    </dsp:sp>
    <dsp:sp modelId="{073EDBFD-9E69-473E-8757-5DAEF9BEDE3D}">
      <dsp:nvSpPr>
        <dsp:cNvPr id="0" name=""/>
        <dsp:cNvSpPr/>
      </dsp:nvSpPr>
      <dsp:spPr>
        <a:xfrm>
          <a:off x="4794844" y="305885"/>
          <a:ext cx="843399" cy="843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latin typeface="標楷體" panose="03000509000000000000" pitchFamily="65" charset="-120"/>
            <a:ea typeface="標楷體" panose="03000509000000000000" pitchFamily="65" charset="-120"/>
          </a:endParaRPr>
        </a:p>
      </dsp:txBody>
      <dsp:txXfrm>
        <a:off x="4906637" y="479625"/>
        <a:ext cx="619813" cy="495919"/>
      </dsp:txXfrm>
    </dsp:sp>
    <dsp:sp modelId="{697EAA71-3FC9-4E48-B006-5422A067EE9B}">
      <dsp:nvSpPr>
        <dsp:cNvPr id="0" name=""/>
        <dsp:cNvSpPr/>
      </dsp:nvSpPr>
      <dsp:spPr>
        <a:xfrm>
          <a:off x="5756320"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accent1">
                  <a:lumMod val="60000"/>
                  <a:lumOff val="40000"/>
                </a:schemeClr>
              </a:solidFill>
              <a:latin typeface="標楷體" panose="03000509000000000000" pitchFamily="65" charset="-120"/>
              <a:ea typeface="標楷體" panose="03000509000000000000" pitchFamily="65" charset="-120"/>
            </a:rPr>
            <a:t>兩者關係</a:t>
          </a:r>
          <a:endParaRPr lang="zh-TW" altLang="en-US" sz="3100" kern="1200" dirty="0">
            <a:solidFill>
              <a:schemeClr val="accent1">
                <a:lumMod val="60000"/>
                <a:lumOff val="40000"/>
              </a:schemeClr>
            </a:solidFill>
            <a:latin typeface="標楷體" panose="03000509000000000000" pitchFamily="65" charset="-120"/>
            <a:ea typeface="標楷體" panose="03000509000000000000" pitchFamily="65" charset="-120"/>
          </a:endParaRPr>
        </a:p>
      </dsp:txBody>
      <dsp:txXfrm>
        <a:off x="5969273" y="213469"/>
        <a:ext cx="1028231" cy="10282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773F7229-2167-4EED-9565-9288394F6364}" type="datetimeFigureOut">
              <a:rPr lang="zh-TW" altLang="en-US" smtClean="0"/>
              <a:t>2024/7/11</a:t>
            </a:fld>
            <a:endParaRPr lang="zh-TW" altLang="en-US"/>
          </a:p>
        </p:txBody>
      </p:sp>
      <p:sp>
        <p:nvSpPr>
          <p:cNvPr id="4" name="頁尾版面配置區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D26DEF2-BA0F-4CC0-A705-581288508ED2}" type="slidenum">
              <a:rPr lang="zh-TW" altLang="en-US" smtClean="0"/>
              <a:t>‹#›</a:t>
            </a:fld>
            <a:endParaRPr lang="zh-TW" altLang="en-US"/>
          </a:p>
        </p:txBody>
      </p:sp>
    </p:spTree>
    <p:extLst>
      <p:ext uri="{BB962C8B-B14F-4D97-AF65-F5344CB8AC3E}">
        <p14:creationId xmlns:p14="http://schemas.microsoft.com/office/powerpoint/2010/main" val="522784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vl1pPr>
          </a:lstStyle>
          <a:p>
            <a:fld id="{954C2BBE-6853-4E85-9F25-4C81B843F3FE}" type="datetimeFigureOut">
              <a:rPr lang="zh-TW" altLang="en-US" smtClean="0"/>
              <a:t>2024/7/11</a:t>
            </a:fld>
            <a:endParaRPr lang="zh-TW" altLang="en-US"/>
          </a:p>
        </p:txBody>
      </p:sp>
      <p:sp>
        <p:nvSpPr>
          <p:cNvPr id="4" name="投影片圖像版面配置區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57F93B33-8CBB-4E26-A2AD-69B5BBB6B9C8}" type="slidenum">
              <a:rPr lang="zh-TW" altLang="en-US" smtClean="0"/>
              <a:t>‹#›</a:t>
            </a:fld>
            <a:endParaRPr lang="zh-TW" altLang="en-US"/>
          </a:p>
        </p:txBody>
      </p:sp>
    </p:spTree>
    <p:extLst>
      <p:ext uri="{BB962C8B-B14F-4D97-AF65-F5344CB8AC3E}">
        <p14:creationId xmlns:p14="http://schemas.microsoft.com/office/powerpoint/2010/main" val="391122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zh-TW" altLang="en-US" smtClean="0"/>
              <a:t>按一下以編輯母片標題樣式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zh-TW" altLang="en-US" smtClean="0"/>
              <a:t>按一下以編輯母片標題樣式</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10695439" y="6391838"/>
            <a:ext cx="990599" cy="304799"/>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10653104" y="6391838"/>
            <a:ext cx="992135" cy="304799"/>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12192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矩形 5"/>
          <p:cNvSpPr/>
          <p:nvPr userDrawn="1"/>
        </p:nvSpPr>
        <p:spPr>
          <a:xfrm>
            <a:off x="0" y="5929330"/>
            <a:ext cx="12192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5" name="图片 14" descr="{DF512866-3CB9-4A0D-A54D-82A1C76D83BE}.png"/>
          <p:cNvPicPr>
            <a:picLocks noChangeAspect="1"/>
          </p:cNvPicPr>
          <p:nvPr userDrawn="1"/>
        </p:nvPicPr>
        <p:blipFill>
          <a:blip r:embed="rId2" cstate="print"/>
          <a:stretch>
            <a:fillRect/>
          </a:stretch>
        </p:blipFill>
        <p:spPr>
          <a:xfrm>
            <a:off x="8417362" y="4429132"/>
            <a:ext cx="377468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4667240" y="714356"/>
            <a:ext cx="6191259"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22" name="图片占位符 21"/>
          <p:cNvSpPr>
            <a:spLocks noGrp="1"/>
          </p:cNvSpPr>
          <p:nvPr>
            <p:ph type="pic" sz="quarter" idx="12"/>
          </p:nvPr>
        </p:nvSpPr>
        <p:spPr>
          <a:xfrm>
            <a:off x="1142966" y="714357"/>
            <a:ext cx="3333773" cy="2143125"/>
          </a:xfrm>
        </p:spPr>
        <p:txBody>
          <a:bodyPr/>
          <a:lstStyle/>
          <a:p>
            <a:r>
              <a:rPr lang="zh-TW" altLang="en-US" smtClean="0"/>
              <a:t>按一下圖示以新增圖片</a:t>
            </a:r>
            <a:endParaRPr lang="zh-CN" altLang="en-US"/>
          </a:p>
        </p:txBody>
      </p:sp>
      <p:sp>
        <p:nvSpPr>
          <p:cNvPr id="23" name="图片占位符 21"/>
          <p:cNvSpPr>
            <a:spLocks noGrp="1"/>
          </p:cNvSpPr>
          <p:nvPr>
            <p:ph type="pic" sz="quarter" idx="13"/>
          </p:nvPr>
        </p:nvSpPr>
        <p:spPr>
          <a:xfrm>
            <a:off x="1142966" y="3000373"/>
            <a:ext cx="3333773" cy="2143125"/>
          </a:xfrm>
        </p:spPr>
        <p:txBody>
          <a:bodyPr/>
          <a:lstStyle/>
          <a:p>
            <a:r>
              <a:rPr lang="zh-TW" altLang="en-US" smtClean="0"/>
              <a:t>按一下圖示以新增圖片</a:t>
            </a:r>
            <a:endParaRPr lang="zh-CN" altLang="en-US"/>
          </a:p>
        </p:txBody>
      </p:sp>
      <p:sp>
        <p:nvSpPr>
          <p:cNvPr id="24" name="文本占位符 18"/>
          <p:cNvSpPr>
            <a:spLocks noGrp="1"/>
          </p:cNvSpPr>
          <p:nvPr>
            <p:ph type="body" sz="quarter" idx="14"/>
          </p:nvPr>
        </p:nvSpPr>
        <p:spPr>
          <a:xfrm>
            <a:off x="4667240" y="3000372"/>
            <a:ext cx="6191259"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9" name="Slide Number Placeholder 5"/>
          <p:cNvSpPr>
            <a:spLocks noGrp="1"/>
          </p:cNvSpPr>
          <p:nvPr>
            <p:ph type="sldNum" sz="quarter" idx="15"/>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9127778"/>
      </p:ext>
    </p:extLst>
  </p:cSld>
  <p:clrMapOvr>
    <a:masterClrMapping/>
  </p:clrMapOvr>
  <p:transition spd="slow">
    <p:pull dir="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12192000" cy="592933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accent3">
                  <a:lumMod val="20000"/>
                  <a:lumOff val="80000"/>
                </a:schemeClr>
              </a:solidFill>
            </a:endParaRPr>
          </a:p>
        </p:txBody>
      </p:sp>
      <p:sp>
        <p:nvSpPr>
          <p:cNvPr id="6" name="矩形 5"/>
          <p:cNvSpPr/>
          <p:nvPr userDrawn="1"/>
        </p:nvSpPr>
        <p:spPr>
          <a:xfrm>
            <a:off x="0" y="5929330"/>
            <a:ext cx="12192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 name="图片 9" descr="bs_05.png"/>
          <p:cNvPicPr>
            <a:picLocks noChangeAspect="1"/>
          </p:cNvPicPr>
          <p:nvPr userDrawn="1"/>
        </p:nvPicPr>
        <p:blipFill>
          <a:blip r:embed="rId2" cstate="print"/>
          <a:stretch>
            <a:fillRect/>
          </a:stretch>
        </p:blipFill>
        <p:spPr>
          <a:xfrm>
            <a:off x="10677591" y="4572981"/>
            <a:ext cx="1560027" cy="1751010"/>
          </a:xfrm>
          <a:prstGeom prst="rect">
            <a:avLst/>
          </a:prstGeom>
        </p:spPr>
      </p:pic>
      <p:grpSp>
        <p:nvGrpSpPr>
          <p:cNvPr id="9" name="组合 13"/>
          <p:cNvGrpSpPr/>
          <p:nvPr userDrawn="1"/>
        </p:nvGrpSpPr>
        <p:grpSpPr>
          <a:xfrm>
            <a:off x="5807969" y="6031604"/>
            <a:ext cx="5775548" cy="584776"/>
            <a:chOff x="6929438" y="3429049"/>
            <a:chExt cx="3953141" cy="584776"/>
          </a:xfrm>
        </p:grpSpPr>
        <p:sp>
          <p:nvSpPr>
            <p:cNvPr id="14" name="矩形 13"/>
            <p:cNvSpPr/>
            <p:nvPr userDrawn="1"/>
          </p:nvSpPr>
          <p:spPr>
            <a:xfrm>
              <a:off x="6929438" y="3429050"/>
              <a:ext cx="2286016" cy="584775"/>
            </a:xfrm>
            <a:prstGeom prst="rect">
              <a:avLst/>
            </a:prstGeom>
          </p:spPr>
          <p:txBody>
            <a:bodyPr wrap="square">
              <a:spAutoFit/>
            </a:bodyPr>
            <a:lstStyle/>
            <a:p>
              <a:r>
                <a:rPr lang="en-US" altLang="zh-CN" sz="3200" spc="0" dirty="0" smtClean="0">
                  <a:solidFill>
                    <a:srgbClr val="FF0000"/>
                  </a:solidFill>
                  <a:effectLst>
                    <a:outerShdw blurRad="50800" dist="38100" dir="2700000" algn="tl" rotWithShape="0">
                      <a:prstClr val="black">
                        <a:alpha val="40000"/>
                      </a:prstClr>
                    </a:outerShdw>
                  </a:effectLst>
                  <a:latin typeface="Arial Rounded MT Bold" pitchFamily="34" charset="0"/>
                </a:rPr>
                <a:t>B</a:t>
              </a:r>
              <a:r>
                <a:rPr lang="en-US" altLang="zh-CN" sz="3200" spc="0" dirty="0" smtClean="0">
                  <a:solidFill>
                    <a:srgbClr val="C00000"/>
                  </a:solidFill>
                  <a:effectLst>
                    <a:outerShdw blurRad="50800" dist="38100" dir="2700000" algn="tl" rotWithShape="0">
                      <a:prstClr val="black">
                        <a:alpha val="40000"/>
                      </a:prstClr>
                    </a:outerShdw>
                  </a:effectLst>
                  <a:latin typeface="Arial Rounded MT Bold" pitchFamily="34" charset="0"/>
                </a:rPr>
                <a:t>A</a:t>
              </a:r>
              <a:r>
                <a:rPr lang="en-US" altLang="zh-CN" sz="3200" spc="0" dirty="0" smtClean="0">
                  <a:solidFill>
                    <a:srgbClr val="92D050"/>
                  </a:solidFill>
                  <a:effectLst>
                    <a:outerShdw blurRad="50800" dist="38100" dir="2700000" algn="tl" rotWithShape="0">
                      <a:prstClr val="black">
                        <a:alpha val="40000"/>
                      </a:prstClr>
                    </a:outerShdw>
                  </a:effectLst>
                  <a:latin typeface="Arial Rounded MT Bold" pitchFamily="34" charset="0"/>
                </a:rPr>
                <a:t>C</a:t>
              </a:r>
              <a:r>
                <a:rPr lang="en-US" altLang="zh-CN" sz="3200" spc="0" dirty="0" smtClean="0">
                  <a:solidFill>
                    <a:schemeClr val="bg1"/>
                  </a:solidFill>
                  <a:effectLst>
                    <a:outerShdw blurRad="50800" dist="38100" dir="2700000" algn="tl" rotWithShape="0">
                      <a:prstClr val="black">
                        <a:alpha val="40000"/>
                      </a:prstClr>
                    </a:outerShdw>
                  </a:effectLst>
                  <a:latin typeface="Arial Rounded MT Bold" pitchFamily="34" charset="0"/>
                </a:rPr>
                <a:t>K</a:t>
              </a:r>
              <a:endParaRPr lang="zh-CN" altLang="en-US" sz="3200" spc="0" dirty="0">
                <a:solidFill>
                  <a:schemeClr val="bg1"/>
                </a:solidFill>
                <a:effectLst>
                  <a:outerShdw blurRad="50800" dist="38100" dir="2700000" algn="tl" rotWithShape="0">
                    <a:prstClr val="black">
                      <a:alpha val="40000"/>
                    </a:prstClr>
                  </a:outerShdw>
                </a:effectLst>
                <a:latin typeface="Arial Rounded MT Bold" pitchFamily="34" charset="0"/>
              </a:endParaRPr>
            </a:p>
          </p:txBody>
        </p:sp>
        <p:sp>
          <p:nvSpPr>
            <p:cNvPr id="15" name="矩形 14"/>
            <p:cNvSpPr/>
            <p:nvPr userDrawn="1"/>
          </p:nvSpPr>
          <p:spPr>
            <a:xfrm>
              <a:off x="8092871" y="3429050"/>
              <a:ext cx="1285884" cy="584775"/>
            </a:xfrm>
            <a:prstGeom prst="rect">
              <a:avLst/>
            </a:prstGeom>
          </p:spPr>
          <p:txBody>
            <a:bodyPr wrap="square">
              <a:spAutoFit/>
            </a:bodyPr>
            <a:lstStyle/>
            <a:p>
              <a:r>
                <a:rPr lang="en-US" altLang="zh-CN" sz="3200" spc="0" dirty="0" smtClean="0">
                  <a:solidFill>
                    <a:schemeClr val="bg1"/>
                  </a:solidFill>
                  <a:effectLst>
                    <a:outerShdw blurRad="50800" dist="38100" dir="2700000" algn="tl" rotWithShape="0">
                      <a:prstClr val="black">
                        <a:alpha val="40000"/>
                      </a:prstClr>
                    </a:outerShdw>
                  </a:effectLst>
                  <a:latin typeface="Arial Rounded MT Bold" pitchFamily="34" charset="0"/>
                </a:rPr>
                <a:t>T</a:t>
              </a:r>
              <a:r>
                <a:rPr lang="en-US" altLang="zh-CN" sz="3200" spc="0" dirty="0" smtClean="0">
                  <a:solidFill>
                    <a:srgbClr val="FF0000"/>
                  </a:solidFill>
                  <a:effectLst>
                    <a:outerShdw blurRad="50800" dist="38100" dir="2700000" algn="tl" rotWithShape="0">
                      <a:prstClr val="black">
                        <a:alpha val="40000"/>
                      </a:prstClr>
                    </a:outerShdw>
                  </a:effectLst>
                  <a:latin typeface="Arial Rounded MT Bold" pitchFamily="34" charset="0"/>
                </a:rPr>
                <a:t>O</a:t>
              </a:r>
              <a:endParaRPr lang="zh-CN" altLang="en-US" sz="3200" spc="0" dirty="0">
                <a:solidFill>
                  <a:srgbClr val="FF0000"/>
                </a:solidFill>
                <a:effectLst>
                  <a:outerShdw blurRad="50800" dist="38100" dir="2700000" algn="tl" rotWithShape="0">
                    <a:prstClr val="black">
                      <a:alpha val="40000"/>
                    </a:prstClr>
                  </a:outerShdw>
                </a:effectLst>
                <a:latin typeface="Arial Rounded MT Bold" pitchFamily="34" charset="0"/>
              </a:endParaRPr>
            </a:p>
          </p:txBody>
        </p:sp>
        <p:sp>
          <p:nvSpPr>
            <p:cNvPr id="16" name="矩形 15"/>
            <p:cNvSpPr/>
            <p:nvPr userDrawn="1"/>
          </p:nvSpPr>
          <p:spPr>
            <a:xfrm>
              <a:off x="8739455" y="3429049"/>
              <a:ext cx="2143124" cy="584775"/>
            </a:xfrm>
            <a:prstGeom prst="rect">
              <a:avLst/>
            </a:prstGeom>
          </p:spPr>
          <p:txBody>
            <a:bodyPr wrap="square">
              <a:spAutoFit/>
            </a:bodyPr>
            <a:lstStyle/>
            <a:p>
              <a:r>
                <a:rPr lang="en-US" altLang="zh-CN" sz="3200" spc="0" dirty="0" smtClean="0">
                  <a:solidFill>
                    <a:srgbClr val="FFFF00"/>
                  </a:solidFill>
                  <a:effectLst>
                    <a:outerShdw blurRad="50800" dist="38100" dir="2700000" algn="tl" rotWithShape="0">
                      <a:prstClr val="black">
                        <a:alpha val="40000"/>
                      </a:prstClr>
                    </a:outerShdw>
                  </a:effectLst>
                  <a:latin typeface="Arial Rounded MT Bold" pitchFamily="34" charset="0"/>
                </a:rPr>
                <a:t>Profession</a:t>
              </a:r>
              <a:endParaRPr lang="zh-CN" altLang="en-US" sz="3200" spc="0" dirty="0">
                <a:solidFill>
                  <a:srgbClr val="FFFF00"/>
                </a:solidFill>
                <a:effectLst>
                  <a:outerShdw blurRad="50800" dist="38100" dir="2700000" algn="tl" rotWithShape="0">
                    <a:prstClr val="black">
                      <a:alpha val="40000"/>
                    </a:prstClr>
                  </a:outerShdw>
                </a:effectLst>
                <a:latin typeface="Arial Rounded MT Bold" pitchFamily="34" charset="0"/>
              </a:endParaRPr>
            </a:p>
          </p:txBody>
        </p:sp>
      </p:grpSp>
      <p:sp>
        <p:nvSpPr>
          <p:cNvPr id="3" name="標題 2"/>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240554231"/>
      </p:ext>
    </p:extLst>
  </p:cSld>
  <p:clrMapOvr>
    <a:masterClrMapping/>
  </p:clrMapOvr>
  <p:transition spd="slow">
    <p:pull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zh-TW" altLang="en-US" smtClean="0"/>
              <a:t>按一下圖示以新增圖片</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7" r:id="rId18"/>
    <p:sldLayoutId id="2147483678" r:id="rId19"/>
  </p:sldLayoutIdLst>
  <p:transition spd="slow">
    <p:pull dir="rd"/>
  </p:transition>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8.xml"/><Relationship Id="rId7" Type="http://schemas.openxmlformats.org/officeDocument/2006/relationships/image" Target="../media/image2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0.xml"/><Relationship Id="rId7" Type="http://schemas.openxmlformats.org/officeDocument/2006/relationships/image" Target="../media/image2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hdphoto" Target="../media/hdphoto1.wdp"/><Relationship Id="rId5" Type="http://schemas.openxmlformats.org/officeDocument/2006/relationships/diagramColors" Target="../diagrams/colors10.xml"/><Relationship Id="rId10" Type="http://schemas.openxmlformats.org/officeDocument/2006/relationships/image" Target="../media/image26.png"/><Relationship Id="rId4" Type="http://schemas.openxmlformats.org/officeDocument/2006/relationships/diagramQuickStyle" Target="../diagrams/quickStyle10.xml"/><Relationship Id="rId9"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tpl.ncl.edu.tw/" TargetMode="External"/><Relationship Id="rId2" Type="http://schemas.openxmlformats.org/officeDocument/2006/relationships/hyperlink" Target="https://scholar.google.com/" TargetMode="External"/><Relationship Id="rId1" Type="http://schemas.openxmlformats.org/officeDocument/2006/relationships/slideLayout" Target="../slideLayouts/slideLayout2.xml"/><Relationship Id="rId5" Type="http://schemas.openxmlformats.org/officeDocument/2006/relationships/hyperlink" Target="https://eric.ed.gov/" TargetMode="External"/><Relationship Id="rId4" Type="http://schemas.openxmlformats.org/officeDocument/2006/relationships/hyperlink" Target="https://www.airitilibrar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103464" y="1044119"/>
            <a:ext cx="10553164" cy="1776548"/>
          </a:xfrm>
        </p:spPr>
        <p:txBody>
          <a:bodyPr/>
          <a:lstStyle/>
          <a:p>
            <a:pPr algn="ctr">
              <a:spcBef>
                <a:spcPts val="1200"/>
              </a:spcBef>
            </a:pPr>
            <a:r>
              <a:rPr lang="zh-TW" altLang="en-US" sz="4800" dirty="0">
                <a:latin typeface="標楷體" panose="03000509000000000000" pitchFamily="65" charset="-120"/>
                <a:ea typeface="標楷體" panose="03000509000000000000" pitchFamily="65" charset="-120"/>
              </a:rPr>
              <a:t>教學實踐研究計畫之計畫撰寫工作</a:t>
            </a:r>
            <a:r>
              <a:rPr lang="zh-TW" altLang="en-US" sz="4800" dirty="0" smtClean="0">
                <a:latin typeface="標楷體" panose="03000509000000000000" pitchFamily="65" charset="-120"/>
                <a:ea typeface="標楷體" panose="03000509000000000000" pitchFamily="65" charset="-120"/>
              </a:rPr>
              <a:t>坊</a:t>
            </a:r>
            <a:r>
              <a:rPr lang="zh-TW" altLang="en-US" dirty="0" smtClean="0">
                <a:solidFill>
                  <a:srgbClr val="FFFF00"/>
                </a:solidFill>
                <a:latin typeface="標楷體" panose="03000509000000000000" pitchFamily="65" charset="-120"/>
                <a:ea typeface="標楷體" panose="03000509000000000000" pitchFamily="65" charset="-120"/>
              </a:rPr>
              <a:t>成功</a:t>
            </a:r>
            <a:r>
              <a:rPr lang="zh-TW" altLang="en-US" dirty="0">
                <a:solidFill>
                  <a:srgbClr val="FFFF00"/>
                </a:solidFill>
                <a:latin typeface="標楷體" panose="03000509000000000000" pitchFamily="65" charset="-120"/>
                <a:ea typeface="標楷體" panose="03000509000000000000" pitchFamily="65" charset="-120"/>
              </a:rPr>
              <a:t>的撰寫策略</a:t>
            </a:r>
            <a:endParaRPr lang="zh-TW" altLang="en-US" sz="18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4024382" y="3458640"/>
            <a:ext cx="4711327" cy="1430901"/>
          </a:xfrm>
        </p:spPr>
        <p:txBody>
          <a:bodyPr>
            <a:noAutofit/>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國立彰化師範大學師資培育中心</a:t>
            </a:r>
            <a:endParaRPr lang="en-US" altLang="zh-TW" sz="2400" dirty="0" smtClean="0">
              <a:solidFill>
                <a:schemeClr val="bg1"/>
              </a:solidFill>
              <a:latin typeface="標楷體" panose="03000509000000000000" pitchFamily="65" charset="-120"/>
              <a:ea typeface="標楷體" panose="03000509000000000000" pitchFamily="65" charset="-120"/>
            </a:endParaRPr>
          </a:p>
          <a:p>
            <a:pPr algn="ctr"/>
            <a:r>
              <a:rPr lang="zh-TW" altLang="en-US" sz="2400" dirty="0" smtClean="0">
                <a:solidFill>
                  <a:schemeClr val="bg1"/>
                </a:solidFill>
                <a:latin typeface="標楷體" panose="03000509000000000000" pitchFamily="65" charset="-120"/>
                <a:ea typeface="標楷體" panose="03000509000000000000" pitchFamily="65" charset="-120"/>
              </a:rPr>
              <a:t>劉世雄 特聘教授</a:t>
            </a:r>
            <a:endParaRPr lang="en-US" altLang="zh-TW" sz="2400" dirty="0" smtClean="0">
              <a:solidFill>
                <a:schemeClr val="bg1"/>
              </a:solidFill>
              <a:latin typeface="標楷體" panose="03000509000000000000" pitchFamily="65" charset="-120"/>
              <a:ea typeface="標楷體" panose="03000509000000000000" pitchFamily="65" charset="-120"/>
            </a:endParaRPr>
          </a:p>
          <a:p>
            <a:pPr algn="ctr"/>
            <a:r>
              <a:rPr lang="en-US" altLang="zh-TW" sz="2400" cap="none"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shsiung@cc.ncue.edu.tw</a:t>
            </a: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8" name="圖片 7"/>
          <p:cNvPicPr>
            <a:picLocks noChangeAspect="1"/>
          </p:cNvPicPr>
          <p:nvPr/>
        </p:nvPicPr>
        <p:blipFill>
          <a:blip r:embed="rId2"/>
          <a:stretch>
            <a:fillRect/>
          </a:stretch>
        </p:blipFill>
        <p:spPr>
          <a:xfrm rot="5400000">
            <a:off x="9084174" y="3664806"/>
            <a:ext cx="3033120" cy="2111787"/>
          </a:xfrm>
          <a:prstGeom prst="rect">
            <a:avLst/>
          </a:prstGeom>
          <a:ln>
            <a:noFill/>
          </a:ln>
          <a:effectLst>
            <a:softEdge rad="112500"/>
          </a:effectLst>
        </p:spPr>
      </p:pic>
      <p:pic>
        <p:nvPicPr>
          <p:cNvPr id="6" name="圖片 5"/>
          <p:cNvPicPr>
            <a:picLocks noChangeAspect="1"/>
          </p:cNvPicPr>
          <p:nvPr/>
        </p:nvPicPr>
        <p:blipFill>
          <a:blip r:embed="rId3">
            <a:clrChange>
              <a:clrFrom>
                <a:srgbClr val="000000"/>
              </a:clrFrom>
              <a:clrTo>
                <a:srgbClr val="000000">
                  <a:alpha val="0"/>
                </a:srgbClr>
              </a:clrTo>
            </a:clrChange>
          </a:blip>
          <a:stretch>
            <a:fillRect/>
          </a:stretch>
        </p:blipFill>
        <p:spPr>
          <a:xfrm>
            <a:off x="1168743" y="2403754"/>
            <a:ext cx="2284350" cy="3833506"/>
          </a:xfrm>
          <a:prstGeom prst="rect">
            <a:avLst/>
          </a:prstGeom>
        </p:spPr>
      </p:pic>
    </p:spTree>
    <p:extLst>
      <p:ext uri="{BB962C8B-B14F-4D97-AF65-F5344CB8AC3E}">
        <p14:creationId xmlns:p14="http://schemas.microsoft.com/office/powerpoint/2010/main" val="3065270020"/>
      </p:ext>
    </p:extLst>
  </p:cSld>
  <p:clrMapOvr>
    <a:masterClrMapping/>
  </p:clrMapOvr>
  <p:transition spd="slow">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625217" y="1913467"/>
            <a:ext cx="8825660" cy="1822514"/>
          </a:xfrm>
        </p:spPr>
        <p:txBody>
          <a:bodyPr/>
          <a:lstStyle/>
          <a:p>
            <a:pPr algn="ct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審查</a:t>
            </a:r>
            <a:r>
              <a:rPr lang="zh-TW" altLang="en-US" sz="4800" dirty="0" smtClean="0">
                <a:latin typeface="標楷體" panose="03000509000000000000" pitchFamily="65" charset="-120"/>
                <a:ea typeface="標楷體" panose="03000509000000000000" pitchFamily="65" charset="-120"/>
              </a:rPr>
              <a:t>愈來愈</a:t>
            </a:r>
            <a:r>
              <a:rPr lang="zh-TW" altLang="en-US" sz="4800" dirty="0" smtClean="0">
                <a:latin typeface="標楷體" panose="03000509000000000000" pitchFamily="65" charset="-120"/>
                <a:ea typeface="標楷體" panose="03000509000000000000" pitchFamily="65" charset="-120"/>
              </a:rPr>
              <a:t>嚴謹</a:t>
            </a:r>
            <a:r>
              <a:rPr lang="en-US" altLang="zh-TW" sz="4800" dirty="0" smtClean="0">
                <a:latin typeface="標楷體" panose="03000509000000000000" pitchFamily="65" charset="-120"/>
                <a:ea typeface="標楷體" panose="03000509000000000000" pitchFamily="65" charset="-120"/>
              </a:rPr>
              <a:t>)</a:t>
            </a:r>
            <a:r>
              <a:rPr lang="en-US" altLang="zh-TW" sz="4800" dirty="0" smtClean="0">
                <a:latin typeface="標楷體" panose="03000509000000000000" pitchFamily="65" charset="-120"/>
                <a:ea typeface="標楷體" panose="03000509000000000000" pitchFamily="65" charset="-120"/>
              </a:rPr>
              <a:t/>
            </a:r>
            <a:br>
              <a:rPr lang="en-US" altLang="zh-TW" sz="4800" dirty="0" smtClean="0">
                <a:latin typeface="標楷體" panose="03000509000000000000" pitchFamily="65" charset="-120"/>
                <a:ea typeface="標楷體" panose="03000509000000000000" pitchFamily="65" charset="-120"/>
              </a:rPr>
            </a:br>
            <a:r>
              <a:rPr lang="zh-TW" altLang="en-US" sz="4800" dirty="0" smtClean="0">
                <a:latin typeface="標楷體" panose="03000509000000000000" pitchFamily="65" charset="-120"/>
                <a:ea typeface="標楷體" panose="03000509000000000000" pitchFamily="65" charset="-120"/>
              </a:rPr>
              <a:t>二、如何找出</a:t>
            </a:r>
            <a:r>
              <a:rPr lang="zh-TW" altLang="en-US" sz="4800" dirty="0" smtClean="0">
                <a:latin typeface="標楷體" panose="03000509000000000000" pitchFamily="65" charset="-120"/>
                <a:ea typeface="標楷體" panose="03000509000000000000" pitchFamily="65" charset="-120"/>
              </a:rPr>
              <a:t>具有</a:t>
            </a:r>
            <a:r>
              <a:rPr lang="zh-TW" altLang="en-US" sz="4800" dirty="0" smtClean="0">
                <a:latin typeface="標楷體" panose="03000509000000000000" pitchFamily="65" charset="-120"/>
                <a:ea typeface="標楷體" panose="03000509000000000000" pitchFamily="65" charset="-120"/>
              </a:rPr>
              <a:t>貢獻性的</a:t>
            </a:r>
            <a:r>
              <a:rPr lang="zh-TW" altLang="en-US" sz="4800" dirty="0" smtClean="0">
                <a:latin typeface="標楷體" panose="03000509000000000000" pitchFamily="65" charset="-120"/>
                <a:ea typeface="標楷體" panose="03000509000000000000" pitchFamily="65" charset="-120"/>
              </a:rPr>
              <a:t>問題</a:t>
            </a:r>
            <a:endParaRPr lang="zh-TW" altLang="en-US" sz="4800" dirty="0">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959975805"/>
      </p:ext>
    </p:extLst>
  </p:cSld>
  <p:clrMapOvr>
    <a:masterClrMapping/>
  </p:clrMapOvr>
  <p:transition spd="slow">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具有貢獻性的亮點問題與其思考</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11</a:t>
            </a:fld>
            <a:endParaRPr lang="en-US" dirty="0"/>
          </a:p>
        </p:txBody>
      </p:sp>
      <p:graphicFrame>
        <p:nvGraphicFramePr>
          <p:cNvPr id="5" name="資料庫圖表 4"/>
          <p:cNvGraphicFramePr/>
          <p:nvPr>
            <p:extLst/>
          </p:nvPr>
        </p:nvGraphicFramePr>
        <p:xfrm>
          <a:off x="177073" y="2586446"/>
          <a:ext cx="11200675" cy="3696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142710"/>
      </p:ext>
    </p:extLst>
  </p:cSld>
  <p:clrMapOvr>
    <a:masterClrMapping/>
  </p:clrMapOvr>
  <p:transition spd="slow">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15765" y="921417"/>
            <a:ext cx="8761413" cy="706964"/>
          </a:xfrm>
        </p:spPr>
        <p:txBody>
          <a:bodyPr/>
          <a:lstStyle/>
          <a:p>
            <a:pPr lvl="0"/>
            <a:r>
              <a:rPr lang="en-US" altLang="zh-TW" sz="4400" dirty="0" smtClean="0">
                <a:latin typeface="標楷體" panose="03000509000000000000" pitchFamily="65" charset="-120"/>
                <a:ea typeface="標楷體" panose="03000509000000000000" pitchFamily="65" charset="-120"/>
              </a:rPr>
              <a:t>1.</a:t>
            </a:r>
            <a:r>
              <a:rPr lang="zh-TW" altLang="en-US" sz="4400" dirty="0" smtClean="0">
                <a:latin typeface="標楷體" panose="03000509000000000000" pitchFamily="65" charset="-120"/>
                <a:ea typeface="標楷體" panose="03000509000000000000" pitchFamily="65" charset="-120"/>
              </a:rPr>
              <a:t>觀察</a:t>
            </a:r>
            <a:r>
              <a:rPr lang="zh-TW" altLang="en-US" sz="4400" dirty="0">
                <a:latin typeface="標楷體" panose="03000509000000000000" pitchFamily="65" charset="-120"/>
                <a:ea typeface="標楷體" panose="03000509000000000000" pitchFamily="65" charset="-120"/>
              </a:rPr>
              <a:t>與</a:t>
            </a:r>
            <a:r>
              <a:rPr lang="zh-TW" altLang="en-US" sz="4400" dirty="0" smtClean="0">
                <a:latin typeface="標楷體" panose="03000509000000000000" pitchFamily="65" charset="-120"/>
                <a:ea typeface="標楷體" panose="03000509000000000000" pitchFamily="65" charset="-120"/>
              </a:rPr>
              <a:t>了解學生</a:t>
            </a:r>
            <a:r>
              <a:rPr lang="zh-TW" altLang="en-US" sz="4400" dirty="0">
                <a:latin typeface="標楷體" panose="03000509000000000000" pitchFamily="65" charset="-120"/>
                <a:ea typeface="標楷體" panose="03000509000000000000" pitchFamily="65" charset="-120"/>
              </a:rPr>
              <a:t>行為</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現象</a:t>
            </a:r>
            <a:r>
              <a:rPr lang="en-US" altLang="zh-TW" sz="4400" dirty="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12</a:t>
            </a:fld>
            <a:endParaRPr lang="en-US" dirty="0"/>
          </a:p>
        </p:txBody>
      </p:sp>
      <p:grpSp>
        <p:nvGrpSpPr>
          <p:cNvPr id="17" name="群組 16"/>
          <p:cNvGrpSpPr/>
          <p:nvPr/>
        </p:nvGrpSpPr>
        <p:grpSpPr>
          <a:xfrm rot="225131">
            <a:off x="399015" y="2561039"/>
            <a:ext cx="3830956" cy="4176087"/>
            <a:chOff x="623479" y="2289537"/>
            <a:chExt cx="3830956" cy="4176087"/>
          </a:xfrm>
        </p:grpSpPr>
        <p:pic>
          <p:nvPicPr>
            <p:cNvPr id="9" name="圖片 8"/>
            <p:cNvPicPr>
              <a:picLocks noChangeAspect="1"/>
            </p:cNvPicPr>
            <p:nvPr/>
          </p:nvPicPr>
          <p:blipFill>
            <a:blip r:embed="rId2"/>
            <a:stretch>
              <a:fillRect/>
            </a:stretch>
          </p:blipFill>
          <p:spPr>
            <a:xfrm>
              <a:off x="623479" y="2289537"/>
              <a:ext cx="3830956" cy="4176087"/>
            </a:xfrm>
            <a:prstGeom prst="rect">
              <a:avLst/>
            </a:prstGeom>
          </p:spPr>
        </p:pic>
        <p:sp>
          <p:nvSpPr>
            <p:cNvPr id="10" name="文字方塊 9"/>
            <p:cNvSpPr txBox="1"/>
            <p:nvPr/>
          </p:nvSpPr>
          <p:spPr>
            <a:xfrm rot="21139603">
              <a:off x="1288395" y="2935232"/>
              <a:ext cx="2842281" cy="2862322"/>
            </a:xfrm>
            <a:prstGeom prst="rect">
              <a:avLst/>
            </a:prstGeom>
            <a:noFill/>
          </p:spPr>
          <p:txBody>
            <a:bodyPr wrap="square" rtlCol="0">
              <a:spAutoFit/>
            </a:bodyPr>
            <a:lstStyle/>
            <a:p>
              <a:r>
                <a:rPr lang="zh-TW" altLang="en-US" sz="3600" dirty="0" smtClean="0">
                  <a:latin typeface="標楷體" panose="03000509000000000000" pitchFamily="65" charset="-120"/>
                  <a:ea typeface="標楷體" panose="03000509000000000000" pitchFamily="65" charset="-120"/>
                </a:rPr>
                <a:t>不</a:t>
              </a:r>
              <a:r>
                <a:rPr lang="zh-TW" altLang="en-US" sz="3600" dirty="0">
                  <a:latin typeface="標楷體" panose="03000509000000000000" pitchFamily="65" charset="-120"/>
                  <a:ea typeface="標楷體" panose="03000509000000000000" pitchFamily="65" charset="-120"/>
                </a:rPr>
                <a:t>來</a:t>
              </a:r>
              <a:r>
                <a:rPr lang="zh-TW" altLang="en-US" sz="3600" dirty="0" smtClean="0">
                  <a:latin typeface="標楷體" panose="03000509000000000000" pitchFamily="65" charset="-120"/>
                  <a:ea typeface="標楷體" panose="03000509000000000000" pitchFamily="65" charset="-120"/>
                </a:rPr>
                <a:t>上課</a:t>
              </a:r>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上課滑手機</a:t>
              </a:r>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不參與討論</a:t>
              </a:r>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作業不做好</a:t>
              </a:r>
              <a:endParaRPr lang="en-US" altLang="zh-TW" sz="3600" dirty="0" smtClean="0">
                <a:latin typeface="標楷體" panose="03000509000000000000" pitchFamily="65" charset="-120"/>
                <a:ea typeface="標楷體" panose="03000509000000000000" pitchFamily="65" charset="-120"/>
              </a:endParaRPr>
            </a:p>
            <a:p>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grpSp>
      <p:sp>
        <p:nvSpPr>
          <p:cNvPr id="14" name="文字方塊 13"/>
          <p:cNvSpPr txBox="1"/>
          <p:nvPr/>
        </p:nvSpPr>
        <p:spPr>
          <a:xfrm rot="21278323">
            <a:off x="3847949" y="3076129"/>
            <a:ext cx="8166545" cy="646331"/>
          </a:xfrm>
          <a:prstGeom prst="rect">
            <a:avLst/>
          </a:prstGeom>
          <a:noFill/>
        </p:spPr>
        <p:txBody>
          <a:bodyPr wrap="square" rtlCol="0">
            <a:spAutoFit/>
          </a:bodyPr>
          <a:lstStyle/>
          <a:p>
            <a:r>
              <a:rPr lang="zh-TW" altLang="en-US" sz="3600" dirty="0" smtClean="0">
                <a:latin typeface="標楷體" panose="03000509000000000000" pitchFamily="65" charset="-120"/>
                <a:ea typeface="標楷體" panose="03000509000000000000" pitchFamily="65" charset="-120"/>
              </a:rPr>
              <a:t>但你所看到的問題</a:t>
            </a:r>
            <a:r>
              <a:rPr lang="zh-TW" altLang="en-US" sz="3600" b="1" dirty="0" smtClean="0">
                <a:solidFill>
                  <a:srgbClr val="0000FF"/>
                </a:solidFill>
                <a:latin typeface="標楷體" panose="03000509000000000000" pitchFamily="65" charset="-120"/>
                <a:ea typeface="標楷體" panose="03000509000000000000" pitchFamily="65" charset="-120"/>
              </a:rPr>
              <a:t>真的是教學問題</a:t>
            </a:r>
            <a:r>
              <a:rPr lang="zh-TW" altLang="en-US" sz="3600" dirty="0" smtClean="0">
                <a:latin typeface="標楷體" panose="03000509000000000000" pitchFamily="65" charset="-120"/>
                <a:ea typeface="標楷體" panose="03000509000000000000" pitchFamily="65" charset="-120"/>
              </a:rPr>
              <a:t>嗎？</a:t>
            </a:r>
            <a:endParaRPr lang="zh-TW" altLang="en-US" sz="3600" dirty="0">
              <a:latin typeface="標楷體" panose="03000509000000000000" pitchFamily="65" charset="-120"/>
              <a:ea typeface="標楷體" panose="03000509000000000000" pitchFamily="65" charset="-120"/>
            </a:endParaRPr>
          </a:p>
        </p:txBody>
      </p:sp>
      <p:sp>
        <p:nvSpPr>
          <p:cNvPr id="22" name="文字方塊 21"/>
          <p:cNvSpPr txBox="1"/>
          <p:nvPr/>
        </p:nvSpPr>
        <p:spPr>
          <a:xfrm rot="21278323">
            <a:off x="4761708" y="4039176"/>
            <a:ext cx="6456740" cy="646331"/>
          </a:xfrm>
          <a:prstGeom prst="rect">
            <a:avLst/>
          </a:prstGeom>
          <a:noFill/>
        </p:spPr>
        <p:txBody>
          <a:bodyPr wrap="square" rtlCol="0">
            <a:spAutoFit/>
          </a:bodyPr>
          <a:lstStyle/>
          <a:p>
            <a:r>
              <a:rPr lang="zh-TW" altLang="en-US" sz="3600" dirty="0" smtClean="0">
                <a:latin typeface="標楷體" panose="03000509000000000000" pitchFamily="65" charset="-120"/>
                <a:ea typeface="標楷體" panose="03000509000000000000" pitchFamily="65" charset="-120"/>
              </a:rPr>
              <a:t>你</a:t>
            </a:r>
            <a:r>
              <a:rPr lang="zh-TW" altLang="en-US" sz="3600" dirty="0">
                <a:latin typeface="標楷體" panose="03000509000000000000" pitchFamily="65" charset="-120"/>
                <a:ea typeface="標楷體" panose="03000509000000000000" pitchFamily="65" charset="-120"/>
              </a:rPr>
              <a:t>看到的是</a:t>
            </a:r>
            <a:r>
              <a:rPr lang="zh-TW" altLang="en-US" sz="3600" b="1" dirty="0" smtClean="0">
                <a:solidFill>
                  <a:srgbClr val="C00000"/>
                </a:solidFill>
                <a:latin typeface="標楷體" panose="03000509000000000000" pitchFamily="65" charset="-120"/>
                <a:ea typeface="標楷體" panose="03000509000000000000" pitchFamily="65" charset="-120"/>
              </a:rPr>
              <a:t>現象</a:t>
            </a:r>
            <a:r>
              <a:rPr lang="zh-TW" altLang="en-US" sz="3600" dirty="0" smtClean="0">
                <a:latin typeface="標楷體" panose="03000509000000000000" pitchFamily="65" charset="-120"/>
                <a:ea typeface="標楷體" panose="03000509000000000000" pitchFamily="65" charset="-120"/>
              </a:rPr>
              <a:t>？還是</a:t>
            </a:r>
            <a:r>
              <a:rPr lang="zh-TW" altLang="en-US" sz="3600" b="1" dirty="0" smtClean="0">
                <a:solidFill>
                  <a:srgbClr val="C00000"/>
                </a:solidFill>
                <a:latin typeface="標楷體" panose="03000509000000000000" pitchFamily="65" charset="-120"/>
                <a:ea typeface="標楷體" panose="03000509000000000000" pitchFamily="65" charset="-120"/>
              </a:rPr>
              <a:t>問題</a:t>
            </a:r>
            <a:r>
              <a:rPr lang="zh-TW" altLang="en-US"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pic>
        <p:nvPicPr>
          <p:cNvPr id="23" name="圖片 22"/>
          <p:cNvPicPr>
            <a:picLocks noChangeAspect="1"/>
          </p:cNvPicPr>
          <p:nvPr/>
        </p:nvPicPr>
        <p:blipFill>
          <a:blip r:embed="rId3">
            <a:clrChange>
              <a:clrFrom>
                <a:srgbClr val="FFFFFF"/>
              </a:clrFrom>
              <a:clrTo>
                <a:srgbClr val="FFFFFF">
                  <a:alpha val="0"/>
                </a:srgbClr>
              </a:clrTo>
            </a:clrChange>
          </a:blip>
          <a:stretch>
            <a:fillRect/>
          </a:stretch>
        </p:blipFill>
        <p:spPr>
          <a:xfrm rot="21183851">
            <a:off x="5756245" y="5222596"/>
            <a:ext cx="5791200" cy="1647825"/>
          </a:xfrm>
          <a:prstGeom prst="rect">
            <a:avLst/>
          </a:prstGeom>
        </p:spPr>
      </p:pic>
      <p:sp>
        <p:nvSpPr>
          <p:cNvPr id="12" name="文字方塊 11"/>
          <p:cNvSpPr txBox="1"/>
          <p:nvPr/>
        </p:nvSpPr>
        <p:spPr>
          <a:xfrm rot="21278323">
            <a:off x="3983950" y="4890068"/>
            <a:ext cx="8012255" cy="646331"/>
          </a:xfrm>
          <a:prstGeom prst="rect">
            <a:avLst/>
          </a:prstGeom>
          <a:noFill/>
        </p:spPr>
        <p:txBody>
          <a:bodyPr wrap="square" rtlCol="0">
            <a:spAutoFit/>
          </a:bodyPr>
          <a:lstStyle/>
          <a:p>
            <a:r>
              <a:rPr lang="zh-TW" altLang="en-US" sz="3600" dirty="0" smtClean="0">
                <a:latin typeface="標楷體" panose="03000509000000000000" pitchFamily="65" charset="-120"/>
                <a:ea typeface="標楷體" panose="03000509000000000000" pitchFamily="65" charset="-120"/>
              </a:rPr>
              <a:t>問題</a:t>
            </a:r>
            <a:r>
              <a:rPr lang="zh-TW" altLang="en-US" sz="3600" b="1" dirty="0" smtClean="0">
                <a:solidFill>
                  <a:srgbClr val="C00000"/>
                </a:solidFill>
                <a:latin typeface="標楷體" panose="03000509000000000000" pitchFamily="65" charset="-120"/>
                <a:ea typeface="標楷體" panose="03000509000000000000" pitchFamily="65" charset="-120"/>
              </a:rPr>
              <a:t>有多重要</a:t>
            </a:r>
            <a:r>
              <a:rPr lang="zh-TW" altLang="en-US" sz="3600" dirty="0" smtClean="0">
                <a:latin typeface="標楷體" panose="03000509000000000000" pitchFamily="65" charset="-120"/>
                <a:ea typeface="標楷體" panose="03000509000000000000" pitchFamily="65" charset="-120"/>
              </a:rPr>
              <a:t>？很難解決？還是容易？</a:t>
            </a:r>
            <a:endParaRPr lang="zh-TW" altLang="en-US" sz="3600" dirty="0">
              <a:latin typeface="標楷體" panose="03000509000000000000" pitchFamily="65" charset="-120"/>
              <a:ea typeface="標楷體" panose="03000509000000000000" pitchFamily="65" charset="-120"/>
            </a:endParaRPr>
          </a:p>
        </p:txBody>
      </p:sp>
      <p:sp>
        <p:nvSpPr>
          <p:cNvPr id="2" name="乘號 1"/>
          <p:cNvSpPr/>
          <p:nvPr/>
        </p:nvSpPr>
        <p:spPr>
          <a:xfrm rot="21266918">
            <a:off x="1050681" y="3216095"/>
            <a:ext cx="2704011" cy="2693205"/>
          </a:xfrm>
          <a:prstGeom prst="mathMultiply">
            <a:avLst>
              <a:gd name="adj1" fmla="val 12849"/>
            </a:avLst>
          </a:prstGeom>
          <a:solidFill>
            <a:srgbClr val="B31166">
              <a:alpha val="40000"/>
            </a:srgbClr>
          </a:solidFill>
          <a:ln>
            <a:solidFill>
              <a:srgbClr val="830949">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5283032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2"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017602" y="868323"/>
            <a:ext cx="10313007" cy="706964"/>
          </a:xfrm>
        </p:spPr>
        <p:txBody>
          <a:bodyPr/>
          <a:lstStyle/>
          <a:p>
            <a:r>
              <a:rPr lang="zh-TW" altLang="en-US" dirty="0" smtClean="0">
                <a:latin typeface="標楷體" panose="03000509000000000000" pitchFamily="65" charset="-120"/>
                <a:ea typeface="標楷體" panose="03000509000000000000" pitchFamily="65" charset="-120"/>
              </a:rPr>
              <a:t>學生學習問題，是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傳統</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課程與教學產生的結果</a:t>
            </a:r>
            <a:endParaRPr lang="zh-TW" altLang="en-US" dirty="0">
              <a:solidFill>
                <a:srgbClr val="FFFF00"/>
              </a:solidFill>
              <a:latin typeface="標楷體" panose="03000509000000000000" pitchFamily="65" charset="-120"/>
              <a:ea typeface="標楷體" panose="03000509000000000000" pitchFamily="65" charset="-120"/>
            </a:endParaRPr>
          </a:p>
        </p:txBody>
      </p:sp>
      <p:sp>
        <p:nvSpPr>
          <p:cNvPr id="6" name="內容版面配置區 5"/>
          <p:cNvSpPr>
            <a:spLocks noGrp="1"/>
          </p:cNvSpPr>
          <p:nvPr>
            <p:ph sz="half" idx="1"/>
          </p:nvPr>
        </p:nvSpPr>
        <p:spPr>
          <a:xfrm>
            <a:off x="365759" y="2603500"/>
            <a:ext cx="5454749" cy="3940990"/>
          </a:xfrm>
        </p:spPr>
        <p:txBody>
          <a:bodyPr>
            <a:noAutofit/>
          </a:bodyPr>
          <a:lstStyle/>
          <a:p>
            <a:pPr>
              <a:spcBef>
                <a:spcPts val="600"/>
              </a:spcBef>
            </a:pPr>
            <a:r>
              <a:rPr lang="zh-TW" altLang="en-US" sz="3000" b="1" dirty="0">
                <a:latin typeface="標楷體" panose="03000509000000000000" pitchFamily="65" charset="-120"/>
                <a:ea typeface="標楷體" panose="03000509000000000000" pitchFamily="65" charset="-120"/>
              </a:rPr>
              <a:t>找出</a:t>
            </a:r>
            <a:r>
              <a:rPr lang="zh-TW" altLang="en-US" sz="3000" b="1" dirty="0">
                <a:solidFill>
                  <a:srgbClr val="C00000"/>
                </a:solidFill>
                <a:latin typeface="標楷體" panose="03000509000000000000" pitchFamily="65" charset="-120"/>
                <a:ea typeface="標楷體" panose="03000509000000000000" pitchFamily="65" charset="-120"/>
              </a:rPr>
              <a:t>真實的問題原因</a:t>
            </a:r>
            <a:endParaRPr lang="en-US" altLang="zh-TW" sz="3000" b="1" dirty="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b="1" dirty="0">
                <a:latin typeface="標楷體" panose="03000509000000000000" pitchFamily="65" charset="-120"/>
                <a:ea typeface="標楷體" panose="03000509000000000000" pitchFamily="65" charset="-120"/>
              </a:rPr>
              <a:t>沒興趣：</a:t>
            </a:r>
            <a:r>
              <a:rPr lang="zh-TW" altLang="en-US" sz="2800" b="1" dirty="0">
                <a:solidFill>
                  <a:srgbClr val="0000FF"/>
                </a:solidFill>
                <a:latin typeface="標楷體" panose="03000509000000000000" pitchFamily="65" charset="-120"/>
                <a:ea typeface="標楷體" panose="03000509000000000000" pitchFamily="65" charset="-120"/>
              </a:rPr>
              <a:t>沒有學習成就感</a:t>
            </a:r>
            <a:endParaRPr lang="en-US" altLang="zh-TW" sz="2800" b="1" dirty="0">
              <a:solidFill>
                <a:srgbClr val="0000FF"/>
              </a:solidFill>
              <a:latin typeface="標楷體" panose="03000509000000000000" pitchFamily="65" charset="-120"/>
              <a:ea typeface="標楷體" panose="03000509000000000000" pitchFamily="65" charset="-120"/>
            </a:endParaRPr>
          </a:p>
          <a:p>
            <a:pPr lvl="1">
              <a:spcBef>
                <a:spcPts val="600"/>
              </a:spcBef>
            </a:pPr>
            <a:r>
              <a:rPr lang="zh-TW" altLang="en-US" sz="2800" b="1" dirty="0">
                <a:latin typeface="標楷體" panose="03000509000000000000" pitchFamily="65" charset="-120"/>
                <a:ea typeface="標楷體" panose="03000509000000000000" pitchFamily="65" charset="-120"/>
              </a:rPr>
              <a:t>懂了但忘記：缺乏</a:t>
            </a:r>
            <a:r>
              <a:rPr lang="zh-TW" altLang="en-US" sz="2800" b="1" dirty="0">
                <a:solidFill>
                  <a:srgbClr val="0000FF"/>
                </a:solidFill>
                <a:latin typeface="標楷體" panose="03000509000000000000" pitchFamily="65" charset="-120"/>
                <a:ea typeface="標楷體" panose="03000509000000000000" pitchFamily="65" charset="-120"/>
              </a:rPr>
              <a:t>學習策略與學習方法</a:t>
            </a:r>
            <a:endParaRPr lang="en-US" altLang="zh-TW" sz="2800" b="1" dirty="0">
              <a:solidFill>
                <a:srgbClr val="0000FF"/>
              </a:solidFill>
              <a:latin typeface="標楷體" panose="03000509000000000000" pitchFamily="65" charset="-120"/>
              <a:ea typeface="標楷體" panose="03000509000000000000" pitchFamily="65" charset="-120"/>
            </a:endParaRPr>
          </a:p>
          <a:p>
            <a:pPr lvl="1">
              <a:spcBef>
                <a:spcPts val="600"/>
              </a:spcBef>
            </a:pPr>
            <a:r>
              <a:rPr lang="zh-TW" altLang="en-US" sz="2800" b="1" dirty="0">
                <a:latin typeface="標楷體" panose="03000509000000000000" pitchFamily="65" charset="-120"/>
                <a:ea typeface="標楷體" panose="03000509000000000000" pitchFamily="65" charset="-120"/>
              </a:rPr>
              <a:t>等著老師說：欠缺</a:t>
            </a:r>
            <a:r>
              <a:rPr lang="zh-TW" altLang="en-US" sz="2800" b="1" dirty="0">
                <a:solidFill>
                  <a:srgbClr val="0000FF"/>
                </a:solidFill>
                <a:latin typeface="標楷體" panose="03000509000000000000" pitchFamily="65" charset="-120"/>
                <a:ea typeface="標楷體" panose="03000509000000000000" pitchFamily="65" charset="-120"/>
              </a:rPr>
              <a:t>自主學習</a:t>
            </a:r>
            <a:r>
              <a:rPr lang="zh-TW" altLang="en-US" sz="2800" b="1" dirty="0" smtClean="0">
                <a:latin typeface="標楷體" panose="03000509000000000000" pitchFamily="65" charset="-120"/>
                <a:ea typeface="標楷體" panose="03000509000000000000" pitchFamily="65" charset="-120"/>
              </a:rPr>
              <a:t>意識</a:t>
            </a:r>
            <a:endParaRPr lang="en-US" altLang="zh-TW" sz="2800" b="1" dirty="0" smtClean="0">
              <a:latin typeface="標楷體" panose="03000509000000000000" pitchFamily="65" charset="-120"/>
              <a:ea typeface="標楷體" panose="03000509000000000000" pitchFamily="65" charset="-120"/>
            </a:endParaRPr>
          </a:p>
          <a:p>
            <a:pPr>
              <a:spcBef>
                <a:spcPts val="600"/>
              </a:spcBef>
            </a:pPr>
            <a:r>
              <a:rPr lang="zh-TW" altLang="en-US" sz="3000" b="1" dirty="0">
                <a:solidFill>
                  <a:srgbClr val="C00000"/>
                </a:solidFill>
                <a:latin typeface="標楷體" panose="03000509000000000000" pitchFamily="65" charset="-120"/>
                <a:ea typeface="標楷體" panose="03000509000000000000" pitchFamily="65" charset="-120"/>
              </a:rPr>
              <a:t>擴大</a:t>
            </a:r>
            <a:r>
              <a:rPr lang="zh-TW" altLang="en-US" sz="3000" b="1" dirty="0" smtClean="0">
                <a:solidFill>
                  <a:srgbClr val="C00000"/>
                </a:solidFill>
                <a:latin typeface="標楷體" panose="03000509000000000000" pitchFamily="65" charset="-120"/>
                <a:ea typeface="標楷體" panose="03000509000000000000" pitchFamily="65" charset="-120"/>
              </a:rPr>
              <a:t>思考，可以</a:t>
            </a:r>
            <a:r>
              <a:rPr lang="zh-TW" altLang="en-US" sz="3000" b="1" dirty="0">
                <a:solidFill>
                  <a:srgbClr val="C00000"/>
                </a:solidFill>
                <a:latin typeface="標楷體" panose="03000509000000000000" pitchFamily="65" charset="-120"/>
                <a:ea typeface="標楷體" panose="03000509000000000000" pitchFamily="65" charset="-120"/>
              </a:rPr>
              <a:t>再有亮點</a:t>
            </a:r>
            <a:r>
              <a:rPr lang="zh-TW" altLang="en-US" sz="3000" b="1" dirty="0" smtClean="0">
                <a:solidFill>
                  <a:srgbClr val="C00000"/>
                </a:solidFill>
                <a:latin typeface="標楷體" panose="03000509000000000000" pitchFamily="65" charset="-120"/>
                <a:ea typeface="標楷體" panose="03000509000000000000" pitchFamily="65" charset="-120"/>
              </a:rPr>
              <a:t>一點</a:t>
            </a:r>
            <a:r>
              <a:rPr lang="en-US" altLang="zh-TW" sz="4000" b="1" u="sng" dirty="0" smtClean="0">
                <a:solidFill>
                  <a:srgbClr val="0000FF"/>
                </a:solidFill>
                <a:latin typeface="標楷體" panose="03000509000000000000" pitchFamily="65" charset="-120"/>
                <a:ea typeface="標楷體" panose="03000509000000000000" pitchFamily="65" charset="-120"/>
              </a:rPr>
              <a:t>(</a:t>
            </a:r>
            <a:r>
              <a:rPr lang="zh-TW" altLang="en-US" sz="4000" b="1" u="sng" dirty="0" smtClean="0">
                <a:solidFill>
                  <a:srgbClr val="0000FF"/>
                </a:solidFill>
                <a:latin typeface="標楷體" panose="03000509000000000000" pitchFamily="65" charset="-120"/>
                <a:ea typeface="標楷體" panose="03000509000000000000" pitchFamily="65" charset="-120"/>
              </a:rPr>
              <a:t>大家都有的問題</a:t>
            </a:r>
            <a:r>
              <a:rPr lang="en-US" altLang="zh-TW" sz="4000" b="1" u="sng" dirty="0" smtClean="0">
                <a:solidFill>
                  <a:srgbClr val="0000FF"/>
                </a:solidFill>
                <a:latin typeface="標楷體" panose="03000509000000000000" pitchFamily="65" charset="-120"/>
                <a:ea typeface="標楷體" panose="03000509000000000000" pitchFamily="65" charset="-120"/>
              </a:rPr>
              <a:t>)</a:t>
            </a:r>
            <a:endParaRPr lang="en-US" altLang="zh-TW" sz="4000" b="1" u="sng" dirty="0">
              <a:solidFill>
                <a:srgbClr val="0000FF"/>
              </a:solidFill>
              <a:latin typeface="標楷體" panose="03000509000000000000" pitchFamily="65" charset="-120"/>
              <a:ea typeface="標楷體" panose="03000509000000000000" pitchFamily="65" charset="-120"/>
            </a:endParaRPr>
          </a:p>
          <a:p>
            <a:pPr lvl="1">
              <a:spcBef>
                <a:spcPts val="600"/>
              </a:spcBef>
            </a:pPr>
            <a:endParaRPr lang="en-US" altLang="zh-TW" sz="2800" b="1" dirty="0" smtClean="0">
              <a:latin typeface="標楷體" panose="03000509000000000000" pitchFamily="65" charset="-120"/>
              <a:ea typeface="標楷體" panose="03000509000000000000" pitchFamily="65" charset="-120"/>
            </a:endParaRPr>
          </a:p>
          <a:p>
            <a:pPr lvl="1">
              <a:spcBef>
                <a:spcPts val="600"/>
              </a:spcBef>
            </a:pPr>
            <a:endParaRPr lang="zh-TW" altLang="en-US" sz="2800" dirty="0">
              <a:latin typeface="標楷體" panose="03000509000000000000" pitchFamily="65" charset="-120"/>
              <a:ea typeface="標楷體" panose="03000509000000000000" pitchFamily="65" charset="-120"/>
            </a:endParaRPr>
          </a:p>
        </p:txBody>
      </p:sp>
      <p:sp>
        <p:nvSpPr>
          <p:cNvPr id="7" name="內容版面配置區 6"/>
          <p:cNvSpPr>
            <a:spLocks noGrp="1"/>
          </p:cNvSpPr>
          <p:nvPr>
            <p:ph sz="half" idx="2"/>
          </p:nvPr>
        </p:nvSpPr>
        <p:spPr>
          <a:xfrm>
            <a:off x="6330462" y="2603499"/>
            <a:ext cx="5556738" cy="3621455"/>
          </a:xfrm>
        </p:spPr>
        <p:txBody>
          <a:bodyPr>
            <a:noAutofit/>
          </a:bodyPr>
          <a:lstStyle/>
          <a:p>
            <a:pPr>
              <a:spcBef>
                <a:spcPts val="600"/>
              </a:spcBef>
            </a:pPr>
            <a:r>
              <a:rPr lang="zh-TW" altLang="en-US" sz="3000" b="1" dirty="0" smtClean="0">
                <a:solidFill>
                  <a:srgbClr val="C00000"/>
                </a:solidFill>
                <a:latin typeface="標楷體" panose="03000509000000000000" pitchFamily="65" charset="-120"/>
                <a:ea typeface="標楷體" panose="03000509000000000000" pitchFamily="65" charset="-120"/>
              </a:rPr>
              <a:t>與傳統課程方案</a:t>
            </a:r>
            <a:r>
              <a:rPr lang="zh-TW" altLang="en-US" sz="3000" b="1" dirty="0">
                <a:solidFill>
                  <a:srgbClr val="C00000"/>
                </a:solidFill>
                <a:latin typeface="標楷體" panose="03000509000000000000" pitchFamily="65" charset="-120"/>
                <a:ea typeface="標楷體" panose="03000509000000000000" pitchFamily="65" charset="-120"/>
              </a:rPr>
              <a:t>的關係</a:t>
            </a:r>
            <a:endParaRPr lang="en-US" altLang="zh-TW" sz="3000" b="1" dirty="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b="1" dirty="0">
                <a:latin typeface="標楷體" panose="03000509000000000000" pitchFamily="65" charset="-120"/>
                <a:ea typeface="標楷體" panose="03000509000000000000" pitchFamily="65" charset="-120"/>
              </a:rPr>
              <a:t>學生問題是教學結果</a:t>
            </a:r>
            <a:endParaRPr lang="en-US" altLang="zh-TW" sz="2800" b="1" dirty="0">
              <a:latin typeface="標楷體" panose="03000509000000000000" pitchFamily="65" charset="-120"/>
              <a:ea typeface="標楷體" panose="03000509000000000000" pitchFamily="65" charset="-120"/>
            </a:endParaRPr>
          </a:p>
          <a:p>
            <a:pPr lvl="1">
              <a:spcBef>
                <a:spcPts val="600"/>
              </a:spcBef>
            </a:pPr>
            <a:r>
              <a:rPr lang="zh-TW" altLang="en-US" sz="2800" b="1" dirty="0" smtClean="0">
                <a:latin typeface="標楷體" panose="03000509000000000000" pitchFamily="65" charset="-120"/>
                <a:ea typeface="標楷體" panose="03000509000000000000" pitchFamily="65" charset="-120"/>
              </a:rPr>
              <a:t>以前的課程與教學如何</a:t>
            </a:r>
            <a:r>
              <a:rPr lang="en-US" altLang="zh-TW" sz="2800" b="1" dirty="0" smtClean="0">
                <a:latin typeface="標楷體" panose="03000509000000000000" pitchFamily="65" charset="-120"/>
                <a:ea typeface="標楷體" panose="03000509000000000000" pitchFamily="65" charset="-120"/>
              </a:rPr>
              <a:t>?</a:t>
            </a:r>
          </a:p>
          <a:p>
            <a:pPr lvl="1">
              <a:spcBef>
                <a:spcPts val="600"/>
              </a:spcBef>
            </a:pPr>
            <a:r>
              <a:rPr lang="zh-TW" altLang="en-US" sz="2800" b="1" dirty="0">
                <a:latin typeface="標楷體" panose="03000509000000000000" pitchFamily="65" charset="-120"/>
                <a:ea typeface="標楷體" panose="03000509000000000000" pitchFamily="65" charset="-120"/>
              </a:rPr>
              <a:t>為何無法改善那些</a:t>
            </a:r>
            <a:r>
              <a:rPr lang="zh-TW" altLang="en-US" sz="2800" b="1" dirty="0" smtClean="0">
                <a:latin typeface="標楷體" panose="03000509000000000000" pitchFamily="65" charset="-120"/>
                <a:ea typeface="標楷體" panose="03000509000000000000" pitchFamily="65" charset="-120"/>
              </a:rPr>
              <a:t>問題？</a:t>
            </a:r>
            <a:endParaRPr lang="en-US" altLang="zh-TW" sz="2800" b="1" dirty="0">
              <a:latin typeface="標楷體" panose="03000509000000000000" pitchFamily="65" charset="-120"/>
              <a:ea typeface="標楷體" panose="03000509000000000000" pitchFamily="65" charset="-120"/>
            </a:endParaRPr>
          </a:p>
          <a:p>
            <a:pPr>
              <a:spcBef>
                <a:spcPts val="600"/>
              </a:spcBef>
            </a:pPr>
            <a:r>
              <a:rPr lang="zh-TW" altLang="en-US" sz="3000" b="1" dirty="0" smtClean="0">
                <a:latin typeface="標楷體" panose="03000509000000000000" pitchFamily="65" charset="-120"/>
                <a:ea typeface="標楷體" panose="03000509000000000000" pitchFamily="65" charset="-120"/>
              </a:rPr>
              <a:t>預作準備，產出新教學方案，改善問題</a:t>
            </a:r>
            <a:endParaRPr lang="en-US" altLang="zh-TW" sz="3000" b="1" dirty="0">
              <a:latin typeface="標楷體" panose="03000509000000000000" pitchFamily="65" charset="-120"/>
              <a:ea typeface="標楷體" panose="03000509000000000000" pitchFamily="65" charset="-120"/>
            </a:endParaRPr>
          </a:p>
          <a:p>
            <a:pPr>
              <a:spcBef>
                <a:spcPts val="600"/>
              </a:spcBef>
            </a:pPr>
            <a:endParaRPr lang="en-US" altLang="zh-TW" sz="2800"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2" name="向右箭號 1"/>
          <p:cNvSpPr/>
          <p:nvPr/>
        </p:nvSpPr>
        <p:spPr>
          <a:xfrm>
            <a:off x="5535660" y="3737055"/>
            <a:ext cx="692331" cy="1541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6"/>
          <p:cNvSpPr txBox="1">
            <a:spLocks/>
          </p:cNvSpPr>
          <p:nvPr/>
        </p:nvSpPr>
        <p:spPr>
          <a:xfrm>
            <a:off x="4872446" y="4659923"/>
            <a:ext cx="7014754" cy="205841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600"/>
              </a:spcBef>
            </a:pPr>
            <a:endParaRPr lang="en-US" altLang="zh-TW"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2015993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500"/>
                                        <p:tgtEl>
                                          <p:spTgt spid="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500"/>
                                        <p:tgtEl>
                                          <p:spTgt spid="7">
                                            <p:txEl>
                                              <p:pRg st="4" end="4"/>
                                            </p:txEl>
                                          </p:spTgt>
                                        </p:tgtEl>
                                      </p:cBhvr>
                                    </p:animEffect>
                                  </p:childTnLst>
                                </p:cTn>
                              </p:par>
                            </p:childTnLst>
                          </p:cTn>
                        </p:par>
                        <p:par>
                          <p:cTn id="45" fill="hold">
                            <p:stCondLst>
                              <p:cond delay="500"/>
                            </p:stCondLst>
                            <p:childTnLst>
                              <p:par>
                                <p:cTn id="46" presetID="10" presetClass="entr" presetSubtype="0" fill="hold" grpId="0" nodeType="afterEffect" nodePh="1">
                                  <p:stCondLst>
                                    <p:cond delay="0"/>
                                  </p:stCondLst>
                                  <p:endCondLst>
                                    <p:cond evt="begin" delay="0">
                                      <p:tn val="46"/>
                                    </p:cond>
                                  </p:end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2" grpId="0" animBg="1"/>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930598" y="857551"/>
            <a:ext cx="8761413" cy="706964"/>
          </a:xfrm>
        </p:spPr>
        <p:txBody>
          <a:bodyPr/>
          <a:lstStyle/>
          <a:p>
            <a:pPr lvl="0"/>
            <a:r>
              <a:rPr lang="en-US" altLang="zh-TW" dirty="0" smtClean="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省</a:t>
            </a:r>
            <a:r>
              <a:rPr lang="zh-TW" altLang="en-US" dirty="0" smtClean="0">
                <a:latin typeface="標楷體" panose="03000509000000000000" pitchFamily="65" charset="-120"/>
                <a:ea typeface="標楷體" panose="03000509000000000000" pitchFamily="65" charset="-120"/>
              </a:rPr>
              <a:t>思教育</a:t>
            </a:r>
            <a:r>
              <a:rPr lang="zh-TW" altLang="en-US" dirty="0">
                <a:latin typeface="標楷體" panose="03000509000000000000" pitchFamily="65" charset="-120"/>
                <a:ea typeface="標楷體" panose="03000509000000000000" pitchFamily="65" charset="-120"/>
              </a:rPr>
              <a:t>型態與社會需求</a:t>
            </a:r>
          </a:p>
        </p:txBody>
      </p:sp>
      <p:sp>
        <p:nvSpPr>
          <p:cNvPr id="6" name="內容版面配置區 5"/>
          <p:cNvSpPr>
            <a:spLocks noGrp="1"/>
          </p:cNvSpPr>
          <p:nvPr>
            <p:ph sz="half" idx="1"/>
          </p:nvPr>
        </p:nvSpPr>
        <p:spPr>
          <a:xfrm>
            <a:off x="268939" y="2334556"/>
            <a:ext cx="5225528" cy="4209934"/>
          </a:xfrm>
        </p:spPr>
        <p:txBody>
          <a:bodyPr>
            <a:noAutofit/>
          </a:bodyPr>
          <a:lstStyle/>
          <a:p>
            <a:pPr>
              <a:spcBef>
                <a:spcPts val="600"/>
              </a:spcBef>
            </a:pPr>
            <a:r>
              <a:rPr lang="zh-TW" altLang="zh-TW" sz="3000" b="1" dirty="0">
                <a:solidFill>
                  <a:srgbClr val="C00000"/>
                </a:solidFill>
                <a:latin typeface="標楷體" panose="03000509000000000000" pitchFamily="65" charset="-120"/>
                <a:ea typeface="標楷體" panose="03000509000000000000" pitchFamily="65" charset="-120"/>
              </a:rPr>
              <a:t>社會改變對未來</a:t>
            </a:r>
            <a:r>
              <a:rPr lang="zh-TW" altLang="zh-TW" sz="3000" b="1" dirty="0" smtClean="0">
                <a:solidFill>
                  <a:srgbClr val="C00000"/>
                </a:solidFill>
                <a:latin typeface="標楷體" panose="03000509000000000000" pitchFamily="65" charset="-120"/>
                <a:ea typeface="標楷體" panose="03000509000000000000" pitchFamily="65" charset="-120"/>
              </a:rPr>
              <a:t>生活的影響</a:t>
            </a:r>
            <a:endParaRPr lang="en-US" altLang="zh-TW" sz="3000" b="1"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zh-TW" sz="2800" b="1" dirty="0">
                <a:latin typeface="標楷體" panose="03000509000000000000" pitchFamily="65" charset="-120"/>
                <a:ea typeface="標楷體" panose="03000509000000000000" pitchFamily="65" charset="-120"/>
              </a:rPr>
              <a:t>科技與生藥技術的</a:t>
            </a:r>
            <a:r>
              <a:rPr lang="zh-TW" altLang="zh-TW" sz="2800" b="1" dirty="0" smtClean="0">
                <a:latin typeface="標楷體" panose="03000509000000000000" pitchFamily="65" charset="-120"/>
                <a:ea typeface="標楷體" panose="03000509000000000000" pitchFamily="65" charset="-120"/>
              </a:rPr>
              <a:t>發展</a:t>
            </a:r>
            <a:endParaRPr lang="en-US" altLang="zh-TW" sz="2800" b="1" dirty="0" smtClean="0">
              <a:latin typeface="標楷體" panose="03000509000000000000" pitchFamily="65" charset="-120"/>
              <a:ea typeface="標楷體" panose="03000509000000000000" pitchFamily="65" charset="-120"/>
            </a:endParaRPr>
          </a:p>
          <a:p>
            <a:pPr lvl="1">
              <a:spcBef>
                <a:spcPts val="600"/>
              </a:spcBef>
            </a:pPr>
            <a:r>
              <a:rPr lang="zh-TW" altLang="zh-TW" sz="2800" b="1" dirty="0" smtClean="0">
                <a:latin typeface="標楷體" panose="03000509000000000000" pitchFamily="65" charset="-120"/>
                <a:ea typeface="標楷體" panose="03000509000000000000" pitchFamily="65" charset="-120"/>
              </a:rPr>
              <a:t>跨國聯盟</a:t>
            </a:r>
            <a:r>
              <a:rPr lang="zh-TW" altLang="en-US" sz="2800" b="1" dirty="0" smtClean="0">
                <a:latin typeface="標楷體" panose="03000509000000000000" pitchFamily="65" charset="-120"/>
                <a:ea typeface="標楷體" panose="03000509000000000000" pitchFamily="65" charset="-120"/>
              </a:rPr>
              <a:t>與複雜現象的解釋</a:t>
            </a:r>
            <a:endParaRPr lang="en-US" altLang="zh-TW" sz="2800" b="1" dirty="0" smtClean="0">
              <a:latin typeface="標楷體" panose="03000509000000000000" pitchFamily="65" charset="-120"/>
              <a:ea typeface="標楷體" panose="03000509000000000000" pitchFamily="65" charset="-120"/>
            </a:endParaRPr>
          </a:p>
          <a:p>
            <a:pPr marL="457200" lvl="1" indent="0">
              <a:spcBef>
                <a:spcPts val="600"/>
              </a:spcBef>
              <a:buNone/>
            </a:pP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協同共享聯盟</a:t>
            </a:r>
            <a:r>
              <a:rPr lang="zh-TW" altLang="en-US" sz="2800" b="1" dirty="0">
                <a:latin typeface="標楷體" panose="03000509000000000000" pitchFamily="65" charset="-120"/>
                <a:ea typeface="標楷體" panose="03000509000000000000" pitchFamily="65" charset="-120"/>
              </a:rPr>
              <a:t>、</a:t>
            </a:r>
            <a:r>
              <a:rPr lang="zh-TW" altLang="en-US" sz="2800" b="1" u="sng" dirty="0" smtClean="0">
                <a:latin typeface="標楷體" panose="03000509000000000000" pitchFamily="65" charset="-120"/>
                <a:ea typeface="標楷體" panose="03000509000000000000" pitchFamily="65" charset="-120"/>
              </a:rPr>
              <a:t>跨領域</a:t>
            </a:r>
            <a:r>
              <a:rPr lang="en-US" altLang="zh-TW" sz="2800" b="1" dirty="0" smtClean="0">
                <a:latin typeface="標楷體" panose="03000509000000000000" pitchFamily="65" charset="-120"/>
                <a:ea typeface="標楷體" panose="03000509000000000000" pitchFamily="65" charset="-120"/>
              </a:rPr>
              <a:t>)</a:t>
            </a:r>
            <a:endParaRPr lang="en-US" altLang="zh-TW" sz="4400" b="1" dirty="0" smtClean="0">
              <a:latin typeface="標楷體" panose="03000509000000000000" pitchFamily="65" charset="-120"/>
              <a:ea typeface="標楷體" panose="03000509000000000000" pitchFamily="65" charset="-120"/>
            </a:endParaRPr>
          </a:p>
          <a:p>
            <a:pPr>
              <a:spcBef>
                <a:spcPts val="600"/>
              </a:spcBef>
            </a:pPr>
            <a:r>
              <a:rPr lang="zh-TW" altLang="zh-TW" sz="3000" b="1" dirty="0">
                <a:solidFill>
                  <a:srgbClr val="C00000"/>
                </a:solidFill>
                <a:latin typeface="標楷體" panose="03000509000000000000" pitchFamily="65" charset="-120"/>
                <a:ea typeface="標楷體" panose="03000509000000000000" pitchFamily="65" charset="-120"/>
              </a:rPr>
              <a:t>社會改變對未來</a:t>
            </a:r>
            <a:r>
              <a:rPr lang="zh-TW" altLang="zh-TW" sz="3000" b="1" dirty="0" smtClean="0">
                <a:solidFill>
                  <a:srgbClr val="C00000"/>
                </a:solidFill>
                <a:latin typeface="標楷體" panose="03000509000000000000" pitchFamily="65" charset="-120"/>
                <a:ea typeface="標楷體" panose="03000509000000000000" pitchFamily="65" charset="-120"/>
              </a:rPr>
              <a:t>職業的影響</a:t>
            </a:r>
            <a:endParaRPr lang="en-US" altLang="zh-TW" sz="3000" b="1"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b="1" dirty="0" smtClean="0">
                <a:latin typeface="標楷體" panose="03000509000000000000" pitchFamily="65" charset="-120"/>
                <a:ea typeface="標楷體" panose="03000509000000000000" pitchFamily="65" charset="-120"/>
              </a:rPr>
              <a:t>學校教育教不出社會人才？</a:t>
            </a:r>
            <a:endParaRPr lang="en-US" altLang="zh-TW" sz="2800" b="1" dirty="0" smtClean="0">
              <a:latin typeface="標楷體" panose="03000509000000000000" pitchFamily="65" charset="-120"/>
              <a:ea typeface="標楷體" panose="03000509000000000000" pitchFamily="65" charset="-120"/>
            </a:endParaRPr>
          </a:p>
          <a:p>
            <a:pPr lvl="1">
              <a:spcBef>
                <a:spcPts val="600"/>
              </a:spcBef>
            </a:pPr>
            <a:r>
              <a:rPr lang="zh-TW" altLang="en-US" sz="2800" b="1" dirty="0" smtClean="0">
                <a:latin typeface="標楷體" panose="03000509000000000000" pitchFamily="65" charset="-120"/>
                <a:ea typeface="標楷體" panose="03000509000000000000" pitchFamily="65" charset="-120"/>
              </a:rPr>
              <a:t>學校教育要帶領社會改變？</a:t>
            </a:r>
            <a:endParaRPr lang="en-US" altLang="zh-TW" sz="2800" b="1" dirty="0" smtClean="0">
              <a:latin typeface="標楷體" panose="03000509000000000000" pitchFamily="65" charset="-120"/>
              <a:ea typeface="標楷體" panose="03000509000000000000" pitchFamily="65" charset="-120"/>
            </a:endParaRPr>
          </a:p>
          <a:p>
            <a:pPr lvl="1">
              <a:spcBef>
                <a:spcPts val="600"/>
              </a:spcBef>
            </a:pPr>
            <a:r>
              <a:rPr lang="zh-TW" altLang="en-US" sz="2800" b="1" dirty="0" smtClean="0">
                <a:latin typeface="標楷體" panose="03000509000000000000" pitchFamily="65" charset="-120"/>
                <a:ea typeface="標楷體" panose="03000509000000000000" pitchFamily="65" charset="-120"/>
              </a:rPr>
              <a:t>高等教育需要快速改變</a:t>
            </a:r>
            <a:endParaRPr lang="en-US" altLang="zh-TW" sz="2800" b="1" dirty="0" smtClean="0">
              <a:latin typeface="標楷體" panose="03000509000000000000" pitchFamily="65" charset="-120"/>
              <a:ea typeface="標楷體" panose="03000509000000000000" pitchFamily="65" charset="-120"/>
            </a:endParaRPr>
          </a:p>
          <a:p>
            <a:pPr lvl="1">
              <a:spcBef>
                <a:spcPts val="600"/>
              </a:spcBef>
            </a:pPr>
            <a:endParaRPr lang="en-US" altLang="zh-TW" sz="2800" b="1" dirty="0">
              <a:latin typeface="標楷體" panose="03000509000000000000" pitchFamily="65" charset="-120"/>
              <a:ea typeface="標楷體" panose="03000509000000000000" pitchFamily="65" charset="-120"/>
            </a:endParaRPr>
          </a:p>
          <a:p>
            <a:pPr lvl="1">
              <a:spcBef>
                <a:spcPts val="600"/>
              </a:spcBef>
            </a:pPr>
            <a:endParaRPr lang="en-US" altLang="zh-TW" sz="2800" b="1" dirty="0" smtClean="0">
              <a:latin typeface="標楷體" panose="03000509000000000000" pitchFamily="65" charset="-120"/>
              <a:ea typeface="標楷體" panose="03000509000000000000" pitchFamily="65" charset="-120"/>
            </a:endParaRPr>
          </a:p>
          <a:p>
            <a:pPr lvl="1">
              <a:spcBef>
                <a:spcPts val="600"/>
              </a:spcBef>
            </a:pPr>
            <a:endParaRPr lang="zh-TW" altLang="en-US" sz="2800" dirty="0">
              <a:latin typeface="標楷體" panose="03000509000000000000" pitchFamily="65" charset="-120"/>
              <a:ea typeface="標楷體" panose="03000509000000000000" pitchFamily="65" charset="-120"/>
            </a:endParaRPr>
          </a:p>
        </p:txBody>
      </p:sp>
      <p:sp>
        <p:nvSpPr>
          <p:cNvPr id="7" name="內容版面配置區 6"/>
          <p:cNvSpPr>
            <a:spLocks noGrp="1"/>
          </p:cNvSpPr>
          <p:nvPr>
            <p:ph sz="half" idx="2"/>
          </p:nvPr>
        </p:nvSpPr>
        <p:spPr>
          <a:xfrm>
            <a:off x="6003636" y="2469027"/>
            <a:ext cx="6012873" cy="3940991"/>
          </a:xfrm>
        </p:spPr>
        <p:txBody>
          <a:bodyPr>
            <a:noAutofit/>
          </a:bodyPr>
          <a:lstStyle/>
          <a:p>
            <a:pPr>
              <a:spcBef>
                <a:spcPts val="600"/>
              </a:spcBef>
            </a:pPr>
            <a:r>
              <a:rPr lang="zh-TW" altLang="en-US" sz="3000" b="1" dirty="0">
                <a:solidFill>
                  <a:srgbClr val="C00000"/>
                </a:solidFill>
                <a:latin typeface="標楷體" panose="03000509000000000000" pitchFamily="65" charset="-120"/>
                <a:ea typeface="標楷體" panose="03000509000000000000" pitchFamily="65" charset="-120"/>
              </a:rPr>
              <a:t>與傳統課程方案的關係</a:t>
            </a:r>
            <a:endParaRPr lang="en-US" altLang="zh-TW" sz="3000" b="1" dirty="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b="1" dirty="0">
                <a:latin typeface="標楷體" panose="03000509000000000000" pitchFamily="65" charset="-120"/>
                <a:ea typeface="標楷體" panose="03000509000000000000" pitchFamily="65" charset="-120"/>
              </a:rPr>
              <a:t>學生問題是教學結果</a:t>
            </a:r>
            <a:endParaRPr lang="en-US" altLang="zh-TW" sz="2800" b="1" dirty="0">
              <a:latin typeface="標楷體" panose="03000509000000000000" pitchFamily="65" charset="-120"/>
              <a:ea typeface="標楷體" panose="03000509000000000000" pitchFamily="65" charset="-120"/>
            </a:endParaRPr>
          </a:p>
          <a:p>
            <a:pPr lvl="1">
              <a:spcBef>
                <a:spcPts val="600"/>
              </a:spcBef>
            </a:pPr>
            <a:r>
              <a:rPr lang="zh-TW" altLang="en-US" sz="2800" b="1" dirty="0">
                <a:latin typeface="標楷體" panose="03000509000000000000" pitchFamily="65" charset="-120"/>
                <a:ea typeface="標楷體" panose="03000509000000000000" pitchFamily="65" charset="-120"/>
              </a:rPr>
              <a:t>以前的課程與教學如何</a:t>
            </a:r>
            <a:r>
              <a:rPr lang="en-US" altLang="zh-TW" sz="2800" b="1" dirty="0">
                <a:latin typeface="標楷體" panose="03000509000000000000" pitchFamily="65" charset="-120"/>
                <a:ea typeface="標楷體" panose="03000509000000000000" pitchFamily="65" charset="-120"/>
              </a:rPr>
              <a:t>?</a:t>
            </a:r>
          </a:p>
          <a:p>
            <a:pPr lvl="1">
              <a:spcBef>
                <a:spcPts val="600"/>
              </a:spcBef>
            </a:pPr>
            <a:r>
              <a:rPr lang="zh-TW" altLang="en-US" sz="2800" b="1" dirty="0">
                <a:latin typeface="標楷體" panose="03000509000000000000" pitchFamily="65" charset="-120"/>
                <a:ea typeface="標楷體" panose="03000509000000000000" pitchFamily="65" charset="-120"/>
              </a:rPr>
              <a:t>為何無法改善那些問題？</a:t>
            </a:r>
            <a:endParaRPr lang="en-US" altLang="zh-TW" sz="2800" b="1" dirty="0">
              <a:latin typeface="標楷體" panose="03000509000000000000" pitchFamily="65" charset="-120"/>
              <a:ea typeface="標楷體" panose="03000509000000000000" pitchFamily="65" charset="-120"/>
            </a:endParaRPr>
          </a:p>
          <a:p>
            <a:pPr>
              <a:spcBef>
                <a:spcPts val="600"/>
              </a:spcBef>
            </a:pPr>
            <a:r>
              <a:rPr lang="zh-TW" altLang="en-US" sz="3000" b="1" dirty="0">
                <a:latin typeface="標楷體" panose="03000509000000000000" pitchFamily="65" charset="-120"/>
                <a:ea typeface="標楷體" panose="03000509000000000000" pitchFamily="65" charset="-120"/>
              </a:rPr>
              <a:t>預作準備，產出新教學方案</a:t>
            </a:r>
            <a:r>
              <a:rPr lang="zh-TW" altLang="en-US" sz="3000" b="1" dirty="0" smtClean="0">
                <a:latin typeface="標楷體" panose="03000509000000000000" pitchFamily="65" charset="-120"/>
                <a:ea typeface="標楷體" panose="03000509000000000000" pitchFamily="65" charset="-120"/>
              </a:rPr>
              <a:t>，陪樣學生未來能力</a:t>
            </a:r>
            <a:endParaRPr lang="en-US" altLang="zh-TW" sz="2800"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8" name="向右箭號 7"/>
          <p:cNvSpPr/>
          <p:nvPr/>
        </p:nvSpPr>
        <p:spPr>
          <a:xfrm>
            <a:off x="5311305" y="3506634"/>
            <a:ext cx="692331" cy="1541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8616912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500"/>
                                        <p:tgtEl>
                                          <p:spTgt spid="7">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500"/>
                                        <p:tgtEl>
                                          <p:spTgt spid="7">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500"/>
                                        <p:tgtEl>
                                          <p:spTgt spid="7">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2"/>
          <a:stretch>
            <a:fillRect/>
          </a:stretch>
        </p:blipFill>
        <p:spPr>
          <a:xfrm>
            <a:off x="1546848" y="2987718"/>
            <a:ext cx="4419600"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標題 1"/>
          <p:cNvSpPr>
            <a:spLocks noGrp="1"/>
          </p:cNvSpPr>
          <p:nvPr>
            <p:ph type="title"/>
          </p:nvPr>
        </p:nvSpPr>
        <p:spPr>
          <a:xfrm>
            <a:off x="882393" y="912126"/>
            <a:ext cx="10035785" cy="706964"/>
          </a:xfrm>
        </p:spPr>
        <p:txBody>
          <a:bodyPr/>
          <a:lstStyle/>
          <a:p>
            <a:r>
              <a:rPr lang="zh-TW" altLang="en-US" b="0" dirty="0" smtClean="0">
                <a:latin typeface="標楷體" panose="03000509000000000000" pitchFamily="65" charset="-120"/>
                <a:ea typeface="標楷體" panose="03000509000000000000" pitchFamily="65" charset="-120"/>
              </a:rPr>
              <a:t>現代教育真的符合</a:t>
            </a:r>
            <a:r>
              <a:rPr lang="en-US" altLang="zh-TW" b="0" dirty="0" smtClean="0">
                <a:latin typeface="標楷體" panose="03000509000000000000" pitchFamily="65" charset="-120"/>
                <a:ea typeface="標楷體" panose="03000509000000000000" pitchFamily="65" charset="-120"/>
              </a:rPr>
              <a:t/>
            </a:r>
            <a:br>
              <a:rPr lang="en-US" altLang="zh-TW" b="0" dirty="0" smtClean="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社會</a:t>
            </a:r>
            <a:r>
              <a:rPr lang="zh-TW" altLang="en-US" dirty="0" smtClean="0">
                <a:latin typeface="標楷體" panose="03000509000000000000" pitchFamily="65" charset="-120"/>
                <a:ea typeface="標楷體" panose="03000509000000000000" pitchFamily="65" charset="-120"/>
              </a:rPr>
              <a:t>需求？</a:t>
            </a:r>
            <a:endParaRPr lang="zh-TW" altLang="en-US" b="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13" name="圖片 12"/>
          <p:cNvPicPr>
            <a:picLocks noChangeAspect="1"/>
          </p:cNvPicPr>
          <p:nvPr/>
        </p:nvPicPr>
        <p:blipFill>
          <a:blip r:embed="rId3"/>
          <a:stretch>
            <a:fillRect/>
          </a:stretch>
        </p:blipFill>
        <p:spPr>
          <a:xfrm>
            <a:off x="5229430" y="934322"/>
            <a:ext cx="4438650"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圖片 11"/>
          <p:cNvPicPr>
            <a:picLocks noChangeAspect="1"/>
          </p:cNvPicPr>
          <p:nvPr/>
        </p:nvPicPr>
        <p:blipFill>
          <a:blip r:embed="rId4"/>
          <a:stretch>
            <a:fillRect/>
          </a:stretch>
        </p:blipFill>
        <p:spPr>
          <a:xfrm>
            <a:off x="6876913" y="3068953"/>
            <a:ext cx="4905375" cy="32861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7303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4" y="796834"/>
            <a:ext cx="9791720" cy="883798"/>
          </a:xfrm>
        </p:spPr>
        <p:txBody>
          <a:bodyPr/>
          <a:lstStyle/>
          <a:p>
            <a:r>
              <a:rPr lang="en-US" altLang="zh-TW" dirty="0" smtClean="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改善既有教材</a:t>
            </a:r>
            <a:r>
              <a:rPr lang="zh-TW" altLang="en-US" dirty="0" smtClean="0">
                <a:latin typeface="標楷體" panose="03000509000000000000" pitchFamily="65" charset="-120"/>
                <a:ea typeface="標楷體" panose="03000509000000000000" pitchFamily="65" charset="-120"/>
              </a:rPr>
              <a:t>教法受到</a:t>
            </a:r>
            <a:r>
              <a:rPr lang="zh-TW" altLang="en-US" dirty="0">
                <a:latin typeface="標楷體" panose="03000509000000000000" pitchFamily="65" charset="-120"/>
                <a:ea typeface="標楷體" panose="03000509000000000000" pitchFamily="65" charset="-120"/>
              </a:rPr>
              <a:t>限制的問題</a:t>
            </a:r>
            <a:br>
              <a:rPr lang="zh-TW" altLang="en-US" dirty="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下列僅舉出我的研究經驗為例</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600891" y="2338252"/>
            <a:ext cx="11025051" cy="2377440"/>
          </a:xfrm>
        </p:spPr>
        <p:txBody>
          <a:bodyPr>
            <a:noAutofit/>
          </a:bodyPr>
          <a:lstStyle/>
          <a:p>
            <a:pPr>
              <a:spcBef>
                <a:spcPts val="600"/>
              </a:spcBef>
            </a:pPr>
            <a:r>
              <a:rPr lang="zh-TW" altLang="en-US" sz="3200" dirty="0" smtClean="0">
                <a:latin typeface="標楷體" panose="03000509000000000000" pitchFamily="65" charset="-120"/>
                <a:ea typeface="標楷體" panose="03000509000000000000" pitchFamily="65" charset="-120"/>
              </a:rPr>
              <a:t>大學課程需要與實務現場互動</a:t>
            </a:r>
            <a:endParaRPr lang="en-US" altLang="zh-TW" sz="3200" dirty="0" smtClean="0">
              <a:latin typeface="標楷體" panose="03000509000000000000" pitchFamily="65" charset="-120"/>
              <a:ea typeface="標楷體" panose="03000509000000000000" pitchFamily="65" charset="-120"/>
            </a:endParaRPr>
          </a:p>
          <a:p>
            <a:pPr lvl="1">
              <a:spcBef>
                <a:spcPts val="600"/>
              </a:spcBef>
            </a:pPr>
            <a:r>
              <a:rPr lang="zh-TW" altLang="en-US" sz="3000" dirty="0" smtClean="0">
                <a:latin typeface="標楷體" panose="03000509000000000000" pitchFamily="65" charset="-120"/>
                <a:ea typeface="標楷體" panose="03000509000000000000" pitchFamily="65" charset="-120"/>
              </a:rPr>
              <a:t>造成：學習</a:t>
            </a:r>
            <a:r>
              <a:rPr lang="zh-TW" altLang="en-US" sz="3000" dirty="0">
                <a:latin typeface="標楷體" panose="03000509000000000000" pitchFamily="65" charset="-120"/>
                <a:ea typeface="標楷體" panose="03000509000000000000" pitchFamily="65" charset="-120"/>
              </a:rPr>
              <a:t>內容無法充分</a:t>
            </a:r>
            <a:r>
              <a:rPr lang="zh-TW" altLang="en-US" sz="3000" dirty="0" smtClean="0">
                <a:latin typeface="標楷體" panose="03000509000000000000" pitchFamily="65" charset="-120"/>
                <a:ea typeface="標楷體" panose="03000509000000000000" pitchFamily="65" charset="-120"/>
              </a:rPr>
              <a:t>理解</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與情境脫離</a:t>
            </a:r>
            <a:r>
              <a:rPr lang="en-US" altLang="zh-TW" sz="3000" dirty="0" smtClean="0">
                <a:latin typeface="標楷體" panose="03000509000000000000" pitchFamily="65" charset="-120"/>
                <a:ea typeface="標楷體" panose="03000509000000000000" pitchFamily="65" charset="-120"/>
              </a:rPr>
              <a:t>)</a:t>
            </a:r>
          </a:p>
          <a:p>
            <a:pPr lvl="1">
              <a:spcBef>
                <a:spcPts val="600"/>
              </a:spcBef>
            </a:pPr>
            <a:r>
              <a:rPr lang="zh-TW" altLang="en-US" sz="3000" dirty="0" smtClean="0">
                <a:latin typeface="標楷體" panose="03000509000000000000" pitchFamily="65" charset="-120"/>
                <a:ea typeface="標楷體" panose="03000509000000000000" pitchFamily="65" charset="-120"/>
              </a:rPr>
              <a:t>改變：業師或輔導教師、線上、環景攝影機</a:t>
            </a:r>
            <a:endParaRPr lang="en-US" altLang="zh-TW" sz="3000" dirty="0" smtClean="0">
              <a:latin typeface="標楷體" panose="03000509000000000000" pitchFamily="65" charset="-120"/>
              <a:ea typeface="標楷體" panose="03000509000000000000" pitchFamily="65" charset="-120"/>
            </a:endParaRPr>
          </a:p>
          <a:p>
            <a:pPr lvl="1">
              <a:spcBef>
                <a:spcPts val="600"/>
              </a:spcBef>
            </a:pPr>
            <a:r>
              <a:rPr lang="zh-TW" altLang="en-US" sz="3000" dirty="0" smtClean="0">
                <a:latin typeface="標楷體" panose="03000509000000000000" pitchFamily="65" charset="-120"/>
                <a:ea typeface="標楷體" panose="03000509000000000000" pitchFamily="65" charset="-120"/>
              </a:rPr>
              <a:t>提醒：要寫出價值出來，不要運用就好。</a:t>
            </a: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8" name="矩形 7"/>
          <p:cNvSpPr/>
          <p:nvPr/>
        </p:nvSpPr>
        <p:spPr>
          <a:xfrm>
            <a:off x="600891" y="4715691"/>
            <a:ext cx="11338560" cy="197249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rgbClr val="FF0000"/>
                </a:solidFill>
                <a:latin typeface="Times New Roman" panose="02020603050405020304" pitchFamily="18" charset="0"/>
                <a:ea typeface="標楷體" panose="03000509000000000000" pitchFamily="65" charset="-120"/>
              </a:rPr>
              <a:t>例如</a:t>
            </a:r>
            <a:r>
              <a:rPr lang="zh-TW" altLang="en-US" sz="2800" dirty="0" smtClean="0">
                <a:solidFill>
                  <a:srgbClr val="0000FF"/>
                </a:solidFill>
                <a:latin typeface="Times New Roman" panose="02020603050405020304" pitchFamily="18" charset="0"/>
                <a:ea typeface="標楷體" panose="03000509000000000000" pitchFamily="65" charset="-120"/>
              </a:rPr>
              <a:t>：我帶領師資生到校外學校教學實作與觀課，期待師資生觀察學生表現進而思考教學設計的問題。我採用環景攝影機</a:t>
            </a:r>
            <a:r>
              <a:rPr lang="en-US" altLang="zh-TW" sz="2800" dirty="0" smtClean="0">
                <a:solidFill>
                  <a:srgbClr val="0000FF"/>
                </a:solidFill>
                <a:latin typeface="Times New Roman" panose="02020603050405020304" pitchFamily="18" charset="0"/>
                <a:ea typeface="標楷體" panose="03000509000000000000" pitchFamily="65" charset="-120"/>
              </a:rPr>
              <a:t>…</a:t>
            </a:r>
          </a:p>
          <a:p>
            <a:r>
              <a:rPr lang="zh-TW" altLang="en-US" sz="2800" dirty="0" smtClean="0">
                <a:solidFill>
                  <a:srgbClr val="FF0000"/>
                </a:solidFill>
                <a:latin typeface="Times New Roman" panose="02020603050405020304" pitchFamily="18" charset="0"/>
                <a:ea typeface="標楷體" panose="03000509000000000000" pitchFamily="65" charset="-120"/>
              </a:rPr>
              <a:t>寫出價值</a:t>
            </a:r>
            <a:r>
              <a:rPr lang="zh-TW" altLang="en-US" sz="2800" dirty="0" smtClean="0">
                <a:solidFill>
                  <a:srgbClr val="0000FF"/>
                </a:solidFill>
                <a:latin typeface="Times New Roman" panose="02020603050405020304" pitchFamily="18" charset="0"/>
                <a:ea typeface="標楷體" panose="03000509000000000000" pitchFamily="65" charset="-120"/>
              </a:rPr>
              <a:t>：蒐集充分的學生表現證據，連結教學活動，察覺什麼教學會產生什麼問題。</a:t>
            </a:r>
            <a:endParaRPr lang="zh-TW" altLang="en-US" sz="2800" dirty="0">
              <a:solidFill>
                <a:srgbClr val="0000FF"/>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173330200"/>
      </p:ext>
    </p:extLst>
  </p:cSld>
  <p:clrMapOvr>
    <a:masterClrMapping/>
  </p:clrMapOvr>
  <p:transition spd="slow">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圖片 5"/>
          <p:cNvPicPr>
            <a:picLocks noChangeAspect="1"/>
          </p:cNvPicPr>
          <p:nvPr/>
        </p:nvPicPr>
        <p:blipFill>
          <a:blip r:embed="rId2"/>
          <a:stretch>
            <a:fillRect/>
          </a:stretch>
        </p:blipFill>
        <p:spPr>
          <a:xfrm>
            <a:off x="878566" y="295729"/>
            <a:ext cx="10312173" cy="6436427"/>
          </a:xfrm>
          <a:prstGeom prst="rect">
            <a:avLst/>
          </a:prstGeom>
        </p:spPr>
      </p:pic>
    </p:spTree>
    <p:extLst>
      <p:ext uri="{BB962C8B-B14F-4D97-AF65-F5344CB8AC3E}">
        <p14:creationId xmlns:p14="http://schemas.microsoft.com/office/powerpoint/2010/main" val="106960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3" name="圖片 2"/>
          <p:cNvPicPr>
            <a:picLocks noChangeAspect="1"/>
          </p:cNvPicPr>
          <p:nvPr/>
        </p:nvPicPr>
        <p:blipFill>
          <a:blip r:embed="rId2"/>
          <a:stretch>
            <a:fillRect/>
          </a:stretch>
        </p:blipFill>
        <p:spPr>
          <a:xfrm>
            <a:off x="1161096" y="400232"/>
            <a:ext cx="9916206" cy="6340202"/>
          </a:xfrm>
          <a:prstGeom prst="rect">
            <a:avLst/>
          </a:prstGeom>
        </p:spPr>
      </p:pic>
    </p:spTree>
    <p:extLst>
      <p:ext uri="{BB962C8B-B14F-4D97-AF65-F5344CB8AC3E}">
        <p14:creationId xmlns:p14="http://schemas.microsoft.com/office/powerpoint/2010/main" val="40542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75520" y="0"/>
            <a:ext cx="1772529" cy="240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4352043" y="3084906"/>
            <a:ext cx="1626101" cy="709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方案</a:t>
            </a:r>
            <a:endParaRPr lang="zh-TW" altLang="en-US" sz="3200" dirty="0">
              <a:latin typeface="標楷體" panose="03000509000000000000" pitchFamily="65" charset="-120"/>
              <a:ea typeface="標楷體" panose="03000509000000000000" pitchFamily="65" charset="-120"/>
            </a:endParaRPr>
          </a:p>
        </p:txBody>
      </p:sp>
      <p:sp>
        <p:nvSpPr>
          <p:cNvPr id="6" name="橢圓 5"/>
          <p:cNvSpPr/>
          <p:nvPr/>
        </p:nvSpPr>
        <p:spPr>
          <a:xfrm>
            <a:off x="6884126" y="3076395"/>
            <a:ext cx="1515291" cy="713657"/>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效應</a:t>
            </a:r>
          </a:p>
        </p:txBody>
      </p:sp>
      <p:sp>
        <p:nvSpPr>
          <p:cNvPr id="7" name="圓角矩形 6"/>
          <p:cNvSpPr/>
          <p:nvPr/>
        </p:nvSpPr>
        <p:spPr>
          <a:xfrm>
            <a:off x="1944190" y="610302"/>
            <a:ext cx="2024744" cy="4031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學習問題</a:t>
            </a:r>
            <a:r>
              <a:rPr lang="en-US" altLang="zh-TW" sz="2000" dirty="0" smtClean="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解決</a:t>
            </a:r>
            <a:r>
              <a:rPr lang="en-US" altLang="zh-TW" sz="2000" dirty="0" smtClean="0">
                <a:solidFill>
                  <a:srgbClr val="C00000"/>
                </a:solidFill>
                <a:latin typeface="標楷體" panose="03000509000000000000" pitchFamily="65" charset="-120"/>
                <a:ea typeface="標楷體" panose="03000509000000000000" pitchFamily="65" charset="-120"/>
              </a:rPr>
              <a:t>)</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9" name="圓角矩形 8"/>
          <p:cNvSpPr/>
          <p:nvPr/>
        </p:nvSpPr>
        <p:spPr>
          <a:xfrm>
            <a:off x="1944189" y="1085716"/>
            <a:ext cx="2024745" cy="4172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社會趨勢</a:t>
            </a:r>
            <a:r>
              <a:rPr lang="en-US" altLang="zh-TW" sz="2000" dirty="0" smtClean="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創新</a:t>
            </a:r>
            <a:r>
              <a:rPr lang="en-US" altLang="zh-TW" sz="2000" dirty="0" smtClean="0">
                <a:solidFill>
                  <a:srgbClr val="C00000"/>
                </a:solidFill>
                <a:latin typeface="標楷體" panose="03000509000000000000" pitchFamily="65" charset="-120"/>
                <a:ea typeface="標楷體" panose="03000509000000000000" pitchFamily="65" charset="-120"/>
              </a:rPr>
              <a:t>)</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10" name="圓角矩形 9"/>
          <p:cNvSpPr/>
          <p:nvPr/>
        </p:nvSpPr>
        <p:spPr>
          <a:xfrm>
            <a:off x="4493623" y="1816114"/>
            <a:ext cx="3905794" cy="108627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B050"/>
                </a:solidFill>
                <a:latin typeface="標楷體" panose="03000509000000000000" pitchFamily="65" charset="-120"/>
                <a:ea typeface="標楷體" panose="03000509000000000000" pitchFamily="65" charset="-120"/>
              </a:rPr>
              <a:t>形成</a:t>
            </a:r>
            <a:r>
              <a:rPr lang="zh-TW" altLang="en-US" sz="2000" b="1" u="sng" dirty="0" smtClean="0">
                <a:solidFill>
                  <a:srgbClr val="00B050"/>
                </a:solidFill>
                <a:latin typeface="標楷體" panose="03000509000000000000" pitchFamily="65" charset="-120"/>
                <a:ea typeface="標楷體" panose="03000509000000000000" pitchFamily="65" charset="-120"/>
              </a:rPr>
              <a:t>研究題目</a:t>
            </a:r>
            <a:endParaRPr lang="en-US" altLang="zh-TW" sz="2000" b="1" u="sng" dirty="0" smtClean="0">
              <a:solidFill>
                <a:srgbClr val="00B050"/>
              </a:solidFill>
              <a:latin typeface="標楷體" panose="03000509000000000000" pitchFamily="65" charset="-120"/>
              <a:ea typeface="標楷體" panose="03000509000000000000" pitchFamily="65" charset="-120"/>
            </a:endParaRPr>
          </a:p>
          <a:p>
            <a:pPr algn="ctr"/>
            <a:r>
              <a:rPr lang="zh-TW" altLang="en-US" sz="2000" dirty="0">
                <a:solidFill>
                  <a:srgbClr val="00B050"/>
                </a:solidFill>
                <a:latin typeface="標楷體" panose="03000509000000000000" pitchFamily="65" charset="-120"/>
                <a:ea typeface="標楷體" panose="03000509000000000000" pitchFamily="65" charset="-120"/>
              </a:rPr>
              <a:t>用什麼</a:t>
            </a:r>
            <a:r>
              <a:rPr lang="zh-TW" altLang="en-US" sz="2000" dirty="0" smtClean="0">
                <a:solidFill>
                  <a:srgbClr val="00B050"/>
                </a:solidFill>
                <a:latin typeface="標楷體" panose="03000509000000000000" pitchFamily="65" charset="-120"/>
                <a:ea typeface="標楷體" panose="03000509000000000000" pitchFamily="65" charset="-120"/>
              </a:rPr>
              <a:t>方案解決</a:t>
            </a:r>
            <a:r>
              <a:rPr lang="en-US" altLang="zh-TW" sz="2000" dirty="0" smtClean="0">
                <a:solidFill>
                  <a:srgbClr val="00B050"/>
                </a:solidFill>
                <a:latin typeface="標楷體" panose="03000509000000000000" pitchFamily="65" charset="-120"/>
                <a:ea typeface="標楷體" panose="03000509000000000000" pitchFamily="65" charset="-120"/>
              </a:rPr>
              <a:t>(</a:t>
            </a:r>
            <a:r>
              <a:rPr lang="zh-TW" altLang="en-US" sz="2000" dirty="0" smtClean="0">
                <a:solidFill>
                  <a:srgbClr val="00B050"/>
                </a:solidFill>
                <a:latin typeface="標楷體" panose="03000509000000000000" pitchFamily="65" charset="-120"/>
                <a:ea typeface="標楷體" panose="03000509000000000000" pitchFamily="65" charset="-120"/>
              </a:rPr>
              <a:t>創新</a:t>
            </a:r>
            <a:r>
              <a:rPr lang="en-US" altLang="zh-TW" sz="2000" dirty="0" smtClean="0">
                <a:solidFill>
                  <a:srgbClr val="00B050"/>
                </a:solidFill>
                <a:latin typeface="標楷體" panose="03000509000000000000" pitchFamily="65" charset="-120"/>
                <a:ea typeface="標楷體" panose="03000509000000000000" pitchFamily="65" charset="-120"/>
              </a:rPr>
              <a:t>)</a:t>
            </a:r>
            <a:r>
              <a:rPr lang="zh-TW" altLang="en-US" sz="2000" dirty="0" smtClean="0">
                <a:solidFill>
                  <a:srgbClr val="00B050"/>
                </a:solidFill>
                <a:latin typeface="標楷體" panose="03000509000000000000" pitchFamily="65" charset="-120"/>
                <a:ea typeface="標楷體" panose="03000509000000000000" pitchFamily="65" charset="-120"/>
              </a:rPr>
              <a:t>什麼變項</a:t>
            </a:r>
            <a:endParaRPr lang="en-US" altLang="zh-TW" sz="2000" dirty="0" smtClean="0">
              <a:solidFill>
                <a:srgbClr val="00B050"/>
              </a:solidFill>
              <a:latin typeface="標楷體" panose="03000509000000000000" pitchFamily="65" charset="-120"/>
              <a:ea typeface="標楷體" panose="03000509000000000000" pitchFamily="65" charset="-120"/>
            </a:endParaRPr>
          </a:p>
          <a:p>
            <a:pPr algn="ctr"/>
            <a:r>
              <a:rPr lang="zh-TW" altLang="en-US" sz="2000" dirty="0">
                <a:solidFill>
                  <a:srgbClr val="00B050"/>
                </a:solidFill>
                <a:latin typeface="標楷體" panose="03000509000000000000" pitchFamily="65" charset="-120"/>
                <a:ea typeface="標楷體" panose="03000509000000000000" pitchFamily="65" charset="-120"/>
              </a:rPr>
              <a:t>產生研究</a:t>
            </a:r>
            <a:r>
              <a:rPr lang="zh-TW" altLang="en-US" sz="2000" dirty="0" smtClean="0">
                <a:solidFill>
                  <a:srgbClr val="00B050"/>
                </a:solidFill>
                <a:latin typeface="標楷體" panose="03000509000000000000" pitchFamily="65" charset="-120"/>
                <a:ea typeface="標楷體" panose="03000509000000000000" pitchFamily="65" charset="-120"/>
              </a:rPr>
              <a:t>目的、研究問題</a:t>
            </a:r>
            <a:endParaRPr lang="zh-TW" altLang="en-US" sz="2000" dirty="0">
              <a:solidFill>
                <a:srgbClr val="00B050"/>
              </a:solidFill>
              <a:latin typeface="標楷體" panose="03000509000000000000" pitchFamily="65" charset="-120"/>
              <a:ea typeface="標楷體" panose="03000509000000000000" pitchFamily="65" charset="-120"/>
            </a:endParaRPr>
          </a:p>
        </p:txBody>
      </p:sp>
      <p:sp>
        <p:nvSpPr>
          <p:cNvPr id="11" name="圓角矩形 10"/>
          <p:cNvSpPr/>
          <p:nvPr/>
        </p:nvSpPr>
        <p:spPr>
          <a:xfrm>
            <a:off x="1944189" y="3075468"/>
            <a:ext cx="2024745" cy="6383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關於</a:t>
            </a:r>
            <a:r>
              <a:rPr lang="zh-TW" altLang="en-US" sz="2000" dirty="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方案</a:t>
            </a:r>
            <a:r>
              <a:rPr lang="zh-TW" altLang="en-US" sz="2000" dirty="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的</a:t>
            </a:r>
            <a:endParaRPr lang="en-US" altLang="zh-TW" sz="2000" dirty="0" smtClean="0">
              <a:solidFill>
                <a:srgbClr val="C00000"/>
              </a:solidFill>
              <a:latin typeface="標楷體" panose="03000509000000000000" pitchFamily="65" charset="-120"/>
              <a:ea typeface="標楷體" panose="03000509000000000000" pitchFamily="65" charset="-120"/>
            </a:endParaRPr>
          </a:p>
          <a:p>
            <a:pPr algn="ctr"/>
            <a:r>
              <a:rPr lang="zh-TW" altLang="en-US" sz="2000" dirty="0" smtClean="0">
                <a:solidFill>
                  <a:srgbClr val="C00000"/>
                </a:solidFill>
                <a:latin typeface="標楷體" panose="03000509000000000000" pitchFamily="65" charset="-120"/>
                <a:ea typeface="標楷體" panose="03000509000000000000" pitchFamily="65" charset="-120"/>
              </a:rPr>
              <a:t>文獻探討</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12" name="圓角矩形 11"/>
          <p:cNvSpPr/>
          <p:nvPr/>
        </p:nvSpPr>
        <p:spPr>
          <a:xfrm>
            <a:off x="8969327" y="571066"/>
            <a:ext cx="2264230" cy="442392"/>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成效、心理等問題</a:t>
            </a:r>
            <a:endParaRPr lang="zh-TW" altLang="en-US" sz="2000" dirty="0">
              <a:solidFill>
                <a:srgbClr val="0033CC"/>
              </a:solidFill>
              <a:latin typeface="標楷體" panose="03000509000000000000" pitchFamily="65" charset="-120"/>
              <a:ea typeface="標楷體" panose="03000509000000000000" pitchFamily="65" charset="-120"/>
            </a:endParaRPr>
          </a:p>
        </p:txBody>
      </p:sp>
      <p:sp>
        <p:nvSpPr>
          <p:cNvPr id="13" name="圓角矩形 12"/>
          <p:cNvSpPr/>
          <p:nvPr/>
        </p:nvSpPr>
        <p:spPr>
          <a:xfrm>
            <a:off x="8969327" y="1086476"/>
            <a:ext cx="2264231" cy="416441"/>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培養能力、素養</a:t>
            </a:r>
            <a:r>
              <a:rPr lang="en-US" altLang="zh-TW" sz="2000" dirty="0" smtClean="0">
                <a:solidFill>
                  <a:srgbClr val="0033CC"/>
                </a:solidFill>
                <a:latin typeface="標楷體" panose="03000509000000000000" pitchFamily="65" charset="-120"/>
                <a:ea typeface="標楷體" panose="03000509000000000000" pitchFamily="65" charset="-120"/>
              </a:rPr>
              <a:t>…</a:t>
            </a:r>
            <a:endParaRPr lang="zh-TW" altLang="en-US" sz="2000" dirty="0">
              <a:solidFill>
                <a:srgbClr val="0033CC"/>
              </a:solidFill>
              <a:latin typeface="標楷體" panose="03000509000000000000" pitchFamily="65" charset="-120"/>
              <a:ea typeface="標楷體" panose="03000509000000000000" pitchFamily="65" charset="-120"/>
            </a:endParaRPr>
          </a:p>
        </p:txBody>
      </p:sp>
      <p:sp>
        <p:nvSpPr>
          <p:cNvPr id="14" name="圓角矩形 13"/>
          <p:cNvSpPr/>
          <p:nvPr/>
        </p:nvSpPr>
        <p:spPr>
          <a:xfrm>
            <a:off x="8969327" y="3061258"/>
            <a:ext cx="2264231" cy="638385"/>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關於「變項」的</a:t>
            </a:r>
            <a:endParaRPr lang="en-US" altLang="zh-TW" sz="2000" dirty="0" smtClean="0">
              <a:solidFill>
                <a:srgbClr val="0033CC"/>
              </a:solidFill>
              <a:latin typeface="標楷體" panose="03000509000000000000" pitchFamily="65" charset="-120"/>
              <a:ea typeface="標楷體" panose="03000509000000000000" pitchFamily="65" charset="-120"/>
            </a:endParaRPr>
          </a:p>
          <a:p>
            <a:pPr algn="ctr"/>
            <a:r>
              <a:rPr lang="zh-TW" altLang="en-US" sz="2000" dirty="0" smtClean="0">
                <a:solidFill>
                  <a:srgbClr val="0033CC"/>
                </a:solidFill>
                <a:latin typeface="標楷體" panose="03000509000000000000" pitchFamily="65" charset="-120"/>
                <a:ea typeface="標楷體" panose="03000509000000000000" pitchFamily="65" charset="-120"/>
              </a:rPr>
              <a:t>文獻探討</a:t>
            </a:r>
            <a:endParaRPr lang="zh-TW" altLang="en-US" sz="2000" dirty="0">
              <a:solidFill>
                <a:srgbClr val="0033CC"/>
              </a:solidFill>
              <a:latin typeface="標楷體" panose="03000509000000000000" pitchFamily="65" charset="-120"/>
              <a:ea typeface="標楷體" panose="03000509000000000000" pitchFamily="65" charset="-120"/>
            </a:endParaRPr>
          </a:p>
        </p:txBody>
      </p:sp>
      <p:sp>
        <p:nvSpPr>
          <p:cNvPr id="15" name="圓角矩形 14"/>
          <p:cNvSpPr/>
          <p:nvPr/>
        </p:nvSpPr>
        <p:spPr>
          <a:xfrm>
            <a:off x="1782618" y="4184116"/>
            <a:ext cx="2529440" cy="469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形成教材教法設計</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16" name="圓角矩形 15"/>
          <p:cNvSpPr/>
          <p:nvPr/>
        </p:nvSpPr>
        <p:spPr>
          <a:xfrm>
            <a:off x="8820217" y="4184116"/>
            <a:ext cx="2570659" cy="469176"/>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發展評量與研究工具</a:t>
            </a:r>
            <a:endParaRPr lang="zh-TW" altLang="en-US" sz="2000" dirty="0">
              <a:solidFill>
                <a:srgbClr val="0033CC"/>
              </a:solidFill>
              <a:latin typeface="標楷體" panose="03000509000000000000" pitchFamily="65" charset="-120"/>
              <a:ea typeface="標楷體" panose="03000509000000000000" pitchFamily="65" charset="-120"/>
            </a:endParaRPr>
          </a:p>
        </p:txBody>
      </p:sp>
      <p:graphicFrame>
        <p:nvGraphicFramePr>
          <p:cNvPr id="17" name="表格 16"/>
          <p:cNvGraphicFramePr>
            <a:graphicFrameLocks noGrp="1"/>
          </p:cNvGraphicFramePr>
          <p:nvPr/>
        </p:nvGraphicFramePr>
        <p:xfrm>
          <a:off x="1709061" y="4783921"/>
          <a:ext cx="2670630" cy="1306285"/>
        </p:xfrm>
        <a:graphic>
          <a:graphicData uri="http://schemas.openxmlformats.org/drawingml/2006/table">
            <a:tbl>
              <a:tblPr firstRow="1" bandRow="1">
                <a:tableStyleId>{5DA37D80-6434-44D0-A028-1B22A696006F}</a:tableStyleId>
              </a:tblPr>
              <a:tblGrid>
                <a:gridCol w="534126">
                  <a:extLst>
                    <a:ext uri="{9D8B030D-6E8A-4147-A177-3AD203B41FA5}">
                      <a16:colId xmlns:a16="http://schemas.microsoft.com/office/drawing/2014/main" val="3274865805"/>
                    </a:ext>
                  </a:extLst>
                </a:gridCol>
                <a:gridCol w="534126">
                  <a:extLst>
                    <a:ext uri="{9D8B030D-6E8A-4147-A177-3AD203B41FA5}">
                      <a16:colId xmlns:a16="http://schemas.microsoft.com/office/drawing/2014/main" val="84792180"/>
                    </a:ext>
                  </a:extLst>
                </a:gridCol>
                <a:gridCol w="534126">
                  <a:extLst>
                    <a:ext uri="{9D8B030D-6E8A-4147-A177-3AD203B41FA5}">
                      <a16:colId xmlns:a16="http://schemas.microsoft.com/office/drawing/2014/main" val="3060229020"/>
                    </a:ext>
                  </a:extLst>
                </a:gridCol>
                <a:gridCol w="534126">
                  <a:extLst>
                    <a:ext uri="{9D8B030D-6E8A-4147-A177-3AD203B41FA5}">
                      <a16:colId xmlns:a16="http://schemas.microsoft.com/office/drawing/2014/main" val="1931586686"/>
                    </a:ext>
                  </a:extLst>
                </a:gridCol>
                <a:gridCol w="534126">
                  <a:extLst>
                    <a:ext uri="{9D8B030D-6E8A-4147-A177-3AD203B41FA5}">
                      <a16:colId xmlns:a16="http://schemas.microsoft.com/office/drawing/2014/main" val="1098446857"/>
                    </a:ext>
                  </a:extLst>
                </a:gridCol>
              </a:tblGrid>
              <a:tr h="1306285">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教學目標</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教學對象</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具體階段</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教材內容</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教法步驟</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19530"/>
                  </a:ext>
                </a:extLst>
              </a:tr>
            </a:tbl>
          </a:graphicData>
        </a:graphic>
      </p:graphicFrame>
      <p:graphicFrame>
        <p:nvGraphicFramePr>
          <p:cNvPr id="18" name="表格 17"/>
          <p:cNvGraphicFramePr>
            <a:graphicFrameLocks noGrp="1"/>
          </p:cNvGraphicFramePr>
          <p:nvPr/>
        </p:nvGraphicFramePr>
        <p:xfrm>
          <a:off x="8766127" y="4783921"/>
          <a:ext cx="2670630" cy="1306285"/>
        </p:xfrm>
        <a:graphic>
          <a:graphicData uri="http://schemas.openxmlformats.org/drawingml/2006/table">
            <a:tbl>
              <a:tblPr firstRow="1" bandRow="1">
                <a:tableStyleId>{5DA37D80-6434-44D0-A028-1B22A696006F}</a:tableStyleId>
              </a:tblPr>
              <a:tblGrid>
                <a:gridCol w="534126">
                  <a:extLst>
                    <a:ext uri="{9D8B030D-6E8A-4147-A177-3AD203B41FA5}">
                      <a16:colId xmlns:a16="http://schemas.microsoft.com/office/drawing/2014/main" val="3274865805"/>
                    </a:ext>
                  </a:extLst>
                </a:gridCol>
                <a:gridCol w="534126">
                  <a:extLst>
                    <a:ext uri="{9D8B030D-6E8A-4147-A177-3AD203B41FA5}">
                      <a16:colId xmlns:a16="http://schemas.microsoft.com/office/drawing/2014/main" val="84792180"/>
                    </a:ext>
                  </a:extLst>
                </a:gridCol>
                <a:gridCol w="534126">
                  <a:extLst>
                    <a:ext uri="{9D8B030D-6E8A-4147-A177-3AD203B41FA5}">
                      <a16:colId xmlns:a16="http://schemas.microsoft.com/office/drawing/2014/main" val="3060229020"/>
                    </a:ext>
                  </a:extLst>
                </a:gridCol>
                <a:gridCol w="534126">
                  <a:extLst>
                    <a:ext uri="{9D8B030D-6E8A-4147-A177-3AD203B41FA5}">
                      <a16:colId xmlns:a16="http://schemas.microsoft.com/office/drawing/2014/main" val="1931586686"/>
                    </a:ext>
                  </a:extLst>
                </a:gridCol>
                <a:gridCol w="534126">
                  <a:extLst>
                    <a:ext uri="{9D8B030D-6E8A-4147-A177-3AD203B41FA5}">
                      <a16:colId xmlns:a16="http://schemas.microsoft.com/office/drawing/2014/main" val="1098446857"/>
                    </a:ext>
                  </a:extLst>
                </a:gridCol>
              </a:tblGrid>
              <a:tr h="1306285">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質性量化</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題目編擬</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效度信度</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時機方式</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資料分析</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19530"/>
                  </a:ext>
                </a:extLst>
              </a:tr>
            </a:tbl>
          </a:graphicData>
        </a:graphic>
      </p:graphicFrame>
      <p:cxnSp>
        <p:nvCxnSpPr>
          <p:cNvPr id="20" name="直線單箭頭接點 19"/>
          <p:cNvCxnSpPr/>
          <p:nvPr/>
        </p:nvCxnSpPr>
        <p:spPr>
          <a:xfrm flipV="1">
            <a:off x="4312058" y="1264447"/>
            <a:ext cx="4229825" cy="2129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446520" y="1400036"/>
            <a:ext cx="0" cy="36842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弧形 22"/>
          <p:cNvSpPr/>
          <p:nvPr/>
        </p:nvSpPr>
        <p:spPr>
          <a:xfrm rot="5555599">
            <a:off x="5615635" y="3873654"/>
            <a:ext cx="1240971" cy="4274821"/>
          </a:xfrm>
          <a:prstGeom prst="arc">
            <a:avLst>
              <a:gd name="adj1" fmla="val 16409445"/>
              <a:gd name="adj2" fmla="val 463139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24" name="直線單箭頭接點 23"/>
          <p:cNvCxnSpPr/>
          <p:nvPr/>
        </p:nvCxnSpPr>
        <p:spPr>
          <a:xfrm flipV="1">
            <a:off x="6446520" y="3394661"/>
            <a:ext cx="0" cy="29378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96784" y="2902386"/>
            <a:ext cx="11781856" cy="37492"/>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196784" y="3967089"/>
            <a:ext cx="11781856" cy="26526"/>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6461628" y="5674707"/>
            <a:ext cx="475337"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解釋</a:t>
            </a:r>
            <a:endParaRPr lang="zh-TW" altLang="en-US" sz="2400" dirty="0">
              <a:latin typeface="標楷體" panose="03000509000000000000" pitchFamily="65" charset="-120"/>
              <a:ea typeface="標楷體" panose="03000509000000000000" pitchFamily="65" charset="-120"/>
            </a:endParaRPr>
          </a:p>
        </p:txBody>
      </p:sp>
      <p:sp>
        <p:nvSpPr>
          <p:cNvPr id="40" name="文字方塊 39"/>
          <p:cNvSpPr txBox="1"/>
          <p:nvPr/>
        </p:nvSpPr>
        <p:spPr>
          <a:xfrm>
            <a:off x="6462347" y="4828806"/>
            <a:ext cx="475337"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回應</a:t>
            </a:r>
            <a:endParaRPr lang="zh-TW" altLang="en-US" sz="2400" dirty="0">
              <a:latin typeface="標楷體" panose="03000509000000000000" pitchFamily="65" charset="-120"/>
              <a:ea typeface="標楷體" panose="03000509000000000000" pitchFamily="65" charset="-120"/>
            </a:endParaRPr>
          </a:p>
        </p:txBody>
      </p:sp>
      <p:sp>
        <p:nvSpPr>
          <p:cNvPr id="41" name="文字方塊 40"/>
          <p:cNvSpPr txBox="1"/>
          <p:nvPr/>
        </p:nvSpPr>
        <p:spPr>
          <a:xfrm>
            <a:off x="5286943" y="758258"/>
            <a:ext cx="2689439"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結合 → 研究理念</a:t>
            </a:r>
            <a:endParaRPr lang="zh-TW" altLang="en-US" sz="2400" dirty="0">
              <a:latin typeface="標楷體" panose="03000509000000000000" pitchFamily="65" charset="-120"/>
              <a:ea typeface="標楷體" panose="03000509000000000000" pitchFamily="65" charset="-120"/>
            </a:endParaRPr>
          </a:p>
        </p:txBody>
      </p:sp>
      <p:sp>
        <p:nvSpPr>
          <p:cNvPr id="42" name="文字方塊 41"/>
          <p:cNvSpPr txBox="1"/>
          <p:nvPr/>
        </p:nvSpPr>
        <p:spPr>
          <a:xfrm>
            <a:off x="263367" y="2000049"/>
            <a:ext cx="1238798" cy="707886"/>
          </a:xfrm>
          <a:prstGeom prst="rect">
            <a:avLst/>
          </a:prstGeom>
          <a:noFill/>
          <a:ln>
            <a:solidFill>
              <a:srgbClr val="7030A0"/>
            </a:solidFill>
          </a:ln>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Section1</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背景</a:t>
            </a:r>
            <a:r>
              <a:rPr lang="zh-TW" altLang="en-US" sz="2000" dirty="0" smtClean="0">
                <a:latin typeface="標楷體" panose="03000509000000000000" pitchFamily="65" charset="-120"/>
                <a:ea typeface="標楷體" panose="03000509000000000000" pitchFamily="65" charset="-120"/>
              </a:rPr>
              <a:t>動機</a:t>
            </a:r>
            <a:endParaRPr lang="zh-TW" altLang="en-US" sz="2000" dirty="0">
              <a:latin typeface="標楷體" panose="03000509000000000000" pitchFamily="65" charset="-120"/>
              <a:ea typeface="標楷體" panose="03000509000000000000" pitchFamily="65" charset="-120"/>
            </a:endParaRPr>
          </a:p>
        </p:txBody>
      </p:sp>
      <p:sp>
        <p:nvSpPr>
          <p:cNvPr id="43" name="文字方塊 42"/>
          <p:cNvSpPr txBox="1"/>
          <p:nvPr/>
        </p:nvSpPr>
        <p:spPr>
          <a:xfrm>
            <a:off x="263367" y="3082166"/>
            <a:ext cx="1238798" cy="707886"/>
          </a:xfrm>
          <a:prstGeom prst="rect">
            <a:avLst/>
          </a:prstGeom>
          <a:noFill/>
          <a:ln>
            <a:solidFill>
              <a:srgbClr val="7030A0"/>
            </a:solidFill>
          </a:ln>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Section2</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文獻探討</a:t>
            </a:r>
          </a:p>
        </p:txBody>
      </p:sp>
      <p:sp>
        <p:nvSpPr>
          <p:cNvPr id="44" name="文字方塊 43"/>
          <p:cNvSpPr txBox="1"/>
          <p:nvPr/>
        </p:nvSpPr>
        <p:spPr>
          <a:xfrm>
            <a:off x="263367" y="4103168"/>
            <a:ext cx="1238798" cy="707886"/>
          </a:xfrm>
          <a:prstGeom prst="rect">
            <a:avLst/>
          </a:prstGeom>
          <a:noFill/>
          <a:ln>
            <a:solidFill>
              <a:srgbClr val="7030A0"/>
            </a:solidFill>
          </a:ln>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Section3</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研究設計</a:t>
            </a:r>
            <a:endParaRPr lang="zh-TW" altLang="en-US" sz="2000" dirty="0">
              <a:latin typeface="標楷體" panose="03000509000000000000" pitchFamily="65" charset="-120"/>
              <a:ea typeface="標楷體" panose="03000509000000000000" pitchFamily="65" charset="-120"/>
            </a:endParaRPr>
          </a:p>
        </p:txBody>
      </p:sp>
      <p:sp>
        <p:nvSpPr>
          <p:cNvPr id="45" name="文字方塊 44"/>
          <p:cNvSpPr txBox="1"/>
          <p:nvPr/>
        </p:nvSpPr>
        <p:spPr>
          <a:xfrm>
            <a:off x="196783" y="79563"/>
            <a:ext cx="5668440" cy="461665"/>
          </a:xfrm>
          <a:prstGeom prst="rect">
            <a:avLst/>
          </a:prstGeom>
          <a:noFill/>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教學實踐研究計畫或論文的邏輯結構圖</a:t>
            </a:r>
            <a:endParaRPr lang="zh-TW" altLang="en-US" sz="2400" b="1" dirty="0">
              <a:latin typeface="標楷體" panose="03000509000000000000" pitchFamily="65" charset="-120"/>
              <a:ea typeface="標楷體" panose="03000509000000000000" pitchFamily="65" charset="-120"/>
            </a:endParaRPr>
          </a:p>
        </p:txBody>
      </p:sp>
      <p:sp>
        <p:nvSpPr>
          <p:cNvPr id="48" name="圓角矩形 47"/>
          <p:cNvSpPr/>
          <p:nvPr/>
        </p:nvSpPr>
        <p:spPr>
          <a:xfrm>
            <a:off x="1921578" y="1562276"/>
            <a:ext cx="2024745" cy="430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可能有效的方案</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49" name="圓角矩形 48"/>
          <p:cNvSpPr/>
          <p:nvPr/>
        </p:nvSpPr>
        <p:spPr>
          <a:xfrm>
            <a:off x="8969327" y="1575975"/>
            <a:ext cx="2264231" cy="416441"/>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確定要探討的變項</a:t>
            </a:r>
            <a:endParaRPr lang="zh-TW" altLang="en-US" sz="2000" dirty="0">
              <a:solidFill>
                <a:srgbClr val="0033CC"/>
              </a:solidFill>
              <a:latin typeface="標楷體" panose="03000509000000000000" pitchFamily="65" charset="-120"/>
              <a:ea typeface="標楷體" panose="03000509000000000000" pitchFamily="65" charset="-120"/>
            </a:endParaRPr>
          </a:p>
        </p:txBody>
      </p:sp>
      <p:sp>
        <p:nvSpPr>
          <p:cNvPr id="3" name="向下箭號 2"/>
          <p:cNvSpPr/>
          <p:nvPr/>
        </p:nvSpPr>
        <p:spPr>
          <a:xfrm>
            <a:off x="2798064" y="3790052"/>
            <a:ext cx="192024" cy="313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下箭號 31"/>
          <p:cNvSpPr/>
          <p:nvPr/>
        </p:nvSpPr>
        <p:spPr>
          <a:xfrm>
            <a:off x="10101442" y="3796708"/>
            <a:ext cx="192024" cy="313116"/>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6466890" y="3975438"/>
            <a:ext cx="475337"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省思</a:t>
            </a:r>
            <a:endParaRPr lang="zh-TW" altLang="en-US" sz="2400" dirty="0">
              <a:latin typeface="標楷體" panose="03000509000000000000" pitchFamily="65" charset="-120"/>
              <a:ea typeface="標楷體" panose="03000509000000000000" pitchFamily="65" charset="-120"/>
            </a:endParaRPr>
          </a:p>
        </p:txBody>
      </p:sp>
      <p:sp>
        <p:nvSpPr>
          <p:cNvPr id="34" name="文字方塊 33"/>
          <p:cNvSpPr txBox="1"/>
          <p:nvPr/>
        </p:nvSpPr>
        <p:spPr>
          <a:xfrm>
            <a:off x="5165093" y="4462043"/>
            <a:ext cx="1238798" cy="1015663"/>
          </a:xfrm>
          <a:prstGeom prst="rect">
            <a:avLst/>
          </a:prstGeom>
          <a:noFill/>
          <a:ln>
            <a:solidFill>
              <a:srgbClr val="7030A0"/>
            </a:solidFill>
          </a:ln>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Section4</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研究討論與結論</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7393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up)">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up)">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left)">
                                      <p:cBhvr>
                                        <p:cTn id="99" dur="500"/>
                                        <p:tgtEl>
                                          <p:spTgt spid="23"/>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wipe(left)">
                                      <p:cBhvr>
                                        <p:cTn id="122" dur="500"/>
                                        <p:tgtEl>
                                          <p:spTgt spid="28"/>
                                        </p:tgtEl>
                                      </p:cBhvr>
                                    </p:animEffect>
                                  </p:childTnLst>
                                </p:cTn>
                              </p:par>
                            </p:childTnLst>
                          </p:cTn>
                        </p:par>
                        <p:par>
                          <p:cTn id="123" fill="hold">
                            <p:stCondLst>
                              <p:cond delay="500"/>
                            </p:stCondLst>
                            <p:childTnLst>
                              <p:par>
                                <p:cTn id="124" presetID="42" presetClass="entr" presetSubtype="0"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1000"/>
                                        <p:tgtEl>
                                          <p:spTgt spid="42"/>
                                        </p:tgtEl>
                                      </p:cBhvr>
                                    </p:animEffect>
                                    <p:anim calcmode="lin" valueType="num">
                                      <p:cBhvr>
                                        <p:cTn id="127" dur="1000" fill="hold"/>
                                        <p:tgtEl>
                                          <p:spTgt spid="42"/>
                                        </p:tgtEl>
                                        <p:attrNameLst>
                                          <p:attrName>ppt_x</p:attrName>
                                        </p:attrNameLst>
                                      </p:cBhvr>
                                      <p:tavLst>
                                        <p:tav tm="0">
                                          <p:val>
                                            <p:strVal val="#ppt_x"/>
                                          </p:val>
                                        </p:tav>
                                        <p:tav tm="100000">
                                          <p:val>
                                            <p:strVal val="#ppt_x"/>
                                          </p:val>
                                        </p:tav>
                                      </p:tavLst>
                                    </p:anim>
                                    <p:anim calcmode="lin" valueType="num">
                                      <p:cBhvr>
                                        <p:cTn id="1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left)">
                                      <p:cBhvr>
                                        <p:cTn id="133" dur="500"/>
                                        <p:tgtEl>
                                          <p:spTgt spid="36"/>
                                        </p:tgtEl>
                                      </p:cBhvr>
                                    </p:animEffect>
                                  </p:childTnLst>
                                </p:cTn>
                              </p:par>
                            </p:childTnLst>
                          </p:cTn>
                        </p:par>
                        <p:par>
                          <p:cTn id="134" fill="hold">
                            <p:stCondLst>
                              <p:cond delay="500"/>
                            </p:stCondLst>
                            <p:childTnLst>
                              <p:par>
                                <p:cTn id="135" presetID="42" presetClass="entr" presetSubtype="0"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fade">
                                      <p:cBhvr>
                                        <p:cTn id="137" dur="1000"/>
                                        <p:tgtEl>
                                          <p:spTgt spid="43"/>
                                        </p:tgtEl>
                                      </p:cBhvr>
                                    </p:animEffect>
                                    <p:anim calcmode="lin" valueType="num">
                                      <p:cBhvr>
                                        <p:cTn id="138" dur="1000" fill="hold"/>
                                        <p:tgtEl>
                                          <p:spTgt spid="43"/>
                                        </p:tgtEl>
                                        <p:attrNameLst>
                                          <p:attrName>ppt_x</p:attrName>
                                        </p:attrNameLst>
                                      </p:cBhvr>
                                      <p:tavLst>
                                        <p:tav tm="0">
                                          <p:val>
                                            <p:strVal val="#ppt_x"/>
                                          </p:val>
                                        </p:tav>
                                        <p:tav tm="100000">
                                          <p:val>
                                            <p:strVal val="#ppt_x"/>
                                          </p:val>
                                        </p:tav>
                                      </p:tavLst>
                                    </p:anim>
                                    <p:anim calcmode="lin" valueType="num">
                                      <p:cBhvr>
                                        <p:cTn id="13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fade">
                                      <p:cBhvr>
                                        <p:cTn id="144" dur="1000"/>
                                        <p:tgtEl>
                                          <p:spTgt spid="44"/>
                                        </p:tgtEl>
                                      </p:cBhvr>
                                    </p:animEffect>
                                    <p:anim calcmode="lin" valueType="num">
                                      <p:cBhvr>
                                        <p:cTn id="145" dur="1000" fill="hold"/>
                                        <p:tgtEl>
                                          <p:spTgt spid="44"/>
                                        </p:tgtEl>
                                        <p:attrNameLst>
                                          <p:attrName>ppt_x</p:attrName>
                                        </p:attrNameLst>
                                      </p:cBhvr>
                                      <p:tavLst>
                                        <p:tav tm="0">
                                          <p:val>
                                            <p:strVal val="#ppt_x"/>
                                          </p:val>
                                        </p:tav>
                                        <p:tav tm="100000">
                                          <p:val>
                                            <p:strVal val="#ppt_x"/>
                                          </p:val>
                                        </p:tav>
                                      </p:tavLst>
                                    </p:anim>
                                    <p:anim calcmode="lin" valueType="num">
                                      <p:cBhvr>
                                        <p:cTn id="1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fade">
                                      <p:cBhvr>
                                        <p:cTn id="151" dur="1000"/>
                                        <p:tgtEl>
                                          <p:spTgt spid="34"/>
                                        </p:tgtEl>
                                      </p:cBhvr>
                                    </p:animEffect>
                                    <p:anim calcmode="lin" valueType="num">
                                      <p:cBhvr>
                                        <p:cTn id="152" dur="1000" fill="hold"/>
                                        <p:tgtEl>
                                          <p:spTgt spid="34"/>
                                        </p:tgtEl>
                                        <p:attrNameLst>
                                          <p:attrName>ppt_x</p:attrName>
                                        </p:attrNameLst>
                                      </p:cBhvr>
                                      <p:tavLst>
                                        <p:tav tm="0">
                                          <p:val>
                                            <p:strVal val="#ppt_x"/>
                                          </p:val>
                                        </p:tav>
                                        <p:tav tm="100000">
                                          <p:val>
                                            <p:strVal val="#ppt_x"/>
                                          </p:val>
                                        </p:tav>
                                      </p:tavLst>
                                    </p:anim>
                                    <p:anim calcmode="lin" valueType="num">
                                      <p:cBhvr>
                                        <p:cTn id="15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23" grpId="0" animBg="1"/>
      <p:bldP spid="39" grpId="0" animBg="1"/>
      <p:bldP spid="40" grpId="0" animBg="1"/>
      <p:bldP spid="41" grpId="0"/>
      <p:bldP spid="42" grpId="0" animBg="1"/>
      <p:bldP spid="43" grpId="0" animBg="1"/>
      <p:bldP spid="44" grpId="0" animBg="1"/>
      <p:bldP spid="48" grpId="0" animBg="1"/>
      <p:bldP spid="49" grpId="0" animBg="1"/>
      <p:bldP spid="3"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課程大綱</a:t>
            </a:r>
            <a:endParaRPr lang="zh-TW" altLang="en-US" dirty="0">
              <a:latin typeface="標楷體" panose="03000509000000000000" pitchFamily="65" charset="-120"/>
              <a:ea typeface="標楷體" panose="03000509000000000000"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965032589"/>
              </p:ext>
            </p:extLst>
          </p:nvPr>
        </p:nvGraphicFramePr>
        <p:xfrm>
          <a:off x="78716" y="2386245"/>
          <a:ext cx="5978258" cy="4167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13" name="文字方塊 12"/>
          <p:cNvSpPr txBox="1"/>
          <p:nvPr/>
        </p:nvSpPr>
        <p:spPr>
          <a:xfrm>
            <a:off x="355993" y="2712117"/>
            <a:ext cx="418011" cy="584775"/>
          </a:xfrm>
          <a:prstGeom prst="rect">
            <a:avLst/>
          </a:prstGeom>
          <a:noFill/>
        </p:spPr>
        <p:txBody>
          <a:bodyPr wrap="square" rtlCol="0">
            <a:spAutoFit/>
          </a:bodyPr>
          <a:lstStyle/>
          <a:p>
            <a:pPr algn="ctr"/>
            <a:r>
              <a:rPr lang="en-US" altLang="zh-TW" sz="3200" dirty="0" smtClean="0">
                <a:solidFill>
                  <a:srgbClr val="C00000"/>
                </a:solidFill>
                <a:latin typeface="Rockwell" panose="02060603020205020403" pitchFamily="18" charset="0"/>
                <a:ea typeface="標楷體" panose="03000509000000000000" pitchFamily="65" charset="-120"/>
              </a:rPr>
              <a:t>1</a:t>
            </a:r>
            <a:endParaRPr lang="zh-TW" altLang="en-US" sz="3200" dirty="0">
              <a:solidFill>
                <a:srgbClr val="C00000"/>
              </a:solidFill>
              <a:latin typeface="Rockwell" panose="02060603020205020403" pitchFamily="18" charset="0"/>
              <a:ea typeface="標楷體" panose="03000509000000000000" pitchFamily="65" charset="-120"/>
            </a:endParaRPr>
          </a:p>
        </p:txBody>
      </p:sp>
      <p:sp>
        <p:nvSpPr>
          <p:cNvPr id="14" name="文字方塊 13"/>
          <p:cNvSpPr txBox="1"/>
          <p:nvPr/>
        </p:nvSpPr>
        <p:spPr>
          <a:xfrm>
            <a:off x="741441" y="3679146"/>
            <a:ext cx="386463" cy="584775"/>
          </a:xfrm>
          <a:prstGeom prst="rect">
            <a:avLst/>
          </a:prstGeom>
          <a:noFill/>
        </p:spPr>
        <p:txBody>
          <a:bodyPr wrap="square" rtlCol="0">
            <a:spAutoFit/>
          </a:bodyPr>
          <a:lstStyle/>
          <a:p>
            <a:pPr algn="ctr"/>
            <a:r>
              <a:rPr lang="en-US" altLang="zh-TW" sz="3200" dirty="0" smtClean="0">
                <a:solidFill>
                  <a:srgbClr val="C00000"/>
                </a:solidFill>
                <a:latin typeface="Rockwell" panose="02060603020205020403" pitchFamily="18" charset="0"/>
                <a:ea typeface="標楷體" panose="03000509000000000000" pitchFamily="65" charset="-120"/>
              </a:rPr>
              <a:t>2</a:t>
            </a:r>
            <a:endParaRPr lang="zh-TW" altLang="en-US" sz="3200" dirty="0">
              <a:solidFill>
                <a:srgbClr val="C00000"/>
              </a:solidFill>
              <a:latin typeface="Rockwell" panose="02060603020205020403" pitchFamily="18" charset="0"/>
              <a:ea typeface="標楷體" panose="03000509000000000000" pitchFamily="65" charset="-120"/>
            </a:endParaRPr>
          </a:p>
        </p:txBody>
      </p:sp>
      <p:sp>
        <p:nvSpPr>
          <p:cNvPr id="15" name="文字方塊 14"/>
          <p:cNvSpPr txBox="1"/>
          <p:nvPr/>
        </p:nvSpPr>
        <p:spPr>
          <a:xfrm>
            <a:off x="722979" y="4639250"/>
            <a:ext cx="418011" cy="584775"/>
          </a:xfrm>
          <a:prstGeom prst="rect">
            <a:avLst/>
          </a:prstGeom>
          <a:noFill/>
        </p:spPr>
        <p:txBody>
          <a:bodyPr wrap="square" rtlCol="0">
            <a:spAutoFit/>
          </a:bodyPr>
          <a:lstStyle/>
          <a:p>
            <a:pPr algn="ctr"/>
            <a:r>
              <a:rPr lang="en-US" altLang="zh-TW" sz="3200" dirty="0" smtClean="0">
                <a:solidFill>
                  <a:srgbClr val="C00000"/>
                </a:solidFill>
                <a:latin typeface="Rockwell" panose="02060603020205020403" pitchFamily="18" charset="0"/>
                <a:ea typeface="標楷體" panose="03000509000000000000" pitchFamily="65" charset="-120"/>
              </a:rPr>
              <a:t>3</a:t>
            </a:r>
            <a:endParaRPr lang="zh-TW" altLang="en-US" sz="3200" dirty="0">
              <a:solidFill>
                <a:srgbClr val="C00000"/>
              </a:solidFill>
              <a:latin typeface="Rockwell" panose="02060603020205020403" pitchFamily="18" charset="0"/>
              <a:ea typeface="標楷體" panose="03000509000000000000" pitchFamily="65" charset="-120"/>
            </a:endParaRPr>
          </a:p>
        </p:txBody>
      </p:sp>
      <p:sp>
        <p:nvSpPr>
          <p:cNvPr id="16" name="文字方塊 15"/>
          <p:cNvSpPr txBox="1"/>
          <p:nvPr/>
        </p:nvSpPr>
        <p:spPr>
          <a:xfrm>
            <a:off x="323430" y="5596273"/>
            <a:ext cx="418011" cy="584775"/>
          </a:xfrm>
          <a:prstGeom prst="rect">
            <a:avLst/>
          </a:prstGeom>
          <a:noFill/>
        </p:spPr>
        <p:txBody>
          <a:bodyPr wrap="square" rtlCol="0">
            <a:spAutoFit/>
          </a:bodyPr>
          <a:lstStyle/>
          <a:p>
            <a:pPr algn="ctr"/>
            <a:r>
              <a:rPr lang="en-US" altLang="zh-TW" sz="3200" dirty="0" smtClean="0">
                <a:solidFill>
                  <a:srgbClr val="C00000"/>
                </a:solidFill>
                <a:latin typeface="Rockwell" panose="02060603020205020403" pitchFamily="18" charset="0"/>
                <a:ea typeface="標楷體" panose="03000509000000000000" pitchFamily="65" charset="-120"/>
              </a:rPr>
              <a:t>4</a:t>
            </a:r>
            <a:endParaRPr lang="zh-TW" altLang="en-US" sz="3200" dirty="0">
              <a:solidFill>
                <a:srgbClr val="C00000"/>
              </a:solidFill>
              <a:latin typeface="Rockwell" panose="02060603020205020403" pitchFamily="18" charset="0"/>
              <a:ea typeface="標楷體" panose="03000509000000000000" pitchFamily="65" charset="-120"/>
            </a:endParaRPr>
          </a:p>
        </p:txBody>
      </p:sp>
      <p:graphicFrame>
        <p:nvGraphicFramePr>
          <p:cNvPr id="11" name="內容版面配置區 4"/>
          <p:cNvGraphicFramePr>
            <a:graphicFrameLocks/>
          </p:cNvGraphicFramePr>
          <p:nvPr>
            <p:extLst>
              <p:ext uri="{D42A27DB-BD31-4B8C-83A1-F6EECF244321}">
                <p14:modId xmlns:p14="http://schemas.microsoft.com/office/powerpoint/2010/main" val="3352745739"/>
              </p:ext>
            </p:extLst>
          </p:nvPr>
        </p:nvGraphicFramePr>
        <p:xfrm>
          <a:off x="6116396" y="2386245"/>
          <a:ext cx="5978258" cy="41670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文字方塊 11"/>
          <p:cNvSpPr txBox="1"/>
          <p:nvPr/>
        </p:nvSpPr>
        <p:spPr>
          <a:xfrm>
            <a:off x="6752231" y="3679147"/>
            <a:ext cx="418011" cy="584775"/>
          </a:xfrm>
          <a:prstGeom prst="rect">
            <a:avLst/>
          </a:prstGeom>
          <a:noFill/>
        </p:spPr>
        <p:txBody>
          <a:bodyPr wrap="square" rtlCol="0">
            <a:spAutoFit/>
          </a:bodyPr>
          <a:lstStyle/>
          <a:p>
            <a:pPr algn="ctr"/>
            <a:r>
              <a:rPr lang="en-US" altLang="zh-TW" sz="3200" dirty="0" smtClean="0">
                <a:solidFill>
                  <a:srgbClr val="C00000"/>
                </a:solidFill>
                <a:latin typeface="Rockwell" panose="02060603020205020403" pitchFamily="18" charset="0"/>
                <a:ea typeface="標楷體" panose="03000509000000000000" pitchFamily="65" charset="-120"/>
              </a:rPr>
              <a:t>6</a:t>
            </a:r>
            <a:endParaRPr lang="zh-TW" altLang="en-US" sz="3200" dirty="0">
              <a:solidFill>
                <a:srgbClr val="C00000"/>
              </a:solidFill>
              <a:latin typeface="Rockwell" panose="02060603020205020403" pitchFamily="18" charset="0"/>
              <a:ea typeface="標楷體" panose="03000509000000000000" pitchFamily="65" charset="-120"/>
            </a:endParaRPr>
          </a:p>
        </p:txBody>
      </p:sp>
      <p:sp>
        <p:nvSpPr>
          <p:cNvPr id="18" name="文字方塊 17"/>
          <p:cNvSpPr txBox="1"/>
          <p:nvPr/>
        </p:nvSpPr>
        <p:spPr>
          <a:xfrm>
            <a:off x="6783779" y="4639250"/>
            <a:ext cx="386463" cy="584775"/>
          </a:xfrm>
          <a:prstGeom prst="rect">
            <a:avLst/>
          </a:prstGeom>
          <a:noFill/>
        </p:spPr>
        <p:txBody>
          <a:bodyPr wrap="square" rtlCol="0">
            <a:spAutoFit/>
          </a:bodyPr>
          <a:lstStyle/>
          <a:p>
            <a:pPr algn="ctr"/>
            <a:r>
              <a:rPr lang="en-US" altLang="zh-TW" sz="3200" dirty="0" smtClean="0">
                <a:solidFill>
                  <a:srgbClr val="C00000"/>
                </a:solidFill>
                <a:latin typeface="Rockwell" panose="02060603020205020403" pitchFamily="18" charset="0"/>
                <a:ea typeface="標楷體" panose="03000509000000000000" pitchFamily="65" charset="-120"/>
              </a:rPr>
              <a:t>7</a:t>
            </a:r>
            <a:endParaRPr lang="zh-TW" altLang="en-US" sz="3200" dirty="0">
              <a:solidFill>
                <a:srgbClr val="C00000"/>
              </a:solidFill>
              <a:latin typeface="Rockwell" panose="02060603020205020403" pitchFamily="18" charset="0"/>
              <a:ea typeface="標楷體" panose="03000509000000000000" pitchFamily="65" charset="-120"/>
            </a:endParaRPr>
          </a:p>
        </p:txBody>
      </p:sp>
      <p:sp>
        <p:nvSpPr>
          <p:cNvPr id="19" name="文字方塊 18"/>
          <p:cNvSpPr txBox="1"/>
          <p:nvPr/>
        </p:nvSpPr>
        <p:spPr>
          <a:xfrm>
            <a:off x="6365768" y="5596273"/>
            <a:ext cx="418011" cy="584775"/>
          </a:xfrm>
          <a:prstGeom prst="rect">
            <a:avLst/>
          </a:prstGeom>
          <a:noFill/>
        </p:spPr>
        <p:txBody>
          <a:bodyPr wrap="square" rtlCol="0">
            <a:spAutoFit/>
          </a:bodyPr>
          <a:lstStyle/>
          <a:p>
            <a:pPr algn="ctr"/>
            <a:r>
              <a:rPr lang="en-US" altLang="zh-TW" sz="3200" dirty="0" smtClean="0">
                <a:solidFill>
                  <a:srgbClr val="C00000"/>
                </a:solidFill>
                <a:latin typeface="Rockwell" panose="02060603020205020403" pitchFamily="18" charset="0"/>
                <a:ea typeface="標楷體" panose="03000509000000000000" pitchFamily="65" charset="-120"/>
              </a:rPr>
              <a:t>8</a:t>
            </a:r>
            <a:endParaRPr lang="zh-TW" altLang="en-US" sz="3200" dirty="0">
              <a:solidFill>
                <a:srgbClr val="C00000"/>
              </a:solidFill>
              <a:latin typeface="Rockwell" panose="02060603020205020403" pitchFamily="18" charset="0"/>
              <a:ea typeface="標楷體" panose="03000509000000000000" pitchFamily="65" charset="-120"/>
            </a:endParaRPr>
          </a:p>
        </p:txBody>
      </p:sp>
      <p:sp>
        <p:nvSpPr>
          <p:cNvPr id="17" name="文字方塊 16"/>
          <p:cNvSpPr txBox="1"/>
          <p:nvPr/>
        </p:nvSpPr>
        <p:spPr>
          <a:xfrm>
            <a:off x="6365768" y="2701154"/>
            <a:ext cx="418011" cy="584775"/>
          </a:xfrm>
          <a:prstGeom prst="rect">
            <a:avLst/>
          </a:prstGeom>
          <a:noFill/>
        </p:spPr>
        <p:txBody>
          <a:bodyPr wrap="square" rtlCol="0">
            <a:spAutoFit/>
          </a:bodyPr>
          <a:lstStyle/>
          <a:p>
            <a:pPr algn="ctr"/>
            <a:r>
              <a:rPr lang="en-US" altLang="zh-TW" sz="3200" dirty="0" smtClean="0">
                <a:solidFill>
                  <a:srgbClr val="C00000"/>
                </a:solidFill>
                <a:latin typeface="Rockwell" panose="02060603020205020403" pitchFamily="18" charset="0"/>
                <a:ea typeface="標楷體" panose="03000509000000000000" pitchFamily="65" charset="-120"/>
              </a:rPr>
              <a:t>5</a:t>
            </a:r>
            <a:endParaRPr lang="zh-TW" altLang="en-US" sz="3200" dirty="0">
              <a:solidFill>
                <a:srgbClr val="C00000"/>
              </a:solidFill>
              <a:latin typeface="Rockwell" panose="02060603020205020403" pitchFamily="18" charset="0"/>
              <a:ea typeface="標楷體" panose="03000509000000000000" pitchFamily="65" charset="-120"/>
            </a:endParaRPr>
          </a:p>
        </p:txBody>
      </p:sp>
    </p:spTree>
    <p:extLst>
      <p:ext uri="{BB962C8B-B14F-4D97-AF65-F5344CB8AC3E}">
        <p14:creationId xmlns:p14="http://schemas.microsoft.com/office/powerpoint/2010/main" val="98304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050508" y="1878298"/>
            <a:ext cx="10140231" cy="1822514"/>
          </a:xfrm>
        </p:spPr>
        <p:txBody>
          <a:bodyPr/>
          <a:lstStyle/>
          <a:p>
            <a:pPr algn="ctr"/>
            <a:r>
              <a:rPr lang="zh-TW" altLang="en-US" sz="4800" dirty="0" smtClean="0">
                <a:latin typeface="標楷體" panose="03000509000000000000" pitchFamily="65" charset="-120"/>
                <a:ea typeface="標楷體" panose="03000509000000000000" pitchFamily="65" charset="-120"/>
              </a:rPr>
              <a:t>三、如何寫計畫主持人的內容</a:t>
            </a:r>
            <a:endParaRPr lang="zh-TW" altLang="en-US" dirty="0">
              <a:latin typeface="標楷體" panose="03000509000000000000" pitchFamily="65" charset="-120"/>
              <a:ea typeface="標楷體" panose="03000509000000000000" pitchFamily="65" charset="-120"/>
            </a:endParaRPr>
          </a:p>
        </p:txBody>
      </p:sp>
      <p:sp>
        <p:nvSpPr>
          <p:cNvPr id="5" name="文字版面配置區 4"/>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97799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latin typeface="標楷體" panose="03000509000000000000" pitchFamily="65" charset="-120"/>
                <a:ea typeface="標楷體" panose="03000509000000000000" pitchFamily="65" charset="-120"/>
              </a:rPr>
              <a:t>1.</a:t>
            </a:r>
            <a:r>
              <a:rPr lang="zh-TW" altLang="en-US" dirty="0" smtClean="0">
                <a:solidFill>
                  <a:srgbClr val="FFFF00"/>
                </a:solidFill>
                <a:latin typeface="標楷體" panose="03000509000000000000" pitchFamily="65" charset="-120"/>
                <a:ea typeface="標楷體" panose="03000509000000000000" pitchFamily="65" charset="-120"/>
              </a:rPr>
              <a:t>大思維</a:t>
            </a:r>
            <a:r>
              <a:rPr lang="zh-TW" altLang="en-US" dirty="0" smtClean="0">
                <a:latin typeface="標楷體" panose="03000509000000000000" pitchFamily="65" charset="-120"/>
                <a:ea typeface="標楷體" panose="03000509000000000000" pitchFamily="65" charset="-120"/>
              </a:rPr>
              <a:t>：所要實踐的方案之理念背景</a:t>
            </a:r>
            <a:endParaRPr lang="zh-TW" altLang="en-US" dirty="0">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365761" y="2401050"/>
            <a:ext cx="6296296" cy="4006306"/>
          </a:xfrm>
        </p:spPr>
        <p:txBody>
          <a:bodyPr>
            <a:normAutofit/>
          </a:bodyPr>
          <a:lstStyle/>
          <a:p>
            <a:r>
              <a:rPr lang="zh-TW" altLang="en-US" sz="3200" dirty="0" smtClean="0">
                <a:latin typeface="標楷體" panose="03000509000000000000" pitchFamily="65" charset="-120"/>
                <a:ea typeface="標楷體" panose="03000509000000000000" pitchFamily="65" charset="-120"/>
              </a:rPr>
              <a:t>與研究動機不同的是，這裡可以是個人心得、個人意識、個人想法，但推論也要符合邏輯</a:t>
            </a:r>
            <a:endParaRPr lang="en-US" altLang="zh-TW" sz="3200" dirty="0" smtClean="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從大</a:t>
            </a:r>
            <a:r>
              <a:rPr lang="zh-TW" altLang="en-US" sz="3200" dirty="0" smtClean="0">
                <a:latin typeface="標楷體" panose="03000509000000000000" pitchFamily="65" charset="-120"/>
                <a:ea typeface="標楷體" panose="03000509000000000000" pitchFamily="65" charset="-120"/>
              </a:rPr>
              <a:t>面向、社會、學校，談到自己教學場域的困境</a:t>
            </a:r>
            <a:endParaRPr lang="en-US" altLang="zh-TW" sz="3200" dirty="0" smtClean="0">
              <a:latin typeface="標楷體" panose="03000509000000000000" pitchFamily="65" charset="-120"/>
              <a:ea typeface="標楷體" panose="03000509000000000000" pitchFamily="65" charset="-120"/>
            </a:endParaRPr>
          </a:p>
          <a:p>
            <a:pPr lvl="1"/>
            <a:r>
              <a:rPr lang="zh-TW" altLang="en-US" sz="3000" dirty="0">
                <a:latin typeface="標楷體" panose="03000509000000000000" pitchFamily="65" charset="-120"/>
                <a:ea typeface="標楷體" panose="03000509000000000000" pitchFamily="65" charset="-120"/>
              </a:rPr>
              <a:t>包含</a:t>
            </a:r>
            <a:r>
              <a:rPr lang="zh-TW" altLang="en-US" sz="3000" dirty="0" smtClean="0">
                <a:latin typeface="標楷體" panose="03000509000000000000" pitchFamily="65" charset="-120"/>
                <a:ea typeface="標楷體" panose="03000509000000000000" pitchFamily="65" charset="-120"/>
              </a:rPr>
              <a:t>學生、教學限制的問題</a:t>
            </a:r>
            <a:r>
              <a:rPr lang="en-US" altLang="zh-TW" sz="3000" dirty="0" smtClean="0">
                <a:latin typeface="標楷體" panose="03000509000000000000" pitchFamily="65" charset="-120"/>
                <a:ea typeface="標楷體" panose="03000509000000000000" pitchFamily="65" charset="-120"/>
              </a:rPr>
              <a:t>…</a:t>
            </a:r>
          </a:p>
          <a:p>
            <a:r>
              <a:rPr lang="zh-TW" altLang="en-US" sz="3200" dirty="0" smtClean="0">
                <a:latin typeface="標楷體" panose="03000509000000000000" pitchFamily="65" charset="-120"/>
                <a:ea typeface="標楷體" panose="03000509000000000000" pitchFamily="65" charset="-120"/>
              </a:rPr>
              <a:t>一步一步，把理念導引出來</a:t>
            </a: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7" name="矩形 6"/>
          <p:cNvSpPr/>
          <p:nvPr/>
        </p:nvSpPr>
        <p:spPr>
          <a:xfrm>
            <a:off x="6795456" y="2437272"/>
            <a:ext cx="5004579" cy="3933862"/>
          </a:xfrm>
          <a:prstGeom prst="rect">
            <a:avLst/>
          </a:prstGeom>
          <a:solidFill>
            <a:schemeClr val="bg1"/>
          </a:solid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rgbClr val="0000FF"/>
                </a:solidFill>
                <a:latin typeface="標楷體" panose="03000509000000000000" pitchFamily="65" charset="-120"/>
                <a:ea typeface="標楷體" panose="03000509000000000000" pitchFamily="65" charset="-120"/>
              </a:rPr>
              <a:t>與研究動機之相同與不同處</a:t>
            </a:r>
            <a:endParaRPr lang="en-US" altLang="zh-TW" sz="2800" dirty="0" smtClean="0">
              <a:solidFill>
                <a:srgbClr val="0000FF"/>
              </a:solidFill>
              <a:latin typeface="標楷體" panose="03000509000000000000" pitchFamily="65" charset="-120"/>
              <a:ea typeface="標楷體" panose="03000509000000000000" pitchFamily="65" charset="-120"/>
            </a:endParaRPr>
          </a:p>
          <a:p>
            <a:endParaRPr lang="en-US" altLang="zh-TW" sz="1200" dirty="0" smtClean="0">
              <a:solidFill>
                <a:schemeClr val="accent6">
                  <a:lumMod val="75000"/>
                </a:schemeClr>
              </a:solidFill>
              <a:latin typeface="標楷體" panose="03000509000000000000" pitchFamily="65" charset="-120"/>
              <a:ea typeface="標楷體" panose="03000509000000000000" pitchFamily="65" charset="-120"/>
            </a:endParaRPr>
          </a:p>
          <a:p>
            <a:r>
              <a:rPr lang="zh-TW" altLang="en-US" sz="2800" dirty="0" smtClean="0">
                <a:solidFill>
                  <a:srgbClr val="006600"/>
                </a:solidFill>
                <a:latin typeface="標楷體" panose="03000509000000000000" pitchFamily="65" charset="-120"/>
                <a:ea typeface="標楷體" panose="03000509000000000000" pitchFamily="65" charset="-120"/>
              </a:rPr>
              <a:t>相同：理念貫通</a:t>
            </a:r>
            <a:endParaRPr lang="en-US" altLang="zh-TW" sz="2800" dirty="0" smtClean="0">
              <a:solidFill>
                <a:srgbClr val="006600"/>
              </a:solidFill>
              <a:latin typeface="標楷體" panose="03000509000000000000" pitchFamily="65" charset="-120"/>
              <a:ea typeface="標楷體" panose="03000509000000000000" pitchFamily="65" charset="-120"/>
            </a:endParaRPr>
          </a:p>
          <a:p>
            <a:endParaRPr lang="en-US" altLang="zh-TW" sz="1050" dirty="0" smtClean="0">
              <a:solidFill>
                <a:schemeClr val="accent6">
                  <a:lumMod val="75000"/>
                </a:schemeClr>
              </a:solidFill>
              <a:latin typeface="標楷體" panose="03000509000000000000" pitchFamily="65" charset="-120"/>
              <a:ea typeface="標楷體" panose="03000509000000000000" pitchFamily="65" charset="-120"/>
            </a:endParaRPr>
          </a:p>
          <a:p>
            <a:r>
              <a:rPr lang="zh-TW" altLang="en-US" sz="2800" dirty="0" smtClean="0">
                <a:solidFill>
                  <a:schemeClr val="accent6">
                    <a:lumMod val="50000"/>
                  </a:schemeClr>
                </a:solidFill>
                <a:latin typeface="標楷體" panose="03000509000000000000" pitchFamily="65" charset="-120"/>
                <a:ea typeface="標楷體" panose="03000509000000000000" pitchFamily="65" charset="-120"/>
              </a:rPr>
              <a:t>不同：此處多闡述教學者的教學經驗、現象、原因、對學生的未來職業與生活、對學系課程的發展、對國家人才的培育</a:t>
            </a:r>
            <a:endParaRPr lang="en-US" altLang="zh-TW" sz="2800" dirty="0" smtClean="0">
              <a:solidFill>
                <a:schemeClr val="accent6">
                  <a:lumMod val="50000"/>
                </a:schemeClr>
              </a:solidFill>
              <a:latin typeface="標楷體" panose="03000509000000000000" pitchFamily="65" charset="-120"/>
              <a:ea typeface="標楷體" panose="03000509000000000000" pitchFamily="65" charset="-120"/>
            </a:endParaRPr>
          </a:p>
          <a:p>
            <a:endParaRPr lang="en-US" altLang="zh-TW" sz="900" dirty="0" smtClean="0">
              <a:solidFill>
                <a:schemeClr val="accent6">
                  <a:lumMod val="50000"/>
                </a:schemeClr>
              </a:solidFill>
              <a:latin typeface="標楷體" panose="03000509000000000000" pitchFamily="65" charset="-120"/>
              <a:ea typeface="標楷體" panose="03000509000000000000" pitchFamily="65" charset="-120"/>
            </a:endParaRPr>
          </a:p>
          <a:p>
            <a:r>
              <a:rPr lang="en-US" altLang="zh-TW" sz="2400" dirty="0" smtClean="0">
                <a:solidFill>
                  <a:schemeClr val="accent6">
                    <a:lumMod val="50000"/>
                  </a:schemeClr>
                </a:solidFill>
                <a:latin typeface="標楷體" panose="03000509000000000000" pitchFamily="65" charset="-120"/>
                <a:ea typeface="標楷體" panose="03000509000000000000" pitchFamily="65" charset="-120"/>
              </a:rPr>
              <a:t>(</a:t>
            </a:r>
            <a:r>
              <a:rPr lang="zh-TW" altLang="en-US" sz="2400" dirty="0" smtClean="0">
                <a:solidFill>
                  <a:schemeClr val="accent6">
                    <a:lumMod val="50000"/>
                  </a:schemeClr>
                </a:solidFill>
                <a:latin typeface="標楷體" panose="03000509000000000000" pitchFamily="65" charset="-120"/>
                <a:ea typeface="標楷體" panose="03000509000000000000" pitchFamily="65" charset="-120"/>
              </a:rPr>
              <a:t>研究動機中與研究題目無直接關係或距離太遠就不能寫出來</a:t>
            </a:r>
            <a:r>
              <a:rPr lang="en-US" altLang="zh-TW" sz="2400" dirty="0" smtClean="0">
                <a:solidFill>
                  <a:schemeClr val="accent6">
                    <a:lumMod val="50000"/>
                  </a:schemeClr>
                </a:solidFill>
                <a:latin typeface="標楷體" panose="03000509000000000000" pitchFamily="65" charset="-120"/>
                <a:ea typeface="標楷體" panose="03000509000000000000" pitchFamily="65" charset="-120"/>
              </a:rPr>
              <a:t>)</a:t>
            </a:r>
            <a:endParaRPr lang="zh-TW" altLang="en-US" dirty="0">
              <a:solidFill>
                <a:schemeClr val="accent6">
                  <a:lumMod val="50000"/>
                </a:schemeClr>
              </a:solidFill>
            </a:endParaRPr>
          </a:p>
        </p:txBody>
      </p:sp>
    </p:spTree>
    <p:extLst>
      <p:ext uri="{BB962C8B-B14F-4D97-AF65-F5344CB8AC3E}">
        <p14:creationId xmlns:p14="http://schemas.microsoft.com/office/powerpoint/2010/main" val="3929076903"/>
      </p:ext>
    </p:extLst>
  </p:cSld>
  <p:clrMapOvr>
    <a:masterClrMapping/>
  </p:clrMapOvr>
  <p:transition spd="slow">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ea typeface="標楷體" panose="03000509000000000000" pitchFamily="65" charset="-120"/>
              </a:rPr>
              <a:t>2.</a:t>
            </a:r>
            <a:r>
              <a:rPr lang="zh-TW" altLang="en-US" dirty="0" smtClean="0">
                <a:latin typeface="Times New Roman" panose="02020603050405020304" pitchFamily="18" charset="0"/>
                <a:ea typeface="標楷體" panose="03000509000000000000" pitchFamily="65" charset="-120"/>
              </a:rPr>
              <a:t>自己的教學成果和此計畫的關聯</a:t>
            </a:r>
            <a:endParaRPr lang="zh-TW" altLang="en-US" dirty="0">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a:xfrm>
            <a:off x="640080" y="2342242"/>
            <a:ext cx="10550659" cy="4123872"/>
          </a:xfrm>
        </p:spPr>
        <p:txBody>
          <a:bodyPr>
            <a:normAutofit/>
          </a:bodyPr>
          <a:lstStyle/>
          <a:p>
            <a:r>
              <a:rPr lang="zh-TW" altLang="en-US" sz="3200" dirty="0" smtClean="0">
                <a:latin typeface="標楷體" panose="03000509000000000000" pitchFamily="65" charset="-120"/>
                <a:ea typeface="標楷體" panose="03000509000000000000" pitchFamily="65" charset="-120"/>
              </a:rPr>
              <a:t>呈現自己的教學經驗</a:t>
            </a:r>
            <a:endParaRPr lang="en-US" altLang="zh-TW" sz="3200" dirty="0" smtClean="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學生</a:t>
            </a:r>
            <a:r>
              <a:rPr lang="zh-TW" altLang="en-US" sz="2800" dirty="0" smtClean="0">
                <a:latin typeface="標楷體" panose="03000509000000000000" pitchFamily="65" charset="-120"/>
                <a:ea typeface="標楷體" panose="03000509000000000000" pitchFamily="65" charset="-120"/>
              </a:rPr>
              <a:t>評比</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獎狀</a:t>
            </a:r>
            <a:endParaRPr lang="en-US" altLang="zh-TW" sz="2800" dirty="0" smtClean="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研究</a:t>
            </a:r>
            <a:r>
              <a:rPr lang="zh-TW" altLang="en-US" sz="2800" dirty="0" smtClean="0">
                <a:latin typeface="標楷體" panose="03000509000000000000" pitchFamily="65" charset="-120"/>
                <a:ea typeface="標楷體" panose="03000509000000000000" pitchFamily="65" charset="-120"/>
              </a:rPr>
              <a:t>論文、參與的活動</a:t>
            </a:r>
            <a:endParaRPr lang="en-US" altLang="zh-TW" sz="2800" dirty="0" smtClean="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附上一點</a:t>
            </a:r>
            <a:r>
              <a:rPr lang="zh-TW" altLang="en-US" sz="2800" dirty="0" smtClean="0">
                <a:latin typeface="標楷體" panose="03000509000000000000" pitchFamily="65" charset="-120"/>
                <a:ea typeface="標楷體" panose="03000509000000000000" pitchFamily="65" charset="-120"/>
              </a:rPr>
              <a:t>證明</a:t>
            </a:r>
            <a:endParaRPr lang="en-US" altLang="zh-TW" sz="2800" dirty="0" smtClean="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說一下這些經驗與此計畫的</a:t>
            </a:r>
            <a:r>
              <a:rPr lang="zh-TW" altLang="en-US" sz="3200" dirty="0" smtClean="0">
                <a:latin typeface="標楷體" panose="03000509000000000000" pitchFamily="65" charset="-120"/>
                <a:ea typeface="標楷體" panose="03000509000000000000" pitchFamily="65" charset="-120"/>
              </a:rPr>
              <a:t>關聯</a:t>
            </a:r>
            <a:endParaRPr lang="en-US" altLang="zh-TW" sz="3200" dirty="0" smtClean="0">
              <a:latin typeface="標楷體" panose="03000509000000000000" pitchFamily="65" charset="-120"/>
              <a:ea typeface="標楷體" panose="03000509000000000000" pitchFamily="65" charset="-120"/>
            </a:endParaRPr>
          </a:p>
          <a:p>
            <a:pPr lvl="1"/>
            <a:r>
              <a:rPr lang="zh-TW" altLang="en-US" sz="2800" dirty="0">
                <a:latin typeface="標楷體" panose="03000509000000000000" pitchFamily="65" charset="-120"/>
                <a:ea typeface="標楷體" panose="03000509000000000000" pitchFamily="65" charset="-120"/>
              </a:rPr>
              <a:t>表示有能力執行計畫之</a:t>
            </a:r>
            <a:r>
              <a:rPr lang="zh-TW" altLang="en-US" sz="2800" dirty="0" smtClean="0">
                <a:latin typeface="標楷體" panose="03000509000000000000" pitchFamily="65" charset="-120"/>
                <a:ea typeface="標楷體" panose="03000509000000000000" pitchFamily="65" charset="-120"/>
              </a:rPr>
              <a:t>意</a:t>
            </a:r>
            <a:endParaRPr lang="en-US" altLang="zh-TW" sz="2800" dirty="0" smtClean="0">
              <a:latin typeface="標楷體" panose="03000509000000000000" pitchFamily="65" charset="-120"/>
              <a:ea typeface="標楷體" panose="03000509000000000000" pitchFamily="65" charset="-120"/>
            </a:endParaRPr>
          </a:p>
          <a:p>
            <a:r>
              <a:rPr lang="zh-TW" altLang="en-US" sz="3000" b="1" dirty="0" smtClean="0">
                <a:solidFill>
                  <a:srgbClr val="C00000"/>
                </a:solidFill>
                <a:latin typeface="標楷體" panose="03000509000000000000" pitchFamily="65" charset="-120"/>
                <a:ea typeface="標楷體" panose="03000509000000000000" pitchFamily="65" charset="-120"/>
              </a:rPr>
              <a:t>審查計畫，非審查過去多厲害</a:t>
            </a:r>
            <a:r>
              <a:rPr lang="zh-TW" altLang="en-US" sz="3000" dirty="0" smtClean="0">
                <a:solidFill>
                  <a:schemeClr val="tx1"/>
                </a:solidFill>
                <a:latin typeface="標楷體" panose="03000509000000000000" pitchFamily="65" charset="-120"/>
                <a:ea typeface="標楷體" panose="03000509000000000000" pitchFamily="65" charset="-120"/>
              </a:rPr>
              <a:t>，把過去寫來支持計畫的執行</a:t>
            </a:r>
            <a:endParaRPr lang="zh-TW" altLang="en-US" sz="3000" dirty="0">
              <a:solidFill>
                <a:schemeClr val="tx1"/>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矩形 4"/>
          <p:cNvSpPr/>
          <p:nvPr/>
        </p:nvSpPr>
        <p:spPr>
          <a:xfrm>
            <a:off x="7260260" y="1756314"/>
            <a:ext cx="4313431" cy="3495683"/>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200" dirty="0" smtClean="0">
                <a:solidFill>
                  <a:srgbClr val="C00000"/>
                </a:solidFill>
                <a:latin typeface="標楷體" panose="03000509000000000000" pitchFamily="65" charset="-120"/>
                <a:ea typeface="標楷體" panose="03000509000000000000" pitchFamily="65" charset="-120"/>
              </a:rPr>
              <a:t>說明自己先前的教學經驗與研究經驗有足夠能力解決教育現場的問題</a:t>
            </a:r>
            <a:r>
              <a:rPr lang="zh-TW" altLang="en-US" sz="3200" dirty="0" smtClean="0">
                <a:solidFill>
                  <a:srgbClr val="0000FF"/>
                </a:solidFill>
                <a:latin typeface="標楷體" panose="03000509000000000000" pitchFamily="65" charset="-120"/>
                <a:ea typeface="標楷體" panose="03000509000000000000" pitchFamily="65" charset="-120"/>
              </a:rPr>
              <a:t>。</a:t>
            </a:r>
            <a:endParaRPr lang="en-US" altLang="zh-TW" sz="3200" dirty="0" smtClean="0">
              <a:solidFill>
                <a:srgbClr val="0000FF"/>
              </a:solidFill>
              <a:latin typeface="標楷體" panose="03000509000000000000" pitchFamily="65" charset="-120"/>
              <a:ea typeface="標楷體" panose="03000509000000000000" pitchFamily="65" charset="-120"/>
            </a:endParaRPr>
          </a:p>
          <a:p>
            <a:endParaRPr lang="en-US" altLang="zh-TW" sz="3200" dirty="0">
              <a:solidFill>
                <a:srgbClr val="0000FF"/>
              </a:solidFill>
              <a:latin typeface="標楷體" panose="03000509000000000000" pitchFamily="65" charset="-120"/>
              <a:ea typeface="標楷體" panose="03000509000000000000" pitchFamily="65" charset="-120"/>
            </a:endParaRPr>
          </a:p>
          <a:p>
            <a:r>
              <a:rPr lang="zh-TW" altLang="en-US" sz="3200" dirty="0" smtClean="0">
                <a:solidFill>
                  <a:srgbClr val="0000FF"/>
                </a:solidFill>
                <a:latin typeface="標楷體" panose="03000509000000000000" pitchFamily="65" charset="-120"/>
                <a:ea typeface="標楷體" panose="03000509000000000000" pitchFamily="65" charset="-120"/>
              </a:rPr>
              <a:t>無關的，不要放或簡單帶過即可</a:t>
            </a:r>
            <a:endParaRPr lang="zh-TW" altLang="en-US" sz="32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4297355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計畫主持人</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常見的問題</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510989" y="2232212"/>
            <a:ext cx="11134164" cy="4424082"/>
          </a:xfrm>
        </p:spPr>
        <p:txBody>
          <a:bodyPr>
            <a:noAutofit/>
          </a:bodyPr>
          <a:lstStyle/>
          <a:p>
            <a:pPr>
              <a:spcBef>
                <a:spcPts val="600"/>
              </a:spcBef>
            </a:pPr>
            <a:r>
              <a:rPr lang="zh-TW" altLang="en-US" sz="3200" dirty="0" smtClean="0">
                <a:solidFill>
                  <a:srgbClr val="C00000"/>
                </a:solidFill>
                <a:latin typeface="標楷體" panose="03000509000000000000" pitchFamily="65" charset="-120"/>
                <a:ea typeface="標楷體" panose="03000509000000000000" pitchFamily="65" charset="-120"/>
              </a:rPr>
              <a:t>研究理念</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針對很微小的問題，看起來自教學者本身對「課程與教學」這件事的根本目的，不夠瞭解的問題</a:t>
            </a:r>
            <a:endParaRPr lang="en-US" altLang="zh-TW" sz="2800" dirty="0" smtClean="0">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自己</a:t>
            </a:r>
            <a:r>
              <a:rPr lang="zh-TW" altLang="en-US" sz="2800" dirty="0">
                <a:latin typeface="標楷體" panose="03000509000000000000" pitchFamily="65" charset="-120"/>
                <a:ea typeface="標楷體" panose="03000509000000000000" pitchFamily="65" charset="-120"/>
              </a:rPr>
              <a:t>教學</a:t>
            </a:r>
            <a:r>
              <a:rPr lang="zh-TW" altLang="en-US" sz="2800" dirty="0" smtClean="0">
                <a:latin typeface="標楷體" panose="03000509000000000000" pitchFamily="65" charset="-120"/>
                <a:ea typeface="標楷體" panose="03000509000000000000" pitchFamily="65" charset="-120"/>
              </a:rPr>
              <a:t>經驗與計畫中所要探討的問題</a:t>
            </a:r>
            <a:r>
              <a:rPr lang="zh-TW" altLang="en-US" sz="2800" dirty="0" smtClean="0">
                <a:solidFill>
                  <a:srgbClr val="C00000"/>
                </a:solidFill>
                <a:latin typeface="標楷體" panose="03000509000000000000" pitchFamily="65" charset="-120"/>
                <a:ea typeface="標楷體" panose="03000509000000000000" pitchFamily="65" charset="-120"/>
              </a:rPr>
              <a:t>缺乏</a:t>
            </a:r>
            <a:r>
              <a:rPr lang="zh-TW" altLang="en-US" sz="2800" dirty="0">
                <a:solidFill>
                  <a:srgbClr val="C00000"/>
                </a:solidFill>
                <a:latin typeface="標楷體" panose="03000509000000000000" pitchFamily="65" charset="-120"/>
                <a:ea typeface="標楷體" panose="03000509000000000000" pitchFamily="65" charset="-120"/>
              </a:rPr>
              <a:t>關聯</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雖提出優良教學表現</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但</a:t>
            </a:r>
            <a:r>
              <a:rPr lang="zh-TW" altLang="en-US" sz="2800" dirty="0" smtClean="0">
                <a:solidFill>
                  <a:srgbClr val="C00000"/>
                </a:solidFill>
                <a:latin typeface="標楷體" panose="03000509000000000000" pitchFamily="65" charset="-120"/>
                <a:ea typeface="標楷體" panose="03000509000000000000" pitchFamily="65" charset="-120"/>
              </a:rPr>
              <a:t>經驗無法貢獻到計畫的內容</a:t>
            </a:r>
            <a:endParaRPr lang="en-US" altLang="zh-TW" sz="2800"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很少教學</a:t>
            </a:r>
            <a:r>
              <a:rPr lang="zh-TW" altLang="en-US" sz="2800" dirty="0">
                <a:latin typeface="標楷體" panose="03000509000000000000" pitchFamily="65" charset="-120"/>
                <a:ea typeface="標楷體" panose="03000509000000000000" pitchFamily="65" charset="-120"/>
              </a:rPr>
              <a:t>研究</a:t>
            </a:r>
            <a:r>
              <a:rPr lang="zh-TW" altLang="en-US" sz="2800" dirty="0" smtClean="0">
                <a:latin typeface="標楷體" panose="03000509000000000000" pitchFamily="65" charset="-120"/>
                <a:ea typeface="標楷體" panose="03000509000000000000" pitchFamily="65" charset="-120"/>
              </a:rPr>
              <a:t>成果</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若真沒有，自己做一個</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pilot study</a:t>
            </a:r>
            <a:r>
              <a:rPr lang="zh-TW" altLang="en-US" sz="2800" dirty="0" smtClean="0">
                <a:latin typeface="標楷體" panose="03000509000000000000" pitchFamily="65" charset="-120"/>
                <a:ea typeface="標楷體" panose="03000509000000000000" pitchFamily="65" charset="-120"/>
              </a:rPr>
              <a:t>，說明略有所知</a:t>
            </a:r>
            <a:r>
              <a:rPr lang="en-US" altLang="zh-TW" sz="2800" dirty="0" smtClean="0">
                <a:latin typeface="標楷體" panose="03000509000000000000" pitchFamily="65" charset="-120"/>
                <a:ea typeface="標楷體" panose="03000509000000000000" pitchFamily="65" charset="-120"/>
              </a:rPr>
              <a:t>)</a:t>
            </a:r>
          </a:p>
          <a:p>
            <a:pPr>
              <a:spcBef>
                <a:spcPts val="600"/>
              </a:spcBef>
            </a:pPr>
            <a:r>
              <a:rPr lang="zh-TW" altLang="en-US" sz="3000" dirty="0">
                <a:solidFill>
                  <a:srgbClr val="C00000"/>
                </a:solidFill>
                <a:latin typeface="標楷體" panose="03000509000000000000" pitchFamily="65" charset="-120"/>
                <a:ea typeface="標楷體" panose="03000509000000000000" pitchFamily="65" charset="-120"/>
              </a:rPr>
              <a:t>寫作上的</a:t>
            </a:r>
            <a:r>
              <a:rPr lang="zh-TW" altLang="en-US" sz="3000" dirty="0" smtClean="0">
                <a:solidFill>
                  <a:srgbClr val="C00000"/>
                </a:solidFill>
                <a:latin typeface="標楷體" panose="03000509000000000000" pitchFamily="65" charset="-120"/>
                <a:ea typeface="標楷體" panose="03000509000000000000" pitchFamily="65" charset="-120"/>
              </a:rPr>
              <a:t>問題</a:t>
            </a:r>
            <a:endParaRPr lang="en-US" altLang="zh-TW" sz="3000"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dirty="0">
                <a:latin typeface="標楷體" panose="03000509000000000000" pitchFamily="65" charset="-120"/>
                <a:ea typeface="標楷體" panose="03000509000000000000" pitchFamily="65" charset="-120"/>
              </a:rPr>
              <a:t>過多證明</a:t>
            </a:r>
            <a:r>
              <a:rPr lang="zh-TW" altLang="en-US" sz="2800" dirty="0" smtClean="0">
                <a:latin typeface="標楷體" panose="03000509000000000000" pitchFamily="65" charset="-120"/>
                <a:ea typeface="標楷體" panose="03000509000000000000" pitchFamily="65" charset="-120"/>
              </a:rPr>
              <a:t>文件，且未統整說明</a:t>
            </a:r>
            <a:endParaRPr lang="en-US" altLang="zh-TW" sz="2800" dirty="0" smtClean="0">
              <a:latin typeface="標楷體" panose="03000509000000000000" pitchFamily="65" charset="-120"/>
              <a:ea typeface="標楷體" panose="03000509000000000000" pitchFamily="65" charset="-120"/>
            </a:endParaRPr>
          </a:p>
          <a:p>
            <a:pPr>
              <a:spcBef>
                <a:spcPts val="600"/>
              </a:spcBef>
            </a:pPr>
            <a:endParaRPr lang="en-US" altLang="zh-TW" sz="2800"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373998673"/>
      </p:ext>
    </p:extLst>
  </p:cSld>
  <p:clrMapOvr>
    <a:masterClrMapping/>
  </p:clrMapOvr>
  <p:transition spd="slow">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625217" y="1913467"/>
            <a:ext cx="9086326" cy="1822514"/>
          </a:xfrm>
        </p:spPr>
        <p:txBody>
          <a:bodyPr/>
          <a:lstStyle/>
          <a:p>
            <a:pPr algn="ctr"/>
            <a:r>
              <a:rPr lang="zh-TW" altLang="en-US" sz="4800" dirty="0" smtClean="0">
                <a:latin typeface="標楷體" panose="03000509000000000000" pitchFamily="65" charset="-120"/>
                <a:ea typeface="標楷體" panose="03000509000000000000" pitchFamily="65" charset="-120"/>
              </a:rPr>
              <a:t>四、如何</a:t>
            </a:r>
            <a:r>
              <a:rPr lang="zh-TW" altLang="en-US" sz="4800" dirty="0" smtClean="0">
                <a:latin typeface="標楷體" panose="03000509000000000000" pitchFamily="65" charset="-120"/>
                <a:ea typeface="標楷體" panose="03000509000000000000" pitchFamily="65" charset="-120"/>
              </a:rPr>
              <a:t>寫研究動機</a:t>
            </a:r>
            <a:r>
              <a:rPr lang="en-US" altLang="zh-TW" sz="4800" dirty="0" smtClean="0">
                <a:latin typeface="標楷體" panose="03000509000000000000" pitchFamily="65" charset="-120"/>
                <a:ea typeface="標楷體" panose="03000509000000000000" pitchFamily="65" charset="-120"/>
              </a:rPr>
              <a:t/>
            </a:r>
            <a:br>
              <a:rPr lang="en-US" altLang="zh-TW" sz="4800" dirty="0" smtClean="0">
                <a:latin typeface="標楷體" panose="03000509000000000000" pitchFamily="65" charset="-120"/>
                <a:ea typeface="標楷體" panose="03000509000000000000" pitchFamily="65" charset="-120"/>
              </a:rPr>
            </a:b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或寫</a:t>
            </a:r>
            <a:r>
              <a:rPr lang="en-US" altLang="zh-TW" sz="4800" dirty="0" smtClean="0">
                <a:latin typeface="Times New Roman" panose="02020603050405020304" pitchFamily="18" charset="0"/>
                <a:ea typeface="標楷體" panose="03000509000000000000" pitchFamily="65" charset="-120"/>
              </a:rPr>
              <a:t>Introduction</a:t>
            </a:r>
            <a:r>
              <a:rPr lang="en-US" altLang="zh-TW" sz="4800" dirty="0" smtClean="0">
                <a:latin typeface="標楷體" panose="03000509000000000000" pitchFamily="65" charset="-120"/>
                <a:ea typeface="標楷體" panose="03000509000000000000" pitchFamily="65" charset="-120"/>
              </a:rPr>
              <a:t>)</a:t>
            </a:r>
            <a:endParaRPr lang="zh-TW" altLang="en-US" sz="4800" dirty="0">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106654939"/>
      </p:ext>
    </p:extLst>
  </p:cSld>
  <p:clrMapOvr>
    <a:masterClrMapping/>
  </p:clrMapOvr>
  <p:transition spd="slow">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2"/>
          <a:stretch>
            <a:fillRect/>
          </a:stretch>
        </p:blipFill>
        <p:spPr>
          <a:xfrm>
            <a:off x="278154" y="295729"/>
            <a:ext cx="4757672" cy="6473967"/>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25</a:t>
            </a:fld>
            <a:endParaRPr lang="en-US" dirty="0"/>
          </a:p>
        </p:txBody>
      </p:sp>
      <p:graphicFrame>
        <p:nvGraphicFramePr>
          <p:cNvPr id="16" name="資料庫圖表 15"/>
          <p:cNvGraphicFramePr/>
          <p:nvPr>
            <p:extLst>
              <p:ext uri="{D42A27DB-BD31-4B8C-83A1-F6EECF244321}">
                <p14:modId xmlns:p14="http://schemas.microsoft.com/office/powerpoint/2010/main" val="1797076597"/>
              </p:ext>
            </p:extLst>
          </p:nvPr>
        </p:nvGraphicFramePr>
        <p:xfrm>
          <a:off x="6751980" y="1584190"/>
          <a:ext cx="4890054" cy="3305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資料庫圖表 17"/>
          <p:cNvGraphicFramePr/>
          <p:nvPr>
            <p:extLst>
              <p:ext uri="{D42A27DB-BD31-4B8C-83A1-F6EECF244321}">
                <p14:modId xmlns:p14="http://schemas.microsoft.com/office/powerpoint/2010/main" val="3919269592"/>
              </p:ext>
            </p:extLst>
          </p:nvPr>
        </p:nvGraphicFramePr>
        <p:xfrm>
          <a:off x="6645670" y="5232324"/>
          <a:ext cx="5122260" cy="8314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向右箭號 19"/>
          <p:cNvSpPr/>
          <p:nvPr/>
        </p:nvSpPr>
        <p:spPr>
          <a:xfrm>
            <a:off x="5621382" y="5185387"/>
            <a:ext cx="1126433" cy="954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融合</a:t>
            </a:r>
            <a:endParaRPr lang="zh-TW" altLang="en-US" sz="2400" dirty="0">
              <a:latin typeface="標楷體" panose="03000509000000000000" pitchFamily="65" charset="-120"/>
              <a:ea typeface="標楷體" panose="03000509000000000000" pitchFamily="65" charset="-120"/>
            </a:endParaRPr>
          </a:p>
        </p:txBody>
      </p:sp>
      <p:sp>
        <p:nvSpPr>
          <p:cNvPr id="2" name="文字方塊 1"/>
          <p:cNvSpPr txBox="1"/>
          <p:nvPr/>
        </p:nvSpPr>
        <p:spPr>
          <a:xfrm>
            <a:off x="3899647" y="692332"/>
            <a:ext cx="954742" cy="523220"/>
          </a:xfrm>
          <a:prstGeom prst="rect">
            <a:avLst/>
          </a:prstGeom>
          <a:solidFill>
            <a:schemeClr val="bg1"/>
          </a:solidFill>
          <a:ln>
            <a:solidFill>
              <a:srgbClr val="C00000"/>
            </a:solidFill>
          </a:ln>
        </p:spPr>
        <p:txBody>
          <a:bodyPr wrap="square" rtlCol="0">
            <a:spAutoFit/>
          </a:bodyPr>
          <a:lstStyle/>
          <a:p>
            <a:r>
              <a:rPr lang="zh-TW" altLang="en-US" sz="2800" dirty="0" smtClean="0">
                <a:solidFill>
                  <a:srgbClr val="C00000"/>
                </a:solidFill>
                <a:latin typeface="標楷體" panose="03000509000000000000" pitchFamily="65" charset="-120"/>
                <a:ea typeface="標楷體" panose="03000509000000000000" pitchFamily="65" charset="-120"/>
              </a:rPr>
              <a:t>現象</a:t>
            </a:r>
            <a:endParaRPr lang="zh-TW" altLang="en-US" sz="2800" dirty="0">
              <a:solidFill>
                <a:srgbClr val="C00000"/>
              </a:solidFill>
              <a:latin typeface="標楷體" panose="03000509000000000000" pitchFamily="65" charset="-120"/>
              <a:ea typeface="標楷體" panose="03000509000000000000" pitchFamily="65" charset="-120"/>
            </a:endParaRPr>
          </a:p>
        </p:txBody>
      </p:sp>
      <p:sp>
        <p:nvSpPr>
          <p:cNvPr id="12" name="文字方塊 11"/>
          <p:cNvSpPr txBox="1"/>
          <p:nvPr/>
        </p:nvSpPr>
        <p:spPr>
          <a:xfrm>
            <a:off x="3538564" y="1460931"/>
            <a:ext cx="1622732" cy="954107"/>
          </a:xfrm>
          <a:prstGeom prst="rect">
            <a:avLst/>
          </a:prstGeom>
          <a:solidFill>
            <a:schemeClr val="bg1"/>
          </a:solidFill>
          <a:ln>
            <a:solidFill>
              <a:srgbClr val="C00000"/>
            </a:solidFill>
          </a:ln>
        </p:spPr>
        <p:txBody>
          <a:bodyPr wrap="square" rtlCol="0">
            <a:spAutoFit/>
          </a:bodyPr>
          <a:lstStyle/>
          <a:p>
            <a:r>
              <a:rPr lang="zh-TW" altLang="en-US" sz="2800" dirty="0" smtClean="0">
                <a:solidFill>
                  <a:srgbClr val="C00000"/>
                </a:solidFill>
                <a:latin typeface="標楷體" panose="03000509000000000000" pitchFamily="65" charset="-120"/>
                <a:ea typeface="標楷體" panose="03000509000000000000" pitchFamily="65" charset="-120"/>
              </a:rPr>
              <a:t>真正原因，探討效應</a:t>
            </a:r>
            <a:endParaRPr lang="zh-TW" altLang="en-US" sz="2800" dirty="0">
              <a:solidFill>
                <a:srgbClr val="C00000"/>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3515796" y="2446789"/>
            <a:ext cx="2603394" cy="523220"/>
          </a:xfrm>
          <a:prstGeom prst="rect">
            <a:avLst/>
          </a:prstGeom>
          <a:solidFill>
            <a:schemeClr val="bg1"/>
          </a:solidFill>
          <a:ln>
            <a:solidFill>
              <a:srgbClr val="C00000"/>
            </a:solidFill>
          </a:ln>
        </p:spPr>
        <p:txBody>
          <a:bodyPr wrap="square" rtlCol="0">
            <a:spAutoFit/>
          </a:bodyPr>
          <a:lstStyle/>
          <a:p>
            <a:r>
              <a:rPr lang="zh-TW" altLang="en-US" sz="2800" dirty="0">
                <a:solidFill>
                  <a:srgbClr val="C00000"/>
                </a:solidFill>
                <a:latin typeface="標楷體" panose="03000509000000000000" pitchFamily="65" charset="-120"/>
                <a:ea typeface="標楷體" panose="03000509000000000000" pitchFamily="65" charset="-120"/>
              </a:rPr>
              <a:t>當前教法</a:t>
            </a:r>
            <a:r>
              <a:rPr lang="zh-TW" altLang="en-US" sz="2800" dirty="0" smtClean="0">
                <a:solidFill>
                  <a:srgbClr val="C00000"/>
                </a:solidFill>
                <a:latin typeface="標楷體" panose="03000509000000000000" pitchFamily="65" charset="-120"/>
                <a:ea typeface="標楷體" panose="03000509000000000000" pitchFamily="65" charset="-120"/>
              </a:rPr>
              <a:t>不行</a:t>
            </a:r>
            <a:endParaRPr lang="zh-TW" altLang="en-US" sz="2800" dirty="0">
              <a:solidFill>
                <a:srgbClr val="C00000"/>
              </a:solidFill>
              <a:latin typeface="標楷體" panose="03000509000000000000" pitchFamily="65" charset="-120"/>
              <a:ea typeface="標楷體" panose="03000509000000000000" pitchFamily="65" charset="-120"/>
            </a:endParaRPr>
          </a:p>
        </p:txBody>
      </p:sp>
      <p:sp>
        <p:nvSpPr>
          <p:cNvPr id="17" name="文字方塊 16"/>
          <p:cNvSpPr txBox="1"/>
          <p:nvPr/>
        </p:nvSpPr>
        <p:spPr>
          <a:xfrm>
            <a:off x="3636483" y="3155050"/>
            <a:ext cx="1740406" cy="830997"/>
          </a:xfrm>
          <a:prstGeom prst="rect">
            <a:avLst/>
          </a:prstGeom>
          <a:solidFill>
            <a:schemeClr val="bg1"/>
          </a:solidFill>
          <a:ln>
            <a:solidFill>
              <a:srgbClr val="C00000"/>
            </a:solidFill>
          </a:ln>
        </p:spPr>
        <p:txBody>
          <a:bodyPr wrap="square" rtlCol="0">
            <a:spAutoFit/>
          </a:bodyPr>
          <a:lstStyle/>
          <a:p>
            <a:r>
              <a:rPr lang="zh-TW" altLang="en-US" sz="2400" dirty="0" smtClean="0">
                <a:solidFill>
                  <a:srgbClr val="C00000"/>
                </a:solidFill>
                <a:latin typeface="標楷體" panose="03000509000000000000" pitchFamily="65" charset="-120"/>
                <a:ea typeface="標楷體" panose="03000509000000000000" pitchFamily="65" charset="-120"/>
              </a:rPr>
              <a:t>可改良教法，說大略理由</a:t>
            </a:r>
            <a:endParaRPr lang="zh-TW" altLang="en-US" sz="2400" dirty="0">
              <a:solidFill>
                <a:srgbClr val="C00000"/>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3657642" y="4148079"/>
            <a:ext cx="1740406" cy="461665"/>
          </a:xfrm>
          <a:prstGeom prst="rect">
            <a:avLst/>
          </a:prstGeom>
          <a:solidFill>
            <a:schemeClr val="bg1"/>
          </a:solidFill>
          <a:ln>
            <a:solidFill>
              <a:srgbClr val="C00000"/>
            </a:solidFill>
          </a:ln>
        </p:spPr>
        <p:txBody>
          <a:bodyPr wrap="square" rtlCol="0">
            <a:spAutoFit/>
          </a:bodyPr>
          <a:lstStyle/>
          <a:p>
            <a:r>
              <a:rPr lang="zh-TW" altLang="en-US" sz="2400" dirty="0" smtClean="0">
                <a:solidFill>
                  <a:srgbClr val="C00000"/>
                </a:solidFill>
                <a:latin typeface="標楷體" panose="03000509000000000000" pitchFamily="65" charset="-120"/>
                <a:ea typeface="標楷體" panose="03000509000000000000" pitchFamily="65" charset="-120"/>
              </a:rPr>
              <a:t>方案</a:t>
            </a:r>
            <a:r>
              <a:rPr lang="en-US" altLang="zh-TW" sz="2400" dirty="0" smtClean="0">
                <a:solidFill>
                  <a:srgbClr val="C00000"/>
                </a:solidFill>
                <a:latin typeface="標楷體" panose="03000509000000000000" pitchFamily="65" charset="-120"/>
                <a:ea typeface="標楷體" panose="03000509000000000000" pitchFamily="65" charset="-120"/>
              </a:rPr>
              <a:t>+</a:t>
            </a:r>
            <a:r>
              <a:rPr lang="zh-TW" altLang="en-US" sz="2400" dirty="0" smtClean="0">
                <a:solidFill>
                  <a:srgbClr val="C00000"/>
                </a:solidFill>
                <a:latin typeface="標楷體" panose="03000509000000000000" pitchFamily="65" charset="-120"/>
                <a:ea typeface="標楷體" panose="03000509000000000000" pitchFamily="65" charset="-120"/>
              </a:rPr>
              <a:t>效應</a:t>
            </a:r>
            <a:endParaRPr lang="zh-TW" altLang="en-US" sz="2400" dirty="0">
              <a:solidFill>
                <a:srgbClr val="C00000"/>
              </a:solidFill>
              <a:latin typeface="標楷體" panose="03000509000000000000" pitchFamily="65" charset="-120"/>
              <a:ea typeface="標楷體" panose="03000509000000000000" pitchFamily="65" charset="-120"/>
            </a:endParaRPr>
          </a:p>
        </p:txBody>
      </p:sp>
      <p:sp>
        <p:nvSpPr>
          <p:cNvPr id="21" name="文字方塊 20"/>
          <p:cNvSpPr txBox="1"/>
          <p:nvPr/>
        </p:nvSpPr>
        <p:spPr>
          <a:xfrm>
            <a:off x="3617017" y="5260303"/>
            <a:ext cx="1740406" cy="830997"/>
          </a:xfrm>
          <a:prstGeom prst="rect">
            <a:avLst/>
          </a:prstGeom>
          <a:solidFill>
            <a:schemeClr val="bg1"/>
          </a:solidFill>
          <a:ln>
            <a:solidFill>
              <a:srgbClr val="C00000"/>
            </a:solidFill>
          </a:ln>
        </p:spPr>
        <p:txBody>
          <a:bodyPr wrap="square" rtlCol="0">
            <a:spAutoFit/>
          </a:bodyPr>
          <a:lstStyle/>
          <a:p>
            <a:r>
              <a:rPr lang="zh-TW" altLang="en-US" sz="2400" dirty="0" smtClean="0">
                <a:solidFill>
                  <a:srgbClr val="C00000"/>
                </a:solidFill>
                <a:latin typeface="標楷體" panose="03000509000000000000" pitchFamily="65" charset="-120"/>
                <a:ea typeface="標楷體" panose="03000509000000000000" pitchFamily="65" charset="-120"/>
              </a:rPr>
              <a:t>過程表現</a:t>
            </a:r>
            <a:r>
              <a:rPr lang="en-US" altLang="zh-TW" sz="2400" dirty="0" smtClean="0">
                <a:solidFill>
                  <a:srgbClr val="C00000"/>
                </a:solidFill>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結果成效</a:t>
            </a:r>
          </a:p>
        </p:txBody>
      </p:sp>
      <p:sp>
        <p:nvSpPr>
          <p:cNvPr id="8" name="右大括弧 7"/>
          <p:cNvSpPr/>
          <p:nvPr/>
        </p:nvSpPr>
        <p:spPr>
          <a:xfrm>
            <a:off x="4506686" y="692332"/>
            <a:ext cx="979714" cy="5447212"/>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左箭號圖說文字 6"/>
          <p:cNvSpPr/>
          <p:nvPr/>
        </p:nvSpPr>
        <p:spPr>
          <a:xfrm>
            <a:off x="5643156" y="1869642"/>
            <a:ext cx="1045027" cy="3092591"/>
          </a:xfrm>
          <a:prstGeom prst="leftArrowCallout">
            <a:avLst>
              <a:gd name="adj1" fmla="val 37500"/>
              <a:gd name="adj2" fmla="val 41527"/>
              <a:gd name="adj3" fmla="val 20238"/>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各寫出一段話</a:t>
            </a:r>
            <a:endParaRPr lang="zh-TW" altLang="en-US" sz="2800" dirty="0">
              <a:latin typeface="標楷體" panose="03000509000000000000" pitchFamily="65" charset="-120"/>
              <a:ea typeface="標楷體" panose="03000509000000000000" pitchFamily="65" charset="-120"/>
            </a:endParaRPr>
          </a:p>
        </p:txBody>
      </p:sp>
      <p:pic>
        <p:nvPicPr>
          <p:cNvPr id="14" name="圖片 13"/>
          <p:cNvPicPr>
            <a:picLocks noChangeAspect="1"/>
          </p:cNvPicPr>
          <p:nvPr/>
        </p:nvPicPr>
        <p:blipFill>
          <a:blip r:embed="rId13"/>
          <a:stretch>
            <a:fillRect/>
          </a:stretch>
        </p:blipFill>
        <p:spPr>
          <a:xfrm>
            <a:off x="1095592" y="3004073"/>
            <a:ext cx="3758798" cy="1057275"/>
          </a:xfrm>
          <a:prstGeom prst="rect">
            <a:avLst/>
          </a:prstGeom>
        </p:spPr>
      </p:pic>
      <p:sp>
        <p:nvSpPr>
          <p:cNvPr id="11" name="矩形 10"/>
          <p:cNvSpPr/>
          <p:nvPr/>
        </p:nvSpPr>
        <p:spPr>
          <a:xfrm>
            <a:off x="1173954" y="3095105"/>
            <a:ext cx="3680435" cy="875213"/>
          </a:xfrm>
          <a:prstGeom prst="rect">
            <a:avLst/>
          </a:prstGeom>
          <a:no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p:cNvGrpSpPr/>
          <p:nvPr/>
        </p:nvGrpSpPr>
        <p:grpSpPr>
          <a:xfrm>
            <a:off x="73098" y="2650435"/>
            <a:ext cx="934067" cy="927652"/>
            <a:chOff x="73098" y="2650435"/>
            <a:chExt cx="934067" cy="927652"/>
          </a:xfrm>
        </p:grpSpPr>
        <p:sp>
          <p:nvSpPr>
            <p:cNvPr id="3" name="左大括弧 2"/>
            <p:cNvSpPr/>
            <p:nvPr/>
          </p:nvSpPr>
          <p:spPr>
            <a:xfrm>
              <a:off x="795130" y="2650435"/>
              <a:ext cx="212035" cy="9276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文字方塊 3"/>
            <p:cNvSpPr txBox="1"/>
            <p:nvPr/>
          </p:nvSpPr>
          <p:spPr>
            <a:xfrm>
              <a:off x="73098" y="2970009"/>
              <a:ext cx="736173" cy="369332"/>
            </a:xfrm>
            <a:prstGeom prst="rect">
              <a:avLst/>
            </a:prstGeom>
            <a:solidFill>
              <a:schemeClr val="bg1"/>
            </a:solidFill>
            <a:ln>
              <a:solidFill>
                <a:schemeClr val="accent1"/>
              </a:solidFill>
            </a:ln>
          </p:spPr>
          <p:txBody>
            <a:bodyPr wrap="square" rtlCol="0">
              <a:spAutoFit/>
            </a:bodyPr>
            <a:lstStyle/>
            <a:p>
              <a:r>
                <a:rPr lang="en-US" altLang="zh-TW" dirty="0" smtClean="0">
                  <a:solidFill>
                    <a:srgbClr val="C00000"/>
                  </a:solidFill>
                </a:rPr>
                <a:t>GAP</a:t>
              </a:r>
              <a:endParaRPr lang="zh-TW" altLang="en-US" dirty="0">
                <a:solidFill>
                  <a:srgbClr val="C00000"/>
                </a:solidFill>
              </a:endParaRPr>
            </a:p>
          </p:txBody>
        </p:sp>
      </p:grpSp>
      <p:sp>
        <p:nvSpPr>
          <p:cNvPr id="9" name="五邊形 8"/>
          <p:cNvSpPr/>
          <p:nvPr/>
        </p:nvSpPr>
        <p:spPr>
          <a:xfrm>
            <a:off x="4996543" y="158628"/>
            <a:ext cx="3268940" cy="7583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以寫作促進思考</a:t>
            </a:r>
            <a:r>
              <a:rPr lang="en-US" altLang="zh-TW" sz="2800" dirty="0" smtClean="0">
                <a:latin typeface="標楷體" panose="03000509000000000000" pitchFamily="65" charset="-120"/>
                <a:ea typeface="標楷體" panose="03000509000000000000" pitchFamily="65" charset="-120"/>
              </a:rPr>
              <a:t>#1</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356239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500"/>
                            </p:stCondLst>
                            <p:childTnLst>
                              <p:par>
                                <p:cTn id="64" presetID="56" presetClass="path" presetSubtype="0" accel="50000" decel="50000" fill="hold" nodeType="afterEffect">
                                  <p:stCondLst>
                                    <p:cond delay="0"/>
                                  </p:stCondLst>
                                  <p:childTnLst>
                                    <p:animMotion origin="layout" path="M -4.16667E-7 3.7037E-6 L 0.5681 -0.35996 " pathEditMode="relative" rAng="0" ptsTypes="AA">
                                      <p:cBhvr>
                                        <p:cTn id="65" dur="2000" fill="hold"/>
                                        <p:tgtEl>
                                          <p:spTgt spid="14"/>
                                        </p:tgtEl>
                                        <p:attrNameLst>
                                          <p:attrName>ppt_x</p:attrName>
                                          <p:attrName>ppt_y</p:attrName>
                                        </p:attrNameLst>
                                      </p:cBhvr>
                                      <p:rCtr x="28398" y="-18009"/>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graphicEl>
                                              <a:dgm id="{C9C62D5F-CBD9-4A02-BD07-A9A239111B4C}"/>
                                            </p:graphicEl>
                                          </p:spTgt>
                                        </p:tgtEl>
                                        <p:attrNameLst>
                                          <p:attrName>style.visibility</p:attrName>
                                        </p:attrNameLst>
                                      </p:cBhvr>
                                      <p:to>
                                        <p:strVal val="visible"/>
                                      </p:to>
                                    </p:set>
                                    <p:animEffect transition="in" filter="fade">
                                      <p:cBhvr>
                                        <p:cTn id="70" dur="500"/>
                                        <p:tgtEl>
                                          <p:spTgt spid="16">
                                            <p:graphicEl>
                                              <a:dgm id="{C9C62D5F-CBD9-4A02-BD07-A9A239111B4C}"/>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graphicEl>
                                              <a:dgm id="{E6AE6D67-DC7F-459A-BBA7-3A1203B31BD1}"/>
                                            </p:graphicEl>
                                          </p:spTgt>
                                        </p:tgtEl>
                                        <p:attrNameLst>
                                          <p:attrName>style.visibility</p:attrName>
                                        </p:attrNameLst>
                                      </p:cBhvr>
                                      <p:to>
                                        <p:strVal val="visible"/>
                                      </p:to>
                                    </p:set>
                                    <p:animEffect transition="in" filter="fade">
                                      <p:cBhvr>
                                        <p:cTn id="73" dur="500"/>
                                        <p:tgtEl>
                                          <p:spTgt spid="16">
                                            <p:graphicEl>
                                              <a:dgm id="{E6AE6D67-DC7F-459A-BBA7-3A1203B31BD1}"/>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graphicEl>
                                              <a:dgm id="{322AA41D-573A-4402-80DE-5884975B6513}"/>
                                            </p:graphicEl>
                                          </p:spTgt>
                                        </p:tgtEl>
                                        <p:attrNameLst>
                                          <p:attrName>style.visibility</p:attrName>
                                        </p:attrNameLst>
                                      </p:cBhvr>
                                      <p:to>
                                        <p:strVal val="visible"/>
                                      </p:to>
                                    </p:set>
                                    <p:animEffect transition="in" filter="fade">
                                      <p:cBhvr>
                                        <p:cTn id="78" dur="500"/>
                                        <p:tgtEl>
                                          <p:spTgt spid="16">
                                            <p:graphicEl>
                                              <a:dgm id="{322AA41D-573A-4402-80DE-5884975B6513}"/>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
                                            <p:graphicEl>
                                              <a:dgm id="{459F16BC-7DE9-432D-B843-EB958B0E66D1}"/>
                                            </p:graphicEl>
                                          </p:spTgt>
                                        </p:tgtEl>
                                        <p:attrNameLst>
                                          <p:attrName>style.visibility</p:attrName>
                                        </p:attrNameLst>
                                      </p:cBhvr>
                                      <p:to>
                                        <p:strVal val="visible"/>
                                      </p:to>
                                    </p:set>
                                    <p:animEffect transition="in" filter="fade">
                                      <p:cBhvr>
                                        <p:cTn id="81" dur="500"/>
                                        <p:tgtEl>
                                          <p:spTgt spid="16">
                                            <p:graphicEl>
                                              <a:dgm id="{459F16BC-7DE9-432D-B843-EB958B0E66D1}"/>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6">
                                            <p:graphicEl>
                                              <a:dgm id="{B6F57402-4AC6-49BA-A8E8-05A24D63CF10}"/>
                                            </p:graphicEl>
                                          </p:spTgt>
                                        </p:tgtEl>
                                        <p:attrNameLst>
                                          <p:attrName>style.visibility</p:attrName>
                                        </p:attrNameLst>
                                      </p:cBhvr>
                                      <p:to>
                                        <p:strVal val="visible"/>
                                      </p:to>
                                    </p:set>
                                    <p:animEffect transition="in" filter="fade">
                                      <p:cBhvr>
                                        <p:cTn id="86" dur="500"/>
                                        <p:tgtEl>
                                          <p:spTgt spid="16">
                                            <p:graphicEl>
                                              <a:dgm id="{B6F57402-4AC6-49BA-A8E8-05A24D63CF10}"/>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
                                            <p:graphicEl>
                                              <a:dgm id="{C8B61D5D-F00D-49B6-83E2-7C814AAD0129}"/>
                                            </p:graphicEl>
                                          </p:spTgt>
                                        </p:tgtEl>
                                        <p:attrNameLst>
                                          <p:attrName>style.visibility</p:attrName>
                                        </p:attrNameLst>
                                      </p:cBhvr>
                                      <p:to>
                                        <p:strVal val="visible"/>
                                      </p:to>
                                    </p:set>
                                    <p:animEffect transition="in" filter="fade">
                                      <p:cBhvr>
                                        <p:cTn id="89" dur="500"/>
                                        <p:tgtEl>
                                          <p:spTgt spid="16">
                                            <p:graphicEl>
                                              <a:dgm id="{C8B61D5D-F00D-49B6-83E2-7C814AAD0129}"/>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6">
                                            <p:graphicEl>
                                              <a:dgm id="{15C5CFC2-7A3D-4E3B-BEAD-0EF114974EF2}"/>
                                            </p:graphicEl>
                                          </p:spTgt>
                                        </p:tgtEl>
                                        <p:attrNameLst>
                                          <p:attrName>style.visibility</p:attrName>
                                        </p:attrNameLst>
                                      </p:cBhvr>
                                      <p:to>
                                        <p:strVal val="visible"/>
                                      </p:to>
                                    </p:set>
                                    <p:animEffect transition="in" filter="fade">
                                      <p:cBhvr>
                                        <p:cTn id="94" dur="500"/>
                                        <p:tgtEl>
                                          <p:spTgt spid="16">
                                            <p:graphicEl>
                                              <a:dgm id="{15C5CFC2-7A3D-4E3B-BEAD-0EF114974EF2}"/>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6">
                                            <p:graphicEl>
                                              <a:dgm id="{A4AE5E36-6949-4A34-9A2E-694C09B7C70B}"/>
                                            </p:graphicEl>
                                          </p:spTgt>
                                        </p:tgtEl>
                                        <p:attrNameLst>
                                          <p:attrName>style.visibility</p:attrName>
                                        </p:attrNameLst>
                                      </p:cBhvr>
                                      <p:to>
                                        <p:strVal val="visible"/>
                                      </p:to>
                                    </p:set>
                                    <p:animEffect transition="in" filter="fade">
                                      <p:cBhvr>
                                        <p:cTn id="97" dur="500"/>
                                        <p:tgtEl>
                                          <p:spTgt spid="16">
                                            <p:graphicEl>
                                              <a:dgm id="{A4AE5E36-6949-4A34-9A2E-694C09B7C70B}"/>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6">
                                            <p:graphicEl>
                                              <a:dgm id="{6697E56D-1D86-4C52-9A09-DEC529DE0F86}"/>
                                            </p:graphicEl>
                                          </p:spTgt>
                                        </p:tgtEl>
                                        <p:attrNameLst>
                                          <p:attrName>style.visibility</p:attrName>
                                        </p:attrNameLst>
                                      </p:cBhvr>
                                      <p:to>
                                        <p:strVal val="visible"/>
                                      </p:to>
                                    </p:set>
                                    <p:animEffect transition="in" filter="fade">
                                      <p:cBhvr>
                                        <p:cTn id="102" dur="500"/>
                                        <p:tgtEl>
                                          <p:spTgt spid="16">
                                            <p:graphicEl>
                                              <a:dgm id="{6697E56D-1D86-4C52-9A09-DEC529DE0F86}"/>
                                            </p:graphic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6">
                                            <p:graphicEl>
                                              <a:dgm id="{23EF7BCC-3E6B-4B40-A425-DE33C8274A1C}"/>
                                            </p:graphicEl>
                                          </p:spTgt>
                                        </p:tgtEl>
                                        <p:attrNameLst>
                                          <p:attrName>style.visibility</p:attrName>
                                        </p:attrNameLst>
                                      </p:cBhvr>
                                      <p:to>
                                        <p:strVal val="visible"/>
                                      </p:to>
                                    </p:set>
                                    <p:animEffect transition="in" filter="fade">
                                      <p:cBhvr>
                                        <p:cTn id="105" dur="500"/>
                                        <p:tgtEl>
                                          <p:spTgt spid="16">
                                            <p:graphicEl>
                                              <a:dgm id="{23EF7BCC-3E6B-4B40-A425-DE33C8274A1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6">
                                            <p:graphicEl>
                                              <a:dgm id="{97D799E5-94DC-4DE4-A9F4-4E1AB7FB599B}"/>
                                            </p:graphicEl>
                                          </p:spTgt>
                                        </p:tgtEl>
                                        <p:attrNameLst>
                                          <p:attrName>style.visibility</p:attrName>
                                        </p:attrNameLst>
                                      </p:cBhvr>
                                      <p:to>
                                        <p:strVal val="visible"/>
                                      </p:to>
                                    </p:set>
                                    <p:animEffect transition="in" filter="fade">
                                      <p:cBhvr>
                                        <p:cTn id="110" dur="500"/>
                                        <p:tgtEl>
                                          <p:spTgt spid="16">
                                            <p:graphicEl>
                                              <a:dgm id="{97D799E5-94DC-4DE4-A9F4-4E1AB7FB599B}"/>
                                            </p:graphic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
                                            <p:graphicEl>
                                              <a:dgm id="{C74C5C5B-82B2-4E84-87DA-9E3797044653}"/>
                                            </p:graphicEl>
                                          </p:spTgt>
                                        </p:tgtEl>
                                        <p:attrNameLst>
                                          <p:attrName>style.visibility</p:attrName>
                                        </p:attrNameLst>
                                      </p:cBhvr>
                                      <p:to>
                                        <p:strVal val="visible"/>
                                      </p:to>
                                    </p:set>
                                    <p:animEffect transition="in" filter="fade">
                                      <p:cBhvr>
                                        <p:cTn id="113" dur="500"/>
                                        <p:tgtEl>
                                          <p:spTgt spid="16">
                                            <p:graphicEl>
                                              <a:dgm id="{C74C5C5B-82B2-4E84-87DA-9E379704465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left)">
                                      <p:cBhvr>
                                        <p:cTn id="118" dur="500"/>
                                        <p:tgtEl>
                                          <p:spTgt spid="2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8">
                                            <p:graphicEl>
                                              <a:dgm id="{97D799E5-94DC-4DE4-A9F4-4E1AB7FB599B}"/>
                                            </p:graphicEl>
                                          </p:spTgt>
                                        </p:tgtEl>
                                        <p:attrNameLst>
                                          <p:attrName>style.visibility</p:attrName>
                                        </p:attrNameLst>
                                      </p:cBhvr>
                                      <p:to>
                                        <p:strVal val="visible"/>
                                      </p:to>
                                    </p:set>
                                    <p:animEffect transition="in" filter="fade">
                                      <p:cBhvr>
                                        <p:cTn id="123" dur="500"/>
                                        <p:tgtEl>
                                          <p:spTgt spid="18">
                                            <p:graphicEl>
                                              <a:dgm id="{97D799E5-94DC-4DE4-A9F4-4E1AB7FB599B}"/>
                                            </p:graphic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
                                            <p:graphicEl>
                                              <a:dgm id="{C74C5C5B-82B2-4E84-87DA-9E3797044653}"/>
                                            </p:graphicEl>
                                          </p:spTgt>
                                        </p:tgtEl>
                                        <p:attrNameLst>
                                          <p:attrName>style.visibility</p:attrName>
                                        </p:attrNameLst>
                                      </p:cBhvr>
                                      <p:to>
                                        <p:strVal val="visible"/>
                                      </p:to>
                                    </p:set>
                                    <p:animEffect transition="in" filter="fade">
                                      <p:cBhvr>
                                        <p:cTn id="126" dur="500"/>
                                        <p:tgtEl>
                                          <p:spTgt spid="18">
                                            <p:graphicEl>
                                              <a:dgm id="{C74C5C5B-82B2-4E84-87DA-9E3797044653}"/>
                                            </p:graphicEl>
                                          </p:spTgt>
                                        </p:tgtEl>
                                      </p:cBhvr>
                                    </p:animEffect>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18">
                                            <p:graphicEl>
                                              <a:dgm id="{5DF3F6A9-33A3-4458-87B6-50245D659B15}"/>
                                            </p:graphicEl>
                                          </p:spTgt>
                                        </p:tgtEl>
                                        <p:attrNameLst>
                                          <p:attrName>style.visibility</p:attrName>
                                        </p:attrNameLst>
                                      </p:cBhvr>
                                      <p:to>
                                        <p:strVal val="visible"/>
                                      </p:to>
                                    </p:set>
                                    <p:animEffect transition="in" filter="fade">
                                      <p:cBhvr>
                                        <p:cTn id="130" dur="500"/>
                                        <p:tgtEl>
                                          <p:spTgt spid="18">
                                            <p:graphicEl>
                                              <a:dgm id="{5DF3F6A9-33A3-4458-87B6-50245D659B15}"/>
                                            </p:graphicEl>
                                          </p:spTgt>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8">
                                            <p:graphicEl>
                                              <a:dgm id="{943B4E0B-F230-457B-935D-5009005ED5A0}"/>
                                            </p:graphicEl>
                                          </p:spTgt>
                                        </p:tgtEl>
                                        <p:attrNameLst>
                                          <p:attrName>style.visibility</p:attrName>
                                        </p:attrNameLst>
                                      </p:cBhvr>
                                      <p:to>
                                        <p:strVal val="visible"/>
                                      </p:to>
                                    </p:set>
                                    <p:animEffect transition="in" filter="fade">
                                      <p:cBhvr>
                                        <p:cTn id="133" dur="500"/>
                                        <p:tgtEl>
                                          <p:spTgt spid="18">
                                            <p:graphicEl>
                                              <a:dgm id="{943B4E0B-F230-457B-935D-5009005ED5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Graphic spid="18" grpId="0" uiExpand="1">
        <p:bldSub>
          <a:bldDgm bld="one"/>
        </p:bldSub>
      </p:bldGraphic>
      <p:bldP spid="20" grpId="0" animBg="1"/>
      <p:bldP spid="2" grpId="0" animBg="1"/>
      <p:bldP spid="12" grpId="0" animBg="1"/>
      <p:bldP spid="15" grpId="0" animBg="1"/>
      <p:bldP spid="17" grpId="0" animBg="1"/>
      <p:bldP spid="19" grpId="0" animBg="1"/>
      <p:bldP spid="21" grpId="0" animBg="1"/>
      <p:bldP spid="8"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04239" y="456947"/>
            <a:ext cx="4507395" cy="6126011"/>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26</a:t>
            </a:fld>
            <a:endParaRPr lang="en-US" dirty="0"/>
          </a:p>
        </p:txBody>
      </p:sp>
      <p:graphicFrame>
        <p:nvGraphicFramePr>
          <p:cNvPr id="16" name="資料庫圖表 15"/>
          <p:cNvGraphicFramePr/>
          <p:nvPr>
            <p:extLst>
              <p:ext uri="{D42A27DB-BD31-4B8C-83A1-F6EECF244321}">
                <p14:modId xmlns:p14="http://schemas.microsoft.com/office/powerpoint/2010/main" val="3074192314"/>
              </p:ext>
            </p:extLst>
          </p:nvPr>
        </p:nvGraphicFramePr>
        <p:xfrm>
          <a:off x="6688183" y="2326311"/>
          <a:ext cx="4890054" cy="3305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文字方塊 8"/>
          <p:cNvSpPr txBox="1"/>
          <p:nvPr/>
        </p:nvSpPr>
        <p:spPr>
          <a:xfrm>
            <a:off x="3899647" y="692332"/>
            <a:ext cx="954742" cy="523220"/>
          </a:xfrm>
          <a:prstGeom prst="rect">
            <a:avLst/>
          </a:prstGeom>
          <a:solidFill>
            <a:schemeClr val="bg1"/>
          </a:solidFill>
          <a:ln>
            <a:solidFill>
              <a:srgbClr val="0000FF"/>
            </a:solidFill>
          </a:ln>
        </p:spPr>
        <p:txBody>
          <a:bodyPr wrap="square" rtlCol="0">
            <a:spAutoFit/>
          </a:bodyPr>
          <a:lstStyle/>
          <a:p>
            <a:r>
              <a:rPr lang="zh-TW" altLang="en-US" sz="2800" dirty="0" smtClean="0">
                <a:solidFill>
                  <a:srgbClr val="0000FF"/>
                </a:solidFill>
                <a:latin typeface="標楷體" panose="03000509000000000000" pitchFamily="65" charset="-120"/>
                <a:ea typeface="標楷體" panose="03000509000000000000" pitchFamily="65" charset="-120"/>
              </a:rPr>
              <a:t>現象</a:t>
            </a:r>
            <a:endParaRPr lang="zh-TW" altLang="en-US" sz="2800" dirty="0">
              <a:solidFill>
                <a:srgbClr val="0000FF"/>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38564" y="1460931"/>
            <a:ext cx="1622732" cy="954107"/>
          </a:xfrm>
          <a:prstGeom prst="rect">
            <a:avLst/>
          </a:prstGeom>
          <a:solidFill>
            <a:schemeClr val="bg1"/>
          </a:solidFill>
          <a:ln>
            <a:solidFill>
              <a:srgbClr val="0000FF"/>
            </a:solidFill>
          </a:ln>
        </p:spPr>
        <p:txBody>
          <a:bodyPr wrap="square" rtlCol="0">
            <a:spAutoFit/>
          </a:bodyPr>
          <a:lstStyle/>
          <a:p>
            <a:r>
              <a:rPr lang="zh-TW" altLang="en-US" sz="2800" dirty="0" smtClean="0">
                <a:solidFill>
                  <a:srgbClr val="0000FF"/>
                </a:solidFill>
                <a:latin typeface="標楷體" panose="03000509000000000000" pitchFamily="65" charset="-120"/>
                <a:ea typeface="標楷體" panose="03000509000000000000" pitchFamily="65" charset="-120"/>
              </a:rPr>
              <a:t>真正需求，探討效應</a:t>
            </a:r>
            <a:endParaRPr lang="zh-TW" altLang="en-US" sz="2800" dirty="0">
              <a:solidFill>
                <a:srgbClr val="0000FF"/>
              </a:solidFill>
              <a:latin typeface="標楷體" panose="03000509000000000000" pitchFamily="65" charset="-120"/>
              <a:ea typeface="標楷體" panose="03000509000000000000" pitchFamily="65" charset="-120"/>
            </a:endParaRPr>
          </a:p>
        </p:txBody>
      </p:sp>
      <p:sp>
        <p:nvSpPr>
          <p:cNvPr id="12" name="文字方塊 11"/>
          <p:cNvSpPr txBox="1"/>
          <p:nvPr/>
        </p:nvSpPr>
        <p:spPr>
          <a:xfrm>
            <a:off x="3353267" y="2577762"/>
            <a:ext cx="2603394" cy="523220"/>
          </a:xfrm>
          <a:prstGeom prst="rect">
            <a:avLst/>
          </a:prstGeom>
          <a:solidFill>
            <a:schemeClr val="bg1"/>
          </a:solidFill>
          <a:ln>
            <a:solidFill>
              <a:srgbClr val="0000FF"/>
            </a:solidFill>
          </a:ln>
        </p:spPr>
        <p:txBody>
          <a:bodyPr wrap="square" rtlCol="0">
            <a:spAutoFit/>
          </a:bodyPr>
          <a:lstStyle/>
          <a:p>
            <a:r>
              <a:rPr lang="zh-TW" altLang="en-US" sz="2800" dirty="0">
                <a:solidFill>
                  <a:srgbClr val="0000FF"/>
                </a:solidFill>
                <a:latin typeface="標楷體" panose="03000509000000000000" pitchFamily="65" charset="-120"/>
                <a:ea typeface="標楷體" panose="03000509000000000000" pitchFamily="65" charset="-120"/>
              </a:rPr>
              <a:t>當前教法</a:t>
            </a:r>
            <a:r>
              <a:rPr lang="zh-TW" altLang="en-US" sz="2800" dirty="0" smtClean="0">
                <a:solidFill>
                  <a:srgbClr val="0000FF"/>
                </a:solidFill>
                <a:latin typeface="標楷體" panose="03000509000000000000" pitchFamily="65" charset="-120"/>
                <a:ea typeface="標楷體" panose="03000509000000000000" pitchFamily="65" charset="-120"/>
              </a:rPr>
              <a:t>不行</a:t>
            </a:r>
            <a:endParaRPr lang="zh-TW" altLang="en-US" sz="2800" dirty="0">
              <a:solidFill>
                <a:srgbClr val="0000FF"/>
              </a:solidFill>
              <a:latin typeface="標楷體" panose="03000509000000000000" pitchFamily="65" charset="-120"/>
              <a:ea typeface="標楷體" panose="03000509000000000000" pitchFamily="65" charset="-120"/>
            </a:endParaRPr>
          </a:p>
        </p:txBody>
      </p:sp>
      <p:sp>
        <p:nvSpPr>
          <p:cNvPr id="13" name="文字方塊 12"/>
          <p:cNvSpPr txBox="1"/>
          <p:nvPr/>
        </p:nvSpPr>
        <p:spPr>
          <a:xfrm>
            <a:off x="3625072" y="3324623"/>
            <a:ext cx="1740406" cy="830997"/>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可改良教法，說大略理由</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3793078" y="4373372"/>
            <a:ext cx="1740406" cy="461665"/>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方案</a:t>
            </a:r>
            <a:r>
              <a:rPr lang="en-US" altLang="zh-TW" sz="2400" dirty="0" smtClean="0">
                <a:solidFill>
                  <a:srgbClr val="0000FF"/>
                </a:solidFill>
                <a:latin typeface="標楷體" panose="03000509000000000000" pitchFamily="65" charset="-120"/>
                <a:ea typeface="標楷體" panose="03000509000000000000" pitchFamily="65" charset="-120"/>
              </a:rPr>
              <a:t>+</a:t>
            </a:r>
            <a:r>
              <a:rPr lang="zh-TW" altLang="en-US" sz="2400" dirty="0" smtClean="0">
                <a:solidFill>
                  <a:srgbClr val="0000FF"/>
                </a:solidFill>
                <a:latin typeface="標楷體" panose="03000509000000000000" pitchFamily="65" charset="-120"/>
                <a:ea typeface="標楷體" panose="03000509000000000000" pitchFamily="65" charset="-120"/>
              </a:rPr>
              <a:t>效應</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3617017" y="5260303"/>
            <a:ext cx="1740406" cy="830997"/>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過程表現</a:t>
            </a:r>
            <a:r>
              <a:rPr lang="en-US" altLang="zh-TW" sz="2400" dirty="0" smtClean="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結果成效</a:t>
            </a:r>
          </a:p>
        </p:txBody>
      </p:sp>
      <p:grpSp>
        <p:nvGrpSpPr>
          <p:cNvPr id="17" name="群組 16"/>
          <p:cNvGrpSpPr/>
          <p:nvPr/>
        </p:nvGrpSpPr>
        <p:grpSpPr>
          <a:xfrm>
            <a:off x="73098" y="2650435"/>
            <a:ext cx="934067" cy="927652"/>
            <a:chOff x="73098" y="2650435"/>
            <a:chExt cx="934067" cy="927652"/>
          </a:xfrm>
        </p:grpSpPr>
        <p:sp>
          <p:nvSpPr>
            <p:cNvPr id="18" name="左大括弧 17"/>
            <p:cNvSpPr/>
            <p:nvPr/>
          </p:nvSpPr>
          <p:spPr>
            <a:xfrm>
              <a:off x="795130" y="2650435"/>
              <a:ext cx="212035" cy="927652"/>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00FF"/>
                </a:solidFill>
              </a:endParaRPr>
            </a:p>
          </p:txBody>
        </p:sp>
        <p:sp>
          <p:nvSpPr>
            <p:cNvPr id="19" name="文字方塊 18"/>
            <p:cNvSpPr txBox="1"/>
            <p:nvPr/>
          </p:nvSpPr>
          <p:spPr>
            <a:xfrm>
              <a:off x="73098" y="2970009"/>
              <a:ext cx="736173" cy="369332"/>
            </a:xfrm>
            <a:prstGeom prst="rect">
              <a:avLst/>
            </a:prstGeom>
            <a:solidFill>
              <a:schemeClr val="bg1"/>
            </a:solidFill>
            <a:ln>
              <a:solidFill>
                <a:srgbClr val="0000FF"/>
              </a:solidFill>
            </a:ln>
          </p:spPr>
          <p:txBody>
            <a:bodyPr wrap="square" rtlCol="0">
              <a:spAutoFit/>
            </a:bodyPr>
            <a:lstStyle/>
            <a:p>
              <a:r>
                <a:rPr lang="en-US" altLang="zh-TW" dirty="0" smtClean="0">
                  <a:solidFill>
                    <a:srgbClr val="0000FF"/>
                  </a:solidFill>
                </a:rPr>
                <a:t>GAP</a:t>
              </a:r>
              <a:endParaRPr lang="zh-TW" altLang="en-US" dirty="0">
                <a:solidFill>
                  <a:srgbClr val="0000FF"/>
                </a:solidFill>
              </a:endParaRPr>
            </a:p>
          </p:txBody>
        </p:sp>
      </p:grpSp>
      <p:sp>
        <p:nvSpPr>
          <p:cNvPr id="11" name="矩形 10"/>
          <p:cNvSpPr/>
          <p:nvPr/>
        </p:nvSpPr>
        <p:spPr>
          <a:xfrm>
            <a:off x="1147828" y="3331030"/>
            <a:ext cx="3202102" cy="862148"/>
          </a:xfrm>
          <a:prstGeom prst="rect">
            <a:avLst/>
          </a:prstGeom>
          <a:no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8"/>
          <a:stretch>
            <a:fillRect/>
          </a:stretch>
        </p:blipFill>
        <p:spPr>
          <a:xfrm>
            <a:off x="1015206" y="3324623"/>
            <a:ext cx="3648075" cy="1095375"/>
          </a:xfrm>
          <a:prstGeom prst="rect">
            <a:avLst/>
          </a:prstGeom>
        </p:spPr>
      </p:pic>
      <p:sp>
        <p:nvSpPr>
          <p:cNvPr id="8" name="右大括弧 7"/>
          <p:cNvSpPr/>
          <p:nvPr/>
        </p:nvSpPr>
        <p:spPr>
          <a:xfrm>
            <a:off x="4506686" y="692332"/>
            <a:ext cx="979714" cy="5447212"/>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左箭號圖說文字 6"/>
          <p:cNvSpPr/>
          <p:nvPr/>
        </p:nvSpPr>
        <p:spPr>
          <a:xfrm>
            <a:off x="5643156" y="1869642"/>
            <a:ext cx="1045027" cy="3092591"/>
          </a:xfrm>
          <a:prstGeom prst="leftArrowCallout">
            <a:avLst>
              <a:gd name="adj1" fmla="val 37500"/>
              <a:gd name="adj2" fmla="val 41527"/>
              <a:gd name="adj3" fmla="val 20238"/>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各寫出一段話</a:t>
            </a:r>
            <a:endParaRPr lang="zh-TW" altLang="en-US" sz="2800" dirty="0">
              <a:latin typeface="標楷體" panose="03000509000000000000" pitchFamily="65" charset="-120"/>
              <a:ea typeface="標楷體" panose="03000509000000000000" pitchFamily="65" charset="-120"/>
            </a:endParaRPr>
          </a:p>
        </p:txBody>
      </p:sp>
      <p:sp>
        <p:nvSpPr>
          <p:cNvPr id="20" name="五邊形 19"/>
          <p:cNvSpPr/>
          <p:nvPr/>
        </p:nvSpPr>
        <p:spPr>
          <a:xfrm>
            <a:off x="4996543" y="158628"/>
            <a:ext cx="3567165" cy="7583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以寫作促進思考</a:t>
            </a:r>
            <a:r>
              <a:rPr lang="en-US" altLang="zh-TW" sz="2800" dirty="0" smtClean="0">
                <a:latin typeface="標楷體" panose="03000509000000000000" pitchFamily="65" charset="-120"/>
                <a:ea typeface="標楷體" panose="03000509000000000000" pitchFamily="65" charset="-120"/>
              </a:rPr>
              <a:t>#2</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2611501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500"/>
                            </p:stCondLst>
                            <p:childTnLst>
                              <p:par>
                                <p:cTn id="64" presetID="56" presetClass="path" presetSubtype="0" accel="50000" decel="50000" fill="hold" nodeType="afterEffect">
                                  <p:stCondLst>
                                    <p:cond delay="0"/>
                                  </p:stCondLst>
                                  <p:childTnLst>
                                    <p:animMotion origin="layout" path="M -2.5E-6 -3.33333E-6 L 0.55365 -0.36875 " pathEditMode="relative" rAng="0" ptsTypes="AA">
                                      <p:cBhvr>
                                        <p:cTn id="65" dur="2000" fill="hold"/>
                                        <p:tgtEl>
                                          <p:spTgt spid="3"/>
                                        </p:tgtEl>
                                        <p:attrNameLst>
                                          <p:attrName>ppt_x</p:attrName>
                                          <p:attrName>ppt_y</p:attrName>
                                        </p:attrNameLst>
                                      </p:cBhvr>
                                      <p:rCtr x="27682" y="-18449"/>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graphicEl>
                                              <a:dgm id="{C9C62D5F-CBD9-4A02-BD07-A9A239111B4C}"/>
                                            </p:graphicEl>
                                          </p:spTgt>
                                        </p:tgtEl>
                                        <p:attrNameLst>
                                          <p:attrName>style.visibility</p:attrName>
                                        </p:attrNameLst>
                                      </p:cBhvr>
                                      <p:to>
                                        <p:strVal val="visible"/>
                                      </p:to>
                                    </p:set>
                                    <p:animEffect transition="in" filter="fade">
                                      <p:cBhvr>
                                        <p:cTn id="70" dur="500"/>
                                        <p:tgtEl>
                                          <p:spTgt spid="16">
                                            <p:graphicEl>
                                              <a:dgm id="{C9C62D5F-CBD9-4A02-BD07-A9A239111B4C}"/>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graphicEl>
                                              <a:dgm id="{E6AE6D67-DC7F-459A-BBA7-3A1203B31BD1}"/>
                                            </p:graphicEl>
                                          </p:spTgt>
                                        </p:tgtEl>
                                        <p:attrNameLst>
                                          <p:attrName>style.visibility</p:attrName>
                                        </p:attrNameLst>
                                      </p:cBhvr>
                                      <p:to>
                                        <p:strVal val="visible"/>
                                      </p:to>
                                    </p:set>
                                    <p:animEffect transition="in" filter="fade">
                                      <p:cBhvr>
                                        <p:cTn id="73" dur="500"/>
                                        <p:tgtEl>
                                          <p:spTgt spid="16">
                                            <p:graphicEl>
                                              <a:dgm id="{E6AE6D67-DC7F-459A-BBA7-3A1203B31BD1}"/>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graphicEl>
                                              <a:dgm id="{322AA41D-573A-4402-80DE-5884975B6513}"/>
                                            </p:graphicEl>
                                          </p:spTgt>
                                        </p:tgtEl>
                                        <p:attrNameLst>
                                          <p:attrName>style.visibility</p:attrName>
                                        </p:attrNameLst>
                                      </p:cBhvr>
                                      <p:to>
                                        <p:strVal val="visible"/>
                                      </p:to>
                                    </p:set>
                                    <p:animEffect transition="in" filter="fade">
                                      <p:cBhvr>
                                        <p:cTn id="78" dur="500"/>
                                        <p:tgtEl>
                                          <p:spTgt spid="16">
                                            <p:graphicEl>
                                              <a:dgm id="{322AA41D-573A-4402-80DE-5884975B6513}"/>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
                                            <p:graphicEl>
                                              <a:dgm id="{459F16BC-7DE9-432D-B843-EB958B0E66D1}"/>
                                            </p:graphicEl>
                                          </p:spTgt>
                                        </p:tgtEl>
                                        <p:attrNameLst>
                                          <p:attrName>style.visibility</p:attrName>
                                        </p:attrNameLst>
                                      </p:cBhvr>
                                      <p:to>
                                        <p:strVal val="visible"/>
                                      </p:to>
                                    </p:set>
                                    <p:animEffect transition="in" filter="fade">
                                      <p:cBhvr>
                                        <p:cTn id="81" dur="500"/>
                                        <p:tgtEl>
                                          <p:spTgt spid="16">
                                            <p:graphicEl>
                                              <a:dgm id="{459F16BC-7DE9-432D-B843-EB958B0E66D1}"/>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6">
                                            <p:graphicEl>
                                              <a:dgm id="{97D799E5-94DC-4DE4-A9F4-4E1AB7FB599B}"/>
                                            </p:graphicEl>
                                          </p:spTgt>
                                        </p:tgtEl>
                                        <p:attrNameLst>
                                          <p:attrName>style.visibility</p:attrName>
                                        </p:attrNameLst>
                                      </p:cBhvr>
                                      <p:to>
                                        <p:strVal val="visible"/>
                                      </p:to>
                                    </p:set>
                                    <p:animEffect transition="in" filter="fade">
                                      <p:cBhvr>
                                        <p:cTn id="86" dur="500"/>
                                        <p:tgtEl>
                                          <p:spTgt spid="16">
                                            <p:graphicEl>
                                              <a:dgm id="{97D799E5-94DC-4DE4-A9F4-4E1AB7FB599B}"/>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
                                            <p:graphicEl>
                                              <a:dgm id="{C74C5C5B-82B2-4E84-87DA-9E3797044653}"/>
                                            </p:graphicEl>
                                          </p:spTgt>
                                        </p:tgtEl>
                                        <p:attrNameLst>
                                          <p:attrName>style.visibility</p:attrName>
                                        </p:attrNameLst>
                                      </p:cBhvr>
                                      <p:to>
                                        <p:strVal val="visible"/>
                                      </p:to>
                                    </p:set>
                                    <p:animEffect transition="in" filter="fade">
                                      <p:cBhvr>
                                        <p:cTn id="89" dur="500"/>
                                        <p:tgtEl>
                                          <p:spTgt spid="16">
                                            <p:graphicEl>
                                              <a:dgm id="{C74C5C5B-82B2-4E84-87DA-9E37970446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9" grpId="0" animBg="1"/>
      <p:bldP spid="10" grpId="0" animBg="1"/>
      <p:bldP spid="12" grpId="0" animBg="1"/>
      <p:bldP spid="13" grpId="0" animBg="1"/>
      <p:bldP spid="14" grpId="0" animBg="1"/>
      <p:bldP spid="15" grpId="0" animBg="1"/>
      <p:bldP spid="11" grpId="0" animBg="1"/>
      <p:bldP spid="8"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研究動機與目的</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常見的問題</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510989" y="2151528"/>
            <a:ext cx="11134164" cy="4504765"/>
          </a:xfrm>
        </p:spPr>
        <p:txBody>
          <a:bodyPr>
            <a:noAutofit/>
          </a:bodyPr>
          <a:lstStyle/>
          <a:p>
            <a:pPr>
              <a:spcBef>
                <a:spcPts val="400"/>
              </a:spcBef>
            </a:pPr>
            <a:r>
              <a:rPr lang="zh-TW" altLang="en-US" sz="3200" dirty="0" smtClean="0">
                <a:solidFill>
                  <a:srgbClr val="C00000"/>
                </a:solidFill>
                <a:latin typeface="標楷體" panose="03000509000000000000" pitchFamily="65" charset="-120"/>
                <a:ea typeface="標楷體" panose="03000509000000000000" pitchFamily="65" charset="-120"/>
              </a:rPr>
              <a:t>研究動機</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400"/>
              </a:spcBef>
            </a:pPr>
            <a:r>
              <a:rPr lang="zh-TW" altLang="en-US" sz="2800" dirty="0">
                <a:latin typeface="標楷體" panose="03000509000000000000" pitchFamily="65" charset="-120"/>
                <a:ea typeface="標楷體" panose="03000509000000000000" pitchFamily="65" charset="-120"/>
              </a:rPr>
              <a:t>研究動機之教育現場問題太過於表面，</a:t>
            </a:r>
            <a:r>
              <a:rPr lang="zh-TW" altLang="en-US" sz="2800" u="sng" dirty="0">
                <a:solidFill>
                  <a:srgbClr val="C00000"/>
                </a:solidFill>
                <a:latin typeface="標楷體" panose="03000509000000000000" pitchFamily="65" charset="-120"/>
                <a:ea typeface="標楷體" panose="03000509000000000000" pitchFamily="65" charset="-120"/>
              </a:rPr>
              <a:t>未能探討實際背後的原因</a:t>
            </a:r>
            <a:endParaRPr lang="en-US" altLang="zh-TW" sz="2800" u="sng" dirty="0">
              <a:solidFill>
                <a:srgbClr val="C00000"/>
              </a:solidFill>
              <a:latin typeface="標楷體" panose="03000509000000000000" pitchFamily="65" charset="-120"/>
              <a:ea typeface="標楷體" panose="03000509000000000000" pitchFamily="65" charset="-120"/>
            </a:endParaRPr>
          </a:p>
          <a:p>
            <a:pPr lvl="1">
              <a:spcBef>
                <a:spcPts val="400"/>
              </a:spcBef>
            </a:pPr>
            <a:r>
              <a:rPr lang="zh-TW" altLang="en-US" sz="2800" dirty="0" smtClean="0">
                <a:latin typeface="標楷體" panose="03000509000000000000" pitchFamily="65" charset="-120"/>
                <a:ea typeface="標楷體" panose="03000509000000000000" pitchFamily="65" charset="-120"/>
              </a:rPr>
              <a:t>以為新的就是創新</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建議從改良舊有做法去思考</a:t>
            </a:r>
            <a:r>
              <a:rPr lang="en-US" altLang="zh-TW" sz="2800" dirty="0" smtClean="0">
                <a:latin typeface="標楷體" panose="03000509000000000000" pitchFamily="65" charset="-120"/>
                <a:ea typeface="標楷體" panose="03000509000000000000" pitchFamily="65" charset="-120"/>
              </a:rPr>
              <a:t>)</a:t>
            </a:r>
          </a:p>
          <a:p>
            <a:pPr lvl="1">
              <a:spcBef>
                <a:spcPts val="400"/>
              </a:spcBef>
            </a:pPr>
            <a:r>
              <a:rPr lang="zh-TW" altLang="en-US" sz="2800" dirty="0" smtClean="0">
                <a:latin typeface="標楷體" panose="03000509000000000000" pitchFamily="65" charset="-120"/>
                <a:ea typeface="標楷體" panose="03000509000000000000" pitchFamily="65" charset="-120"/>
              </a:rPr>
              <a:t>研究動機過於主觀</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例如：認為</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PBL</a:t>
            </a:r>
            <a:r>
              <a:rPr lang="zh-TW" altLang="en-US" sz="2800" dirty="0" smtClean="0">
                <a:latin typeface="標楷體" panose="03000509000000000000" pitchFamily="65" charset="-120"/>
                <a:ea typeface="標楷體" panose="03000509000000000000" pitchFamily="65" charset="-120"/>
              </a:rPr>
              <a:t>就是可以培養學生能力</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、沒有先前的現象問題與論述可能的作法，也無引用文獻</a:t>
            </a:r>
            <a:endParaRPr lang="en-US" altLang="zh-TW" sz="2800" dirty="0" smtClean="0">
              <a:latin typeface="標楷體" panose="03000509000000000000" pitchFamily="65" charset="-120"/>
              <a:ea typeface="標楷體" panose="03000509000000000000" pitchFamily="65" charset="-120"/>
            </a:endParaRPr>
          </a:p>
          <a:p>
            <a:pPr>
              <a:spcBef>
                <a:spcPts val="400"/>
              </a:spcBef>
            </a:pPr>
            <a:r>
              <a:rPr lang="zh-TW" altLang="en-US" sz="3200" dirty="0">
                <a:solidFill>
                  <a:srgbClr val="C00000"/>
                </a:solidFill>
                <a:latin typeface="標楷體" panose="03000509000000000000" pitchFamily="65" charset="-120"/>
                <a:ea typeface="標楷體" panose="03000509000000000000" pitchFamily="65" charset="-120"/>
              </a:rPr>
              <a:t>研究</a:t>
            </a:r>
            <a:r>
              <a:rPr lang="zh-TW" altLang="en-US" sz="3200" dirty="0" smtClean="0">
                <a:solidFill>
                  <a:srgbClr val="C00000"/>
                </a:solidFill>
                <a:latin typeface="標楷體" panose="03000509000000000000" pitchFamily="65" charset="-120"/>
                <a:ea typeface="標楷體" panose="03000509000000000000" pitchFamily="65" charset="-120"/>
              </a:rPr>
              <a:t>目的與研究問題</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400"/>
              </a:spcBef>
            </a:pPr>
            <a:r>
              <a:rPr lang="zh-TW" altLang="en-US" sz="2800" dirty="0" smtClean="0">
                <a:latin typeface="標楷體" panose="03000509000000000000" pitchFamily="65" charset="-120"/>
                <a:ea typeface="標楷體" panose="03000509000000000000" pitchFamily="65" charset="-120"/>
              </a:rPr>
              <a:t>研究目的不夠具體</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建議要能看出方案與效應</a:t>
            </a:r>
            <a:r>
              <a:rPr lang="en-US" altLang="zh-TW" sz="2800" dirty="0" smtClean="0">
                <a:latin typeface="標楷體" panose="03000509000000000000" pitchFamily="65" charset="-120"/>
                <a:ea typeface="標楷體" panose="03000509000000000000" pitchFamily="65" charset="-120"/>
              </a:rPr>
              <a:t>)</a:t>
            </a:r>
          </a:p>
          <a:p>
            <a:pPr>
              <a:spcBef>
                <a:spcPts val="400"/>
              </a:spcBef>
            </a:pPr>
            <a:r>
              <a:rPr lang="zh-TW" altLang="en-US" sz="3200" dirty="0" smtClean="0">
                <a:solidFill>
                  <a:srgbClr val="C00000"/>
                </a:solidFill>
                <a:latin typeface="標楷體" panose="03000509000000000000" pitchFamily="65" charset="-120"/>
                <a:ea typeface="標楷體" panose="03000509000000000000" pitchFamily="65" charset="-120"/>
              </a:rPr>
              <a:t>寫作上</a:t>
            </a:r>
            <a:r>
              <a:rPr lang="zh-TW" altLang="en-US" sz="3200" dirty="0">
                <a:solidFill>
                  <a:srgbClr val="C00000"/>
                </a:solidFill>
                <a:latin typeface="標楷體" panose="03000509000000000000" pitchFamily="65" charset="-120"/>
                <a:ea typeface="標楷體" panose="03000509000000000000" pitchFamily="65" charset="-120"/>
              </a:rPr>
              <a:t>的</a:t>
            </a:r>
            <a:r>
              <a:rPr lang="zh-TW" altLang="en-US" sz="3200" dirty="0" smtClean="0">
                <a:solidFill>
                  <a:srgbClr val="C00000"/>
                </a:solidFill>
                <a:latin typeface="標楷體" panose="03000509000000000000" pitchFamily="65" charset="-120"/>
                <a:ea typeface="標楷體" panose="03000509000000000000" pitchFamily="65" charset="-120"/>
              </a:rPr>
              <a:t>問題</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400"/>
              </a:spcBef>
            </a:pPr>
            <a:r>
              <a:rPr lang="zh-TW" altLang="en-US" sz="2800" dirty="0">
                <a:latin typeface="標楷體" panose="03000509000000000000" pitchFamily="65" charset="-120"/>
                <a:ea typeface="標楷體" panose="03000509000000000000" pitchFamily="65" charset="-120"/>
              </a:rPr>
              <a:t>研究問題無關教學實踐，例如：了解</a:t>
            </a:r>
            <a:r>
              <a:rPr lang="en-US" altLang="zh-TW" sz="2800" dirty="0">
                <a:latin typeface="標楷體" panose="03000509000000000000" pitchFamily="65" charset="-120"/>
                <a:ea typeface="標楷體" panose="03000509000000000000" pitchFamily="65" charset="-120"/>
              </a:rPr>
              <a:t>A</a:t>
            </a:r>
            <a:r>
              <a:rPr lang="zh-TW" altLang="en-US" sz="2800" dirty="0">
                <a:latin typeface="標楷體" panose="03000509000000000000" pitchFamily="65" charset="-120"/>
                <a:ea typeface="標楷體" panose="03000509000000000000" pitchFamily="65" charset="-120"/>
              </a:rPr>
              <a:t>和</a:t>
            </a:r>
            <a:r>
              <a:rPr lang="en-US" altLang="zh-TW" sz="2800" dirty="0">
                <a:latin typeface="標楷體" panose="03000509000000000000" pitchFamily="65" charset="-120"/>
                <a:ea typeface="標楷體" panose="03000509000000000000" pitchFamily="65" charset="-120"/>
              </a:rPr>
              <a:t>B</a:t>
            </a:r>
            <a:r>
              <a:rPr lang="zh-TW" altLang="en-US" sz="2800" dirty="0">
                <a:latin typeface="標楷體" panose="03000509000000000000" pitchFamily="65" charset="-120"/>
                <a:ea typeface="標楷體" panose="03000509000000000000" pitchFamily="65" charset="-120"/>
              </a:rPr>
              <a:t>之差異</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僅</a:t>
            </a:r>
            <a:r>
              <a:rPr lang="zh-TW" altLang="en-US" sz="2800" dirty="0">
                <a:latin typeface="標楷體" panose="03000509000000000000" pitchFamily="65" charset="-120"/>
                <a:ea typeface="標楷體" panose="03000509000000000000" pitchFamily="65" charset="-120"/>
              </a:rPr>
              <a:t>是過程資料</a:t>
            </a:r>
            <a:r>
              <a:rPr lang="en-US" altLang="zh-TW" sz="2800" dirty="0">
                <a:latin typeface="標楷體" panose="03000509000000000000" pitchFamily="65" charset="-120"/>
                <a:ea typeface="標楷體" panose="03000509000000000000" pitchFamily="65" charset="-120"/>
              </a:rPr>
              <a:t>)</a:t>
            </a: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587446374"/>
      </p:ext>
    </p:extLst>
  </p:cSld>
  <p:clrMapOvr>
    <a:masterClrMapping/>
  </p:clrMapOvr>
  <p:transition spd="slow">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8780" y="742343"/>
            <a:ext cx="11145079" cy="706964"/>
          </a:xfrm>
        </p:spPr>
        <p:txBody>
          <a:bodyPr/>
          <a:lstStyle/>
          <a:p>
            <a:r>
              <a:rPr lang="zh-TW"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寫作參考範例</a:t>
            </a:r>
            <a:r>
              <a:rPr lang="en-US" altLang="zh-TW"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(PDF)</a:t>
            </a:r>
            <a:r>
              <a:rPr lang="zh-TW"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與實</a:t>
            </a:r>
            <a:r>
              <a:rPr lang="zh-TW"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作</a:t>
            </a:r>
            <a:r>
              <a:rPr lang="en-US" altLang="zh-TW"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1</a:t>
            </a:r>
            <a:r>
              <a:rPr lang="en-US" altLang="zh-TW" dirty="0" smtClean="0">
                <a:latin typeface="Times New Roman" panose="02020603050405020304" pitchFamily="18" charset="0"/>
                <a:ea typeface="標楷體" panose="03000509000000000000" pitchFamily="65" charset="-120"/>
              </a:rPr>
              <a:t/>
            </a:r>
            <a:br>
              <a:rPr lang="en-US" altLang="zh-TW" dirty="0" smtClean="0">
                <a:latin typeface="Times New Roman" panose="02020603050405020304" pitchFamily="18" charset="0"/>
                <a:ea typeface="標楷體" panose="03000509000000000000" pitchFamily="65" charset="-120"/>
              </a:rPr>
            </a:br>
            <a:r>
              <a:rPr lang="zh-TW" altLang="en-US" dirty="0">
                <a:latin typeface="Times New Roman" panose="02020603050405020304" pitchFamily="18" charset="0"/>
                <a:ea typeface="標楷體" panose="03000509000000000000" pitchFamily="65" charset="-120"/>
              </a:rPr>
              <a:t> </a:t>
            </a:r>
            <a:r>
              <a:rPr lang="zh-TW" altLang="en-US" dirty="0" smtClean="0">
                <a:latin typeface="Times New Roman" panose="02020603050405020304" pitchFamily="18" charset="0"/>
                <a:ea typeface="標楷體" panose="03000509000000000000" pitchFamily="65" charset="-120"/>
              </a:rPr>
              <a:t>  </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請</a:t>
            </a:r>
            <a:r>
              <a:rPr lang="zh-TW" altLang="en-US" dirty="0" smtClean="0">
                <a:latin typeface="Times New Roman" panose="02020603050405020304" pitchFamily="18" charset="0"/>
                <a:ea typeface="標楷體" panose="03000509000000000000" pitchFamily="65" charset="-120"/>
              </a:rPr>
              <a:t>書寫或檢視</a:t>
            </a:r>
            <a:r>
              <a:rPr lang="en-US" altLang="zh-TW" dirty="0" smtClean="0">
                <a:latin typeface="Times New Roman" panose="02020603050405020304" pitchFamily="18" charset="0"/>
                <a:ea typeface="標楷體" panose="03000509000000000000" pitchFamily="65" charset="-120"/>
              </a:rPr>
              <a:t>Introduction</a:t>
            </a:r>
            <a:endParaRPr lang="zh-TW" altLang="en-US"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圖片 4"/>
          <p:cNvPicPr>
            <a:picLocks noChangeAspect="1"/>
          </p:cNvPicPr>
          <p:nvPr/>
        </p:nvPicPr>
        <p:blipFill>
          <a:blip r:embed="rId2"/>
          <a:stretch>
            <a:fillRect/>
          </a:stretch>
        </p:blipFill>
        <p:spPr>
          <a:xfrm>
            <a:off x="718780" y="1835199"/>
            <a:ext cx="5191689" cy="5022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3"/>
          <a:stretch>
            <a:fillRect/>
          </a:stretch>
        </p:blipFill>
        <p:spPr>
          <a:xfrm>
            <a:off x="6029066" y="1835199"/>
            <a:ext cx="5161673" cy="5022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650525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950977" y="2030820"/>
            <a:ext cx="10239762" cy="1718224"/>
          </a:xfrm>
        </p:spPr>
        <p:txBody>
          <a:bodyPr/>
          <a:lstStyle/>
          <a:p>
            <a:pPr algn="ctr"/>
            <a:r>
              <a:rPr lang="zh-TW" altLang="en-US" sz="4800" dirty="0" smtClean="0">
                <a:latin typeface="標楷體" panose="03000509000000000000" pitchFamily="65" charset="-120"/>
                <a:ea typeface="標楷體" panose="03000509000000000000" pitchFamily="65" charset="-120"/>
              </a:rPr>
              <a:t>五、</a:t>
            </a:r>
            <a:r>
              <a:rPr lang="zh-TW" altLang="en-US" sz="4800" dirty="0" smtClean="0">
                <a:latin typeface="標楷體" panose="03000509000000000000" pitchFamily="65" charset="-120"/>
                <a:ea typeface="標楷體" panose="03000509000000000000" pitchFamily="65" charset="-120"/>
              </a:rPr>
              <a:t>如何</a:t>
            </a:r>
            <a:r>
              <a:rPr lang="zh-TW" altLang="en-US" sz="4800" dirty="0" smtClean="0">
                <a:latin typeface="標楷體" panose="03000509000000000000" pitchFamily="65" charset="-120"/>
                <a:ea typeface="標楷體" panose="03000509000000000000" pitchFamily="65" charset="-120"/>
              </a:rPr>
              <a:t>寫文獻探討</a:t>
            </a:r>
            <a:r>
              <a:rPr lang="en-US" altLang="zh-TW" sz="4800" dirty="0" smtClean="0">
                <a:latin typeface="標楷體" panose="03000509000000000000" pitchFamily="65" charset="-120"/>
                <a:ea typeface="標楷體" panose="03000509000000000000" pitchFamily="65" charset="-120"/>
              </a:rPr>
              <a:t/>
            </a:r>
            <a:br>
              <a:rPr lang="en-US" altLang="zh-TW" sz="4800" dirty="0" smtClean="0">
                <a:latin typeface="標楷體" panose="03000509000000000000" pitchFamily="65" charset="-120"/>
                <a:ea typeface="標楷體" panose="03000509000000000000" pitchFamily="65" charset="-120"/>
              </a:rPr>
            </a:br>
            <a:r>
              <a:rPr lang="zh-TW" altLang="en-US" dirty="0" smtClean="0">
                <a:solidFill>
                  <a:srgbClr val="FFFF00"/>
                </a:solidFill>
                <a:latin typeface="標楷體" panose="03000509000000000000" pitchFamily="65" charset="-120"/>
                <a:ea typeface="標楷體" panose="03000509000000000000" pitchFamily="65" charset="-120"/>
              </a:rPr>
              <a:t>學理基礎與資料蒐集與分析的敏銳度</a:t>
            </a:r>
            <a:endParaRPr lang="zh-TW" altLang="en-US" sz="2400" dirty="0">
              <a:solidFill>
                <a:srgbClr val="FFFF00"/>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29</a:t>
            </a:fld>
            <a:endParaRPr lang="en-US" dirty="0"/>
          </a:p>
        </p:txBody>
      </p:sp>
      <p:sp>
        <p:nvSpPr>
          <p:cNvPr id="2" name="文字版面配置區 1"/>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66620404"/>
      </p:ext>
    </p:extLst>
  </p:cSld>
  <p:clrMapOvr>
    <a:masterClrMapping/>
  </p:clrMapOvr>
  <p:transition spd="slow">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圖片 5"/>
          <p:cNvPicPr>
            <a:picLocks noChangeAspect="1"/>
          </p:cNvPicPr>
          <p:nvPr/>
        </p:nvPicPr>
        <p:blipFill>
          <a:blip r:embed="rId2"/>
          <a:stretch>
            <a:fillRect/>
          </a:stretch>
        </p:blipFill>
        <p:spPr>
          <a:xfrm>
            <a:off x="310767" y="189203"/>
            <a:ext cx="6577229" cy="6343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3"/>
          <a:stretch>
            <a:fillRect/>
          </a:stretch>
        </p:blipFill>
        <p:spPr>
          <a:xfrm>
            <a:off x="2084083" y="646733"/>
            <a:ext cx="5170063" cy="6027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圖片 7"/>
          <p:cNvPicPr>
            <a:picLocks noChangeAspect="1"/>
          </p:cNvPicPr>
          <p:nvPr/>
        </p:nvPicPr>
        <p:blipFill>
          <a:blip r:embed="rId4"/>
          <a:stretch>
            <a:fillRect/>
          </a:stretch>
        </p:blipFill>
        <p:spPr>
          <a:xfrm>
            <a:off x="4727099" y="98974"/>
            <a:ext cx="5259291" cy="6345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圖片 8"/>
          <p:cNvPicPr>
            <a:picLocks noChangeAspect="1"/>
          </p:cNvPicPr>
          <p:nvPr/>
        </p:nvPicPr>
        <p:blipFill>
          <a:blip r:embed="rId5"/>
          <a:stretch>
            <a:fillRect/>
          </a:stretch>
        </p:blipFill>
        <p:spPr>
          <a:xfrm>
            <a:off x="7013490" y="310562"/>
            <a:ext cx="5035043" cy="6446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643709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54954" y="782515"/>
            <a:ext cx="9589246" cy="898117"/>
          </a:xfrm>
        </p:spPr>
        <p:txBody>
          <a:bodyPr/>
          <a:lstStyle/>
          <a:p>
            <a:r>
              <a:rPr lang="zh-TW" altLang="en-US" dirty="0" smtClean="0">
                <a:latin typeface="標楷體" panose="03000509000000000000" pitchFamily="65" charset="-120"/>
                <a:ea typeface="標楷體" panose="03000509000000000000" pitchFamily="65" charset="-120"/>
              </a:rPr>
              <a:t>文獻探討</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30</a:t>
            </a:fld>
            <a:endParaRPr lang="en-US" dirty="0"/>
          </a:p>
        </p:txBody>
      </p:sp>
      <p:graphicFrame>
        <p:nvGraphicFramePr>
          <p:cNvPr id="7" name="資料庫圖表 6"/>
          <p:cNvGraphicFramePr/>
          <p:nvPr>
            <p:extLst/>
          </p:nvPr>
        </p:nvGraphicFramePr>
        <p:xfrm>
          <a:off x="1999877" y="2476965"/>
          <a:ext cx="7899400" cy="145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直線圖說文字 1 2"/>
          <p:cNvSpPr/>
          <p:nvPr/>
        </p:nvSpPr>
        <p:spPr>
          <a:xfrm>
            <a:off x="477079" y="4728468"/>
            <a:ext cx="3551582" cy="1736035"/>
          </a:xfrm>
          <a:prstGeom prst="borderCallout1">
            <a:avLst>
              <a:gd name="adj1" fmla="val -2222"/>
              <a:gd name="adj2" fmla="val 54737"/>
              <a:gd name="adj3" fmla="val -44229"/>
              <a:gd name="adj4" fmla="val 77977"/>
            </a:avLst>
          </a:pr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dirty="0" smtClean="0">
                <a:solidFill>
                  <a:srgbClr val="C00000"/>
                </a:solidFill>
                <a:latin typeface="標楷體" panose="03000509000000000000" pitchFamily="65" charset="-120"/>
                <a:ea typeface="標楷體" panose="03000509000000000000" pitchFamily="65" charset="-120"/>
              </a:rPr>
              <a:t>產出課綱流程，因此需要</a:t>
            </a:r>
            <a:r>
              <a:rPr lang="en-US" altLang="zh-TW" sz="2600" dirty="0" smtClean="0">
                <a:solidFill>
                  <a:srgbClr val="C00000"/>
                </a:solidFill>
                <a:latin typeface="標楷體" panose="03000509000000000000" pitchFamily="65" charset="-120"/>
                <a:ea typeface="標楷體" panose="03000509000000000000" pitchFamily="65" charset="-120"/>
              </a:rPr>
              <a:t>:</a:t>
            </a:r>
            <a:r>
              <a:rPr lang="zh-TW" altLang="en-US" sz="2600" dirty="0" smtClean="0">
                <a:solidFill>
                  <a:srgbClr val="C00000"/>
                </a:solidFill>
                <a:latin typeface="標楷體" panose="03000509000000000000" pitchFamily="65" charset="-120"/>
                <a:ea typeface="標楷體" panose="03000509000000000000" pitchFamily="65" charset="-120"/>
              </a:rPr>
              <a:t>定義、內容、步驟、焦點</a:t>
            </a:r>
            <a:r>
              <a:rPr lang="en-US" altLang="zh-TW" sz="2600" dirty="0" smtClean="0">
                <a:solidFill>
                  <a:srgbClr val="C00000"/>
                </a:solidFill>
                <a:latin typeface="標楷體" panose="03000509000000000000" pitchFamily="65" charset="-120"/>
                <a:ea typeface="標楷體" panose="03000509000000000000" pitchFamily="65" charset="-120"/>
              </a:rPr>
              <a:t>…</a:t>
            </a:r>
            <a:r>
              <a:rPr lang="zh-TW" altLang="en-US" sz="2600" dirty="0" smtClean="0">
                <a:solidFill>
                  <a:srgbClr val="C00000"/>
                </a:solidFill>
                <a:latin typeface="標楷體" panose="03000509000000000000" pitchFamily="65" charset="-120"/>
                <a:ea typeface="標楷體" panose="03000509000000000000" pitchFamily="65" charset="-120"/>
              </a:rPr>
              <a:t>相關研究</a:t>
            </a:r>
            <a:endParaRPr lang="en-US" altLang="zh-TW" sz="2600" dirty="0" smtClean="0">
              <a:solidFill>
                <a:srgbClr val="C00000"/>
              </a:solidFill>
              <a:latin typeface="標楷體" panose="03000509000000000000" pitchFamily="65" charset="-120"/>
              <a:ea typeface="標楷體" panose="03000509000000000000" pitchFamily="65" charset="-120"/>
            </a:endParaRPr>
          </a:p>
          <a:p>
            <a:r>
              <a:rPr lang="en-US" altLang="zh-TW" sz="2000" dirty="0" smtClean="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可在寫完第三章後再補充</a:t>
            </a:r>
            <a:r>
              <a:rPr lang="en-US" altLang="zh-TW" sz="2000" dirty="0" smtClean="0">
                <a:solidFill>
                  <a:srgbClr val="C00000"/>
                </a:solidFill>
                <a:latin typeface="標楷體" panose="03000509000000000000" pitchFamily="65" charset="-120"/>
                <a:ea typeface="標楷體" panose="03000509000000000000" pitchFamily="65" charset="-120"/>
              </a:rPr>
              <a:t>)</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40" name="直線圖說文字 1 39"/>
          <p:cNvSpPr/>
          <p:nvPr/>
        </p:nvSpPr>
        <p:spPr>
          <a:xfrm>
            <a:off x="4313584" y="4728467"/>
            <a:ext cx="3551582" cy="1736035"/>
          </a:xfrm>
          <a:prstGeom prst="borderCallout1">
            <a:avLst>
              <a:gd name="adj1" fmla="val -2222"/>
              <a:gd name="adj2" fmla="val 54737"/>
              <a:gd name="adj3" fmla="val -41939"/>
              <a:gd name="adj4" fmla="val 49992"/>
            </a:avLst>
          </a:prstGeom>
          <a:solidFill>
            <a:schemeClr val="bg1"/>
          </a:solidFill>
          <a:ln>
            <a:solidFill>
              <a:srgbClr val="0066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dirty="0" smtClean="0">
                <a:solidFill>
                  <a:srgbClr val="006600"/>
                </a:solidFill>
                <a:latin typeface="標楷體" panose="03000509000000000000" pitchFamily="65" charset="-120"/>
                <a:ea typeface="標楷體" panose="03000509000000000000" pitchFamily="65" charset="-120"/>
              </a:rPr>
              <a:t>產出資料蒐集的研究工具，需要</a:t>
            </a:r>
            <a:r>
              <a:rPr lang="en-US" altLang="zh-TW" sz="2600" dirty="0" smtClean="0">
                <a:solidFill>
                  <a:srgbClr val="006600"/>
                </a:solidFill>
                <a:latin typeface="標楷體" panose="03000509000000000000" pitchFamily="65" charset="-120"/>
                <a:ea typeface="標楷體" panose="03000509000000000000" pitchFamily="65" charset="-120"/>
              </a:rPr>
              <a:t>:</a:t>
            </a:r>
            <a:r>
              <a:rPr lang="zh-TW" altLang="en-US" sz="2600" dirty="0" smtClean="0">
                <a:solidFill>
                  <a:srgbClr val="006600"/>
                </a:solidFill>
                <a:latin typeface="標楷體" panose="03000509000000000000" pitchFamily="65" charset="-120"/>
                <a:ea typeface="標楷體" panose="03000509000000000000" pitchFamily="65" charset="-120"/>
              </a:rPr>
              <a:t>定義、分項定義與內容</a:t>
            </a:r>
            <a:r>
              <a:rPr lang="en-US" altLang="zh-TW" sz="2600" dirty="0" smtClean="0">
                <a:solidFill>
                  <a:srgbClr val="006600"/>
                </a:solidFill>
                <a:latin typeface="標楷體" panose="03000509000000000000" pitchFamily="65" charset="-120"/>
                <a:ea typeface="標楷體" panose="03000509000000000000" pitchFamily="65" charset="-120"/>
              </a:rPr>
              <a:t>…</a:t>
            </a:r>
            <a:r>
              <a:rPr lang="zh-TW" altLang="en-US" sz="2600" dirty="0" smtClean="0">
                <a:solidFill>
                  <a:srgbClr val="006600"/>
                </a:solidFill>
                <a:latin typeface="標楷體" panose="03000509000000000000" pitchFamily="65" charset="-120"/>
                <a:ea typeface="標楷體" panose="03000509000000000000" pitchFamily="65" charset="-120"/>
              </a:rPr>
              <a:t>相關研究</a:t>
            </a:r>
            <a:endParaRPr lang="en-US" altLang="zh-TW" sz="2600" dirty="0" smtClean="0">
              <a:solidFill>
                <a:srgbClr val="006600"/>
              </a:solidFill>
              <a:latin typeface="標楷體" panose="03000509000000000000" pitchFamily="65" charset="-120"/>
              <a:ea typeface="標楷體" panose="03000509000000000000" pitchFamily="65" charset="-120"/>
            </a:endParaRPr>
          </a:p>
          <a:p>
            <a:r>
              <a:rPr lang="en-US" altLang="zh-TW" sz="2000" dirty="0" smtClean="0">
                <a:solidFill>
                  <a:srgbClr val="006600"/>
                </a:solidFill>
                <a:latin typeface="標楷體" panose="03000509000000000000" pitchFamily="65" charset="-120"/>
                <a:ea typeface="標楷體" panose="03000509000000000000" pitchFamily="65" charset="-120"/>
              </a:rPr>
              <a:t>(</a:t>
            </a:r>
            <a:r>
              <a:rPr lang="zh-TW" altLang="en-US" sz="2000" dirty="0" smtClean="0">
                <a:solidFill>
                  <a:srgbClr val="006600"/>
                </a:solidFill>
                <a:latin typeface="標楷體" panose="03000509000000000000" pitchFamily="65" charset="-120"/>
                <a:ea typeface="標楷體" panose="03000509000000000000" pitchFamily="65" charset="-120"/>
              </a:rPr>
              <a:t>可在寫完第三章後再補充</a:t>
            </a:r>
            <a:r>
              <a:rPr lang="en-US" altLang="zh-TW" sz="2000" dirty="0" smtClean="0">
                <a:solidFill>
                  <a:srgbClr val="006600"/>
                </a:solidFill>
                <a:latin typeface="標楷體" panose="03000509000000000000" pitchFamily="65" charset="-120"/>
                <a:ea typeface="標楷體" panose="03000509000000000000" pitchFamily="65" charset="-120"/>
              </a:rPr>
              <a:t>)</a:t>
            </a:r>
            <a:endParaRPr lang="zh-TW" altLang="en-US" sz="2000" dirty="0">
              <a:solidFill>
                <a:srgbClr val="006600"/>
              </a:solidFill>
              <a:latin typeface="標楷體" panose="03000509000000000000" pitchFamily="65" charset="-120"/>
              <a:ea typeface="標楷體" panose="03000509000000000000" pitchFamily="65" charset="-120"/>
            </a:endParaRPr>
          </a:p>
        </p:txBody>
      </p:sp>
      <p:sp>
        <p:nvSpPr>
          <p:cNvPr id="42" name="直線圖說文字 1 41"/>
          <p:cNvSpPr/>
          <p:nvPr/>
        </p:nvSpPr>
        <p:spPr>
          <a:xfrm>
            <a:off x="8150089" y="4728466"/>
            <a:ext cx="3551582" cy="1736035"/>
          </a:xfrm>
          <a:prstGeom prst="borderCallout1">
            <a:avLst>
              <a:gd name="adj1" fmla="val -2222"/>
              <a:gd name="adj2" fmla="val 54737"/>
              <a:gd name="adj3" fmla="val -46520"/>
              <a:gd name="adj4" fmla="val 20515"/>
            </a:avLst>
          </a:prstGeom>
          <a:solidFill>
            <a:schemeClr val="bg1"/>
          </a:solidFill>
          <a:ln>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dirty="0" smtClean="0">
                <a:solidFill>
                  <a:srgbClr val="0000FF"/>
                </a:solidFill>
                <a:latin typeface="標楷體" panose="03000509000000000000" pitchFamily="65" charset="-120"/>
                <a:ea typeface="標楷體" panose="03000509000000000000" pitchFamily="65" charset="-120"/>
              </a:rPr>
              <a:t>可藉由他人的觀點或相關研究與結果，支持兩者的關係</a:t>
            </a:r>
            <a:r>
              <a:rPr lang="zh-TW" altLang="en-US" sz="2800" dirty="0" smtClean="0">
                <a:solidFill>
                  <a:srgbClr val="0000FF"/>
                </a:solidFill>
                <a:latin typeface="標楷體" panose="03000509000000000000" pitchFamily="65" charset="-120"/>
                <a:ea typeface="標楷體" panose="03000509000000000000" pitchFamily="65" charset="-120"/>
              </a:rPr>
              <a:t>。</a:t>
            </a:r>
            <a:endParaRPr lang="en-US" altLang="zh-TW" sz="2800" dirty="0" smtClean="0">
              <a:solidFill>
                <a:srgbClr val="0000FF"/>
              </a:solidFill>
              <a:latin typeface="標楷體" panose="03000509000000000000" pitchFamily="65" charset="-120"/>
              <a:ea typeface="標楷體" panose="03000509000000000000" pitchFamily="65" charset="-120"/>
            </a:endParaRPr>
          </a:p>
          <a:p>
            <a:r>
              <a:rPr lang="en-US" altLang="zh-TW" sz="2000" dirty="0" smtClean="0">
                <a:solidFill>
                  <a:srgbClr val="0000FF"/>
                </a:solidFill>
                <a:latin typeface="標楷體" panose="03000509000000000000" pitchFamily="65" charset="-120"/>
                <a:ea typeface="標楷體" panose="03000509000000000000" pitchFamily="65" charset="-120"/>
              </a:rPr>
              <a:t>(</a:t>
            </a:r>
            <a:r>
              <a:rPr lang="zh-TW" altLang="en-US" sz="2000" dirty="0" smtClean="0">
                <a:solidFill>
                  <a:srgbClr val="0000FF"/>
                </a:solidFill>
                <a:latin typeface="標楷體" panose="03000509000000000000" pitchFamily="65" charset="-120"/>
                <a:ea typeface="標楷體" panose="03000509000000000000" pitchFamily="65" charset="-120"/>
              </a:rPr>
              <a:t>可在寫完第三章後再補充</a:t>
            </a:r>
            <a:r>
              <a:rPr lang="en-US" altLang="zh-TW" sz="2000" dirty="0" smtClean="0">
                <a:solidFill>
                  <a:srgbClr val="0000FF"/>
                </a:solidFill>
                <a:latin typeface="標楷體" panose="03000509000000000000" pitchFamily="65" charset="-120"/>
                <a:ea typeface="標楷體" panose="03000509000000000000" pitchFamily="65" charset="-120"/>
              </a:rPr>
              <a:t>)</a:t>
            </a:r>
            <a:endParaRPr lang="zh-TW" altLang="en-US" sz="2000" dirty="0">
              <a:solidFill>
                <a:srgbClr val="0000FF"/>
              </a:solidFill>
              <a:latin typeface="標楷體" panose="03000509000000000000" pitchFamily="65" charset="-120"/>
              <a:ea typeface="標楷體" panose="03000509000000000000" pitchFamily="65" charset="-120"/>
            </a:endParaRPr>
          </a:p>
        </p:txBody>
      </p:sp>
      <p:sp>
        <p:nvSpPr>
          <p:cNvPr id="2" name="直線圖說文字 1 1"/>
          <p:cNvSpPr/>
          <p:nvPr/>
        </p:nvSpPr>
        <p:spPr>
          <a:xfrm>
            <a:off x="4028660" y="1293119"/>
            <a:ext cx="6852699" cy="940776"/>
          </a:xfrm>
          <a:prstGeom prst="borderCallout1">
            <a:avLst>
              <a:gd name="adj1" fmla="val 35572"/>
              <a:gd name="adj2" fmla="val -785"/>
              <a:gd name="adj3" fmla="val 121846"/>
              <a:gd name="adj4" fmla="val -6254"/>
            </a:avLst>
          </a:prstGeom>
          <a:solidFill>
            <a:schemeClr val="bg1"/>
          </a:solid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rgbClr val="0000FF"/>
                </a:solidFill>
                <a:latin typeface="標楷體" panose="03000509000000000000" pitchFamily="65" charset="-120"/>
                <a:ea typeface="標楷體" panose="03000509000000000000" pitchFamily="65" charset="-120"/>
              </a:rPr>
              <a:t>若要投稿嚴謹學術期刊</a:t>
            </a:r>
            <a:r>
              <a:rPr lang="en-US" altLang="zh-TW" sz="2800" dirty="0" smtClean="0">
                <a:solidFill>
                  <a:srgbClr val="0000FF"/>
                </a:solidFill>
                <a:latin typeface="標楷體" panose="03000509000000000000" pitchFamily="65" charset="-120"/>
                <a:ea typeface="標楷體" panose="03000509000000000000" pitchFamily="65" charset="-120"/>
              </a:rPr>
              <a:t>(TSSCI</a:t>
            </a:r>
            <a:r>
              <a:rPr lang="zh-TW" altLang="en-US" sz="2800" dirty="0" smtClean="0">
                <a:solidFill>
                  <a:srgbClr val="0000FF"/>
                </a:solidFill>
                <a:latin typeface="標楷體" panose="03000509000000000000" pitchFamily="65" charset="-120"/>
                <a:ea typeface="標楷體" panose="03000509000000000000" pitchFamily="65" charset="-120"/>
              </a:rPr>
              <a:t>、</a:t>
            </a:r>
            <a:r>
              <a:rPr lang="en-US" altLang="zh-TW" sz="2800" dirty="0" smtClean="0">
                <a:solidFill>
                  <a:srgbClr val="0000FF"/>
                </a:solidFill>
                <a:latin typeface="標楷體" panose="03000509000000000000" pitchFamily="65" charset="-120"/>
                <a:ea typeface="標楷體" panose="03000509000000000000" pitchFamily="65" charset="-120"/>
              </a:rPr>
              <a:t>SSCI)</a:t>
            </a:r>
            <a:r>
              <a:rPr lang="zh-TW" altLang="en-US" sz="2800" dirty="0" smtClean="0">
                <a:solidFill>
                  <a:srgbClr val="0000FF"/>
                </a:solidFill>
                <a:latin typeface="標楷體" panose="03000509000000000000" pitchFamily="65" charset="-120"/>
                <a:ea typeface="標楷體" panose="03000509000000000000" pitchFamily="65" charset="-120"/>
              </a:rPr>
              <a:t>，</a:t>
            </a:r>
            <a:r>
              <a:rPr lang="zh-TW" altLang="en-US" sz="2800" dirty="0" smtClean="0">
                <a:solidFill>
                  <a:srgbClr val="C00000"/>
                </a:solidFill>
                <a:latin typeface="標楷體" panose="03000509000000000000" pitchFamily="65" charset="-120"/>
                <a:ea typeface="標楷體" panose="03000509000000000000" pitchFamily="65" charset="-120"/>
              </a:rPr>
              <a:t>還需要對其他的教學方法進行評論</a:t>
            </a:r>
            <a:endParaRPr lang="zh-TW" altLang="en-US" sz="280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8958964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42"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54954" y="782515"/>
            <a:ext cx="9589246" cy="898117"/>
          </a:xfrm>
        </p:spPr>
        <p:txBody>
          <a:bodyPr/>
          <a:lstStyle/>
          <a:p>
            <a:r>
              <a:rPr lang="zh-TW" altLang="en-US" dirty="0" smtClean="0">
                <a:latin typeface="標楷體" panose="03000509000000000000" pitchFamily="65" charset="-120"/>
                <a:ea typeface="標楷體" panose="03000509000000000000" pitchFamily="65" charset="-120"/>
              </a:rPr>
              <a:t>文獻探討一：教學方案的探討與建構</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31</a:t>
            </a:fld>
            <a:endParaRPr lang="en-US" dirty="0"/>
          </a:p>
        </p:txBody>
      </p:sp>
      <p:graphicFrame>
        <p:nvGraphicFramePr>
          <p:cNvPr id="7" name="資料庫圖表 6"/>
          <p:cNvGraphicFramePr/>
          <p:nvPr>
            <p:extLst/>
          </p:nvPr>
        </p:nvGraphicFramePr>
        <p:xfrm>
          <a:off x="1999877" y="2476965"/>
          <a:ext cx="7899400" cy="145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右大括弧 13"/>
          <p:cNvSpPr/>
          <p:nvPr/>
        </p:nvSpPr>
        <p:spPr>
          <a:xfrm rot="16200000">
            <a:off x="5624507" y="-1423725"/>
            <a:ext cx="848457" cy="11095895"/>
          </a:xfrm>
          <a:prstGeom prst="rightBrace">
            <a:avLst>
              <a:gd name="adj1" fmla="val 8333"/>
              <a:gd name="adj2" fmla="val 26352"/>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41" name="群組 40"/>
          <p:cNvGrpSpPr/>
          <p:nvPr/>
        </p:nvGrpSpPr>
        <p:grpSpPr>
          <a:xfrm>
            <a:off x="500788" y="4291826"/>
            <a:ext cx="2998177" cy="1199907"/>
            <a:chOff x="500788" y="4291826"/>
            <a:chExt cx="2998177" cy="1199907"/>
          </a:xfrm>
        </p:grpSpPr>
        <p:pic>
          <p:nvPicPr>
            <p:cNvPr id="18" name="圖片 17"/>
            <p:cNvPicPr>
              <a:picLocks noChangeAspect="1"/>
            </p:cNvPicPr>
            <p:nvPr/>
          </p:nvPicPr>
          <p:blipFill>
            <a:blip r:embed="rId7"/>
            <a:stretch>
              <a:fillRect/>
            </a:stretch>
          </p:blipFill>
          <p:spPr>
            <a:xfrm>
              <a:off x="500788" y="4291826"/>
              <a:ext cx="2998177" cy="1199907"/>
            </a:xfrm>
            <a:prstGeom prst="rect">
              <a:avLst/>
            </a:prstGeom>
          </p:spPr>
        </p:pic>
        <p:sp>
          <p:nvSpPr>
            <p:cNvPr id="17" name="文字方塊 16"/>
            <p:cNvSpPr txBox="1"/>
            <p:nvPr/>
          </p:nvSpPr>
          <p:spPr>
            <a:xfrm rot="21426871">
              <a:off x="997742" y="4628336"/>
              <a:ext cx="2135245"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改變教學方法</a:t>
              </a:r>
              <a:endParaRPr lang="zh-TW" altLang="en-US" sz="2400" dirty="0">
                <a:latin typeface="標楷體" panose="03000509000000000000" pitchFamily="65" charset="-120"/>
                <a:ea typeface="標楷體" panose="03000509000000000000" pitchFamily="65" charset="-120"/>
              </a:endParaRPr>
            </a:p>
          </p:txBody>
        </p:sp>
      </p:grpSp>
      <p:grpSp>
        <p:nvGrpSpPr>
          <p:cNvPr id="43" name="群組 42"/>
          <p:cNvGrpSpPr/>
          <p:nvPr/>
        </p:nvGrpSpPr>
        <p:grpSpPr>
          <a:xfrm>
            <a:off x="3712186" y="4324993"/>
            <a:ext cx="1818177" cy="807876"/>
            <a:chOff x="3712186" y="4324993"/>
            <a:chExt cx="1818177" cy="807876"/>
          </a:xfrm>
        </p:grpSpPr>
        <p:pic>
          <p:nvPicPr>
            <p:cNvPr id="24" name="圖片 23"/>
            <p:cNvPicPr>
              <a:picLocks noChangeAspect="1"/>
            </p:cNvPicPr>
            <p:nvPr/>
          </p:nvPicPr>
          <p:blipFill>
            <a:blip r:embed="rId8"/>
            <a:stretch>
              <a:fillRect/>
            </a:stretch>
          </p:blipFill>
          <p:spPr>
            <a:xfrm>
              <a:off x="3712186" y="4324993"/>
              <a:ext cx="1818177" cy="807876"/>
            </a:xfrm>
            <a:prstGeom prst="rect">
              <a:avLst/>
            </a:prstGeom>
          </p:spPr>
        </p:pic>
        <p:sp>
          <p:nvSpPr>
            <p:cNvPr id="25" name="文字方塊 24"/>
            <p:cNvSpPr txBox="1"/>
            <p:nvPr/>
          </p:nvSpPr>
          <p:spPr>
            <a:xfrm>
              <a:off x="3896844" y="4607290"/>
              <a:ext cx="1298007"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定義目的</a:t>
              </a:r>
              <a:endParaRPr lang="zh-TW" altLang="en-US" sz="2000" dirty="0">
                <a:latin typeface="標楷體" panose="03000509000000000000" pitchFamily="65" charset="-120"/>
                <a:ea typeface="標楷體" panose="03000509000000000000" pitchFamily="65" charset="-120"/>
              </a:endParaRPr>
            </a:p>
          </p:txBody>
        </p:sp>
      </p:grpSp>
      <p:grpSp>
        <p:nvGrpSpPr>
          <p:cNvPr id="44" name="群組 43"/>
          <p:cNvGrpSpPr/>
          <p:nvPr/>
        </p:nvGrpSpPr>
        <p:grpSpPr>
          <a:xfrm>
            <a:off x="5773789" y="4324530"/>
            <a:ext cx="1818177" cy="807876"/>
            <a:chOff x="5773789" y="4324530"/>
            <a:chExt cx="1818177" cy="807876"/>
          </a:xfrm>
        </p:grpSpPr>
        <p:pic>
          <p:nvPicPr>
            <p:cNvPr id="26" name="圖片 25"/>
            <p:cNvPicPr>
              <a:picLocks noChangeAspect="1"/>
            </p:cNvPicPr>
            <p:nvPr/>
          </p:nvPicPr>
          <p:blipFill>
            <a:blip r:embed="rId8"/>
            <a:stretch>
              <a:fillRect/>
            </a:stretch>
          </p:blipFill>
          <p:spPr>
            <a:xfrm>
              <a:off x="5773789" y="4324530"/>
              <a:ext cx="1818177" cy="807876"/>
            </a:xfrm>
            <a:prstGeom prst="rect">
              <a:avLst/>
            </a:prstGeom>
          </p:spPr>
        </p:pic>
        <p:sp>
          <p:nvSpPr>
            <p:cNvPr id="27" name="文字方塊 26"/>
            <p:cNvSpPr txBox="1"/>
            <p:nvPr/>
          </p:nvSpPr>
          <p:spPr>
            <a:xfrm>
              <a:off x="5949576" y="4574586"/>
              <a:ext cx="1375609"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細節內容</a:t>
              </a:r>
              <a:endParaRPr lang="zh-TW" altLang="en-US" sz="2000" dirty="0">
                <a:latin typeface="標楷體" panose="03000509000000000000" pitchFamily="65" charset="-120"/>
                <a:ea typeface="標楷體" panose="03000509000000000000" pitchFamily="65" charset="-120"/>
              </a:endParaRPr>
            </a:p>
          </p:txBody>
        </p:sp>
      </p:grpSp>
      <p:grpSp>
        <p:nvGrpSpPr>
          <p:cNvPr id="46" name="群組 45"/>
          <p:cNvGrpSpPr/>
          <p:nvPr/>
        </p:nvGrpSpPr>
        <p:grpSpPr>
          <a:xfrm>
            <a:off x="3712186" y="5760958"/>
            <a:ext cx="1818177" cy="611700"/>
            <a:chOff x="3712186" y="5760958"/>
            <a:chExt cx="1818177" cy="611700"/>
          </a:xfrm>
        </p:grpSpPr>
        <p:pic>
          <p:nvPicPr>
            <p:cNvPr id="30" name="圖片 29"/>
            <p:cNvPicPr>
              <a:picLocks noChangeAspect="1"/>
            </p:cNvPicPr>
            <p:nvPr/>
          </p:nvPicPr>
          <p:blipFill>
            <a:blip r:embed="rId9"/>
            <a:stretch>
              <a:fillRect/>
            </a:stretch>
          </p:blipFill>
          <p:spPr>
            <a:xfrm>
              <a:off x="3712186" y="5760958"/>
              <a:ext cx="1818177" cy="611700"/>
            </a:xfrm>
            <a:prstGeom prst="rect">
              <a:avLst/>
            </a:prstGeom>
          </p:spPr>
        </p:pic>
        <p:sp>
          <p:nvSpPr>
            <p:cNvPr id="31" name="文字方塊 30"/>
            <p:cNvSpPr txBox="1"/>
            <p:nvPr/>
          </p:nvSpPr>
          <p:spPr>
            <a:xfrm>
              <a:off x="3896845" y="5908893"/>
              <a:ext cx="1440086" cy="400110"/>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定義目的</a:t>
              </a:r>
            </a:p>
          </p:txBody>
        </p:sp>
      </p:grpSp>
      <p:grpSp>
        <p:nvGrpSpPr>
          <p:cNvPr id="47" name="群組 46"/>
          <p:cNvGrpSpPr/>
          <p:nvPr/>
        </p:nvGrpSpPr>
        <p:grpSpPr>
          <a:xfrm>
            <a:off x="5839922" y="5697401"/>
            <a:ext cx="1818177" cy="611700"/>
            <a:chOff x="5839922" y="5697401"/>
            <a:chExt cx="1818177" cy="611700"/>
          </a:xfrm>
        </p:grpSpPr>
        <p:pic>
          <p:nvPicPr>
            <p:cNvPr id="32" name="圖片 31"/>
            <p:cNvPicPr>
              <a:picLocks noChangeAspect="1"/>
            </p:cNvPicPr>
            <p:nvPr/>
          </p:nvPicPr>
          <p:blipFill>
            <a:blip r:embed="rId9"/>
            <a:stretch>
              <a:fillRect/>
            </a:stretch>
          </p:blipFill>
          <p:spPr>
            <a:xfrm>
              <a:off x="5839922" y="5697401"/>
              <a:ext cx="1818177" cy="611700"/>
            </a:xfrm>
            <a:prstGeom prst="rect">
              <a:avLst/>
            </a:prstGeom>
          </p:spPr>
        </p:pic>
        <p:sp>
          <p:nvSpPr>
            <p:cNvPr id="33" name="文字方塊 32"/>
            <p:cNvSpPr txBox="1"/>
            <p:nvPr/>
          </p:nvSpPr>
          <p:spPr>
            <a:xfrm>
              <a:off x="5875092" y="5845336"/>
              <a:ext cx="1716873" cy="400110"/>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細節內容</a:t>
              </a:r>
            </a:p>
          </p:txBody>
        </p:sp>
      </p:grpSp>
      <p:grpSp>
        <p:nvGrpSpPr>
          <p:cNvPr id="48" name="群組 47"/>
          <p:cNvGrpSpPr/>
          <p:nvPr/>
        </p:nvGrpSpPr>
        <p:grpSpPr>
          <a:xfrm>
            <a:off x="7967658" y="5680102"/>
            <a:ext cx="1818177" cy="611700"/>
            <a:chOff x="7967658" y="5680102"/>
            <a:chExt cx="1818177" cy="611700"/>
          </a:xfrm>
        </p:grpSpPr>
        <p:pic>
          <p:nvPicPr>
            <p:cNvPr id="34" name="圖片 33"/>
            <p:cNvPicPr>
              <a:picLocks noChangeAspect="1"/>
            </p:cNvPicPr>
            <p:nvPr/>
          </p:nvPicPr>
          <p:blipFill>
            <a:blip r:embed="rId9"/>
            <a:stretch>
              <a:fillRect/>
            </a:stretch>
          </p:blipFill>
          <p:spPr>
            <a:xfrm>
              <a:off x="7967658" y="5680102"/>
              <a:ext cx="1818177" cy="611700"/>
            </a:xfrm>
            <a:prstGeom prst="rect">
              <a:avLst/>
            </a:prstGeom>
          </p:spPr>
        </p:pic>
        <p:sp>
          <p:nvSpPr>
            <p:cNvPr id="35" name="文字方塊 34"/>
            <p:cNvSpPr txBox="1"/>
            <p:nvPr/>
          </p:nvSpPr>
          <p:spPr>
            <a:xfrm>
              <a:off x="8156703" y="5826203"/>
              <a:ext cx="1440086"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相關研究</a:t>
              </a:r>
              <a:endParaRPr lang="zh-TW" altLang="en-US" sz="2000" dirty="0">
                <a:latin typeface="標楷體" panose="03000509000000000000" pitchFamily="65" charset="-120"/>
                <a:ea typeface="標楷體" panose="03000509000000000000" pitchFamily="65" charset="-120"/>
              </a:endParaRPr>
            </a:p>
          </p:txBody>
        </p:sp>
      </p:grpSp>
      <p:sp>
        <p:nvSpPr>
          <p:cNvPr id="37" name="文字方塊 36"/>
          <p:cNvSpPr txBox="1"/>
          <p:nvPr/>
        </p:nvSpPr>
        <p:spPr>
          <a:xfrm>
            <a:off x="10095175" y="4891779"/>
            <a:ext cx="1818530" cy="1200329"/>
          </a:xfrm>
          <a:prstGeom prst="rect">
            <a:avLst/>
          </a:prstGeom>
          <a:noFill/>
          <a:ln>
            <a:solidFill>
              <a:srgbClr val="B31166"/>
            </a:solidFill>
          </a:ln>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準備產出一學期課綱</a:t>
            </a:r>
            <a:r>
              <a:rPr lang="en-US" altLang="zh-TW" sz="2400" dirty="0" smtClean="0">
                <a:latin typeface="標楷體" panose="03000509000000000000" pitchFamily="65" charset="-120"/>
                <a:ea typeface="標楷體" panose="03000509000000000000" pitchFamily="65" charset="-120"/>
              </a:rPr>
              <a:t/>
            </a:r>
            <a:br>
              <a:rPr lang="en-US" altLang="zh-TW" sz="2400" dirty="0" smtClean="0">
                <a:latin typeface="標楷體" panose="03000509000000000000" pitchFamily="65" charset="-120"/>
                <a:ea typeface="標楷體" panose="03000509000000000000" pitchFamily="65" charset="-120"/>
              </a:rPr>
            </a:b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階段</a:t>
            </a:r>
            <a:r>
              <a:rPr lang="en-US" altLang="zh-TW" sz="2400" dirty="0" smtClean="0">
                <a:latin typeface="標楷體" panose="03000509000000000000" pitchFamily="65" charset="-120"/>
                <a:ea typeface="標楷體" panose="03000509000000000000" pitchFamily="65" charset="-120"/>
              </a:rPr>
              <a:t>)</a:t>
            </a:r>
            <a:endParaRPr lang="zh-TW" altLang="en-US" sz="2400" b="1" dirty="0">
              <a:solidFill>
                <a:srgbClr val="B31166"/>
              </a:solidFill>
              <a:latin typeface="標楷體" panose="03000509000000000000" pitchFamily="65" charset="-120"/>
              <a:ea typeface="標楷體" panose="03000509000000000000" pitchFamily="65" charset="-120"/>
            </a:endParaRPr>
          </a:p>
        </p:txBody>
      </p:sp>
      <p:grpSp>
        <p:nvGrpSpPr>
          <p:cNvPr id="45" name="群組 44"/>
          <p:cNvGrpSpPr/>
          <p:nvPr/>
        </p:nvGrpSpPr>
        <p:grpSpPr>
          <a:xfrm>
            <a:off x="7934482" y="4306400"/>
            <a:ext cx="1818177" cy="807876"/>
            <a:chOff x="7934482" y="4281293"/>
            <a:chExt cx="1818177" cy="807876"/>
          </a:xfrm>
        </p:grpSpPr>
        <p:pic>
          <p:nvPicPr>
            <p:cNvPr id="38" name="圖片 37"/>
            <p:cNvPicPr>
              <a:picLocks noChangeAspect="1"/>
            </p:cNvPicPr>
            <p:nvPr/>
          </p:nvPicPr>
          <p:blipFill>
            <a:blip r:embed="rId8"/>
            <a:stretch>
              <a:fillRect/>
            </a:stretch>
          </p:blipFill>
          <p:spPr>
            <a:xfrm>
              <a:off x="7934482" y="4281293"/>
              <a:ext cx="1818177" cy="807876"/>
            </a:xfrm>
            <a:prstGeom prst="rect">
              <a:avLst/>
            </a:prstGeom>
          </p:spPr>
        </p:pic>
        <p:sp>
          <p:nvSpPr>
            <p:cNvPr id="39" name="文字方塊 38"/>
            <p:cNvSpPr txBox="1"/>
            <p:nvPr/>
          </p:nvSpPr>
          <p:spPr>
            <a:xfrm>
              <a:off x="8135634" y="4548451"/>
              <a:ext cx="1375609"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相關研究</a:t>
              </a:r>
              <a:endParaRPr lang="zh-TW" altLang="en-US" sz="2000" dirty="0">
                <a:latin typeface="標楷體" panose="03000509000000000000" pitchFamily="65" charset="-120"/>
                <a:ea typeface="標楷體" panose="03000509000000000000" pitchFamily="65" charset="-120"/>
              </a:endParaRPr>
            </a:p>
          </p:txBody>
        </p:sp>
      </p:grpSp>
      <p:grpSp>
        <p:nvGrpSpPr>
          <p:cNvPr id="36" name="群組 35"/>
          <p:cNvGrpSpPr/>
          <p:nvPr/>
        </p:nvGrpSpPr>
        <p:grpSpPr>
          <a:xfrm>
            <a:off x="500788" y="5508994"/>
            <a:ext cx="2998177" cy="1199907"/>
            <a:chOff x="574057" y="5508995"/>
            <a:chExt cx="2998177" cy="1199907"/>
          </a:xfrm>
        </p:grpSpPr>
        <p:pic>
          <p:nvPicPr>
            <p:cNvPr id="49" name="圖片 48"/>
            <p:cNvPicPr>
              <a:picLocks noChangeAspect="1"/>
            </p:cNvPicPr>
            <p:nvPr/>
          </p:nvPicPr>
          <p:blipFill>
            <a:blip r:embed="rId7"/>
            <a:stretch>
              <a:fillRect/>
            </a:stretch>
          </p:blipFill>
          <p:spPr>
            <a:xfrm>
              <a:off x="574057" y="5508995"/>
              <a:ext cx="2998177" cy="1199907"/>
            </a:xfrm>
            <a:prstGeom prst="rect">
              <a:avLst/>
            </a:prstGeom>
          </p:spPr>
        </p:pic>
        <p:sp>
          <p:nvSpPr>
            <p:cNvPr id="50" name="文字方塊 49"/>
            <p:cNvSpPr txBox="1"/>
            <p:nvPr/>
          </p:nvSpPr>
          <p:spPr>
            <a:xfrm rot="21426871">
              <a:off x="1071056" y="5834345"/>
              <a:ext cx="2063079"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改變課程內容</a:t>
              </a:r>
              <a:endParaRPr lang="zh-TW" altLang="en-US" sz="2400" dirty="0">
                <a:latin typeface="標楷體" panose="03000509000000000000" pitchFamily="65" charset="-120"/>
                <a:ea typeface="標楷體" panose="03000509000000000000" pitchFamily="65" charset="-120"/>
              </a:endParaRPr>
            </a:p>
          </p:txBody>
        </p:sp>
      </p:grpSp>
      <p:sp>
        <p:nvSpPr>
          <p:cNvPr id="42" name="文字方塊 41"/>
          <p:cNvSpPr txBox="1"/>
          <p:nvPr/>
        </p:nvSpPr>
        <p:spPr>
          <a:xfrm>
            <a:off x="9422642" y="2586667"/>
            <a:ext cx="2643116" cy="1077218"/>
          </a:xfrm>
          <a:prstGeom prst="rect">
            <a:avLst/>
          </a:prstGeom>
          <a:noFill/>
          <a:ln>
            <a:solidFill>
              <a:srgbClr val="B31166"/>
            </a:solidFill>
          </a:ln>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讓教學方案具有內容效度</a:t>
            </a:r>
            <a:endParaRPr lang="zh-TW" altLang="en-US" sz="3200" dirty="0">
              <a:latin typeface="標楷體" panose="03000509000000000000" pitchFamily="65" charset="-120"/>
              <a:ea typeface="標楷體" panose="03000509000000000000" pitchFamily="65" charset="-120"/>
            </a:endParaRPr>
          </a:p>
        </p:txBody>
      </p:sp>
      <p:sp>
        <p:nvSpPr>
          <p:cNvPr id="3" name="向上箭號 2"/>
          <p:cNvSpPr/>
          <p:nvPr/>
        </p:nvSpPr>
        <p:spPr>
          <a:xfrm>
            <a:off x="10614991" y="3838944"/>
            <a:ext cx="575748" cy="7095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1903675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par>
                                <p:cTn id="17" presetID="22" presetClass="entr" presetSubtype="8"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par>
                                <p:cTn id="20" presetID="22" presetClass="entr" presetSubtype="8"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par>
                                <p:cTn id="23" presetID="22" presetClass="entr" presetSubtype="8"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par>
                                <p:cTn id="26" presetID="22" presetClass="entr" presetSubtype="8"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在此階段後可否</a:t>
            </a:r>
            <a:r>
              <a:rPr lang="zh-TW" altLang="en-US" b="1" u="sng" dirty="0">
                <a:latin typeface="標楷體" panose="03000509000000000000" pitchFamily="65" charset="-120"/>
                <a:ea typeface="標楷體" panose="03000509000000000000" pitchFamily="65" charset="-120"/>
              </a:rPr>
              <a:t>寫出教學階段</a:t>
            </a:r>
            <a:r>
              <a:rPr lang="zh-TW" altLang="en-US" dirty="0" smtClean="0">
                <a:latin typeface="標楷體" panose="03000509000000000000" pitchFamily="65" charset="-120"/>
                <a:ea typeface="標楷體" panose="03000509000000000000" pitchFamily="65" charset="-120"/>
              </a:rPr>
              <a:t>或</a:t>
            </a:r>
            <a:r>
              <a:rPr lang="zh-TW" altLang="en-US" dirty="0">
                <a:latin typeface="Times New Roman" panose="02020603050405020304" pitchFamily="18" charset="0"/>
                <a:ea typeface="標楷體" panose="03000509000000000000" pitchFamily="65" charset="-120"/>
              </a:rPr>
              <a:t>畫</a:t>
            </a:r>
            <a:r>
              <a:rPr lang="zh-TW" altLang="en-US" dirty="0" smtClean="0">
                <a:latin typeface="標楷體" panose="03000509000000000000" pitchFamily="65" charset="-120"/>
                <a:ea typeface="標楷體" panose="03000509000000000000" pitchFamily="65" charset="-120"/>
              </a:rPr>
              <a:t>出模式</a:t>
            </a:r>
            <a:r>
              <a:rPr lang="en-US" altLang="zh-TW" dirty="0" smtClean="0">
                <a:latin typeface="標楷體" panose="03000509000000000000" pitchFamily="65" charset="-12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讓教學模式有文獻的效</a:t>
            </a:r>
            <a:r>
              <a:rPr lang="zh-TW" altLang="en-US" dirty="0" smtClean="0">
                <a:latin typeface="Times New Roman" panose="02020603050405020304" pitchFamily="18" charset="0"/>
                <a:ea typeface="標楷體" panose="03000509000000000000" pitchFamily="65" charset="-120"/>
              </a:rPr>
              <a:t>度</a:t>
            </a:r>
            <a:r>
              <a:rPr lang="en-US" altLang="zh-TW" dirty="0" smtClean="0">
                <a:latin typeface="Times New Roman" panose="02020603050405020304" pitchFamily="18" charset="0"/>
                <a:ea typeface="標楷體" panose="03000509000000000000" pitchFamily="65" charset="-120"/>
              </a:rPr>
              <a:t>) </a:t>
            </a:r>
            <a:r>
              <a:rPr lang="en-US" altLang="zh-TW" b="1"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Example 1</a:t>
            </a:r>
            <a:endParaRPr lang="zh-TW" altLang="en-US" b="1"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18052" y="2226365"/>
            <a:ext cx="11688418" cy="4439477"/>
          </a:xfrm>
        </p:spPr>
        <p:txBody>
          <a:bodyPr>
            <a:noAutofit/>
          </a:bodyPr>
          <a:lstStyle/>
          <a:p>
            <a:pPr>
              <a:spcBef>
                <a:spcPts val="600"/>
              </a:spcBef>
            </a:pPr>
            <a:r>
              <a:rPr lang="en-US" altLang="zh-TW" sz="2600" dirty="0"/>
              <a:t>Through the incorporation of the interdisciplinary curriculum design </a:t>
            </a:r>
            <a:r>
              <a:rPr lang="en-US" altLang="zh-TW" sz="2600" dirty="0" smtClean="0"/>
              <a:t>processes…the </a:t>
            </a:r>
            <a:r>
              <a:rPr lang="en-US" altLang="zh-TW" sz="2600" dirty="0"/>
              <a:t>following processes can be achieved:</a:t>
            </a:r>
            <a:endParaRPr lang="zh-TW" altLang="zh-TW" sz="2600" dirty="0"/>
          </a:p>
          <a:p>
            <a:pPr>
              <a:spcBef>
                <a:spcPts val="600"/>
              </a:spcBef>
              <a:buFont typeface="+mj-lt"/>
              <a:buAutoNum type="arabicPeriod"/>
            </a:pPr>
            <a:r>
              <a:rPr lang="en-US" altLang="zh-TW" sz="2600" dirty="0"/>
              <a:t> </a:t>
            </a:r>
            <a:r>
              <a:rPr lang="en-US" altLang="zh-TW" sz="2600" dirty="0" smtClean="0"/>
              <a:t>TESs </a:t>
            </a:r>
            <a:r>
              <a:rPr lang="en-US" altLang="zh-TW" sz="2600" dirty="0"/>
              <a:t>can interact with online mentors through synchronous videoconferencing, allowing them </a:t>
            </a:r>
            <a:r>
              <a:rPr lang="en-US" altLang="zh-TW" sz="2600" dirty="0" smtClean="0"/>
              <a:t>…</a:t>
            </a:r>
            <a:endParaRPr lang="zh-TW" altLang="zh-TW" sz="2600" dirty="0"/>
          </a:p>
          <a:p>
            <a:pPr lvl="0">
              <a:spcBef>
                <a:spcPts val="600"/>
              </a:spcBef>
              <a:buFont typeface="+mj-lt"/>
              <a:buAutoNum type="arabicPeriod"/>
            </a:pPr>
            <a:r>
              <a:rPr lang="en-US" altLang="zh-TW" sz="2600" dirty="0"/>
              <a:t>Online mentors guide TESs in developing core themes on the basis of the school context.</a:t>
            </a:r>
            <a:endParaRPr lang="zh-TW" altLang="zh-TW" sz="2600" dirty="0"/>
          </a:p>
          <a:p>
            <a:pPr lvl="0">
              <a:spcBef>
                <a:spcPts val="600"/>
              </a:spcBef>
              <a:buFont typeface="+mj-lt"/>
              <a:buAutoNum type="arabicPeriod"/>
            </a:pPr>
            <a:r>
              <a:rPr lang="en-US" altLang="zh-TW" sz="2600" dirty="0"/>
              <a:t>On the basis of what they have learned through synchronous and asynchronous group discussions, TESs can </a:t>
            </a:r>
            <a:r>
              <a:rPr lang="en-US" altLang="zh-TW" sz="2600" dirty="0" smtClean="0"/>
              <a:t>…</a:t>
            </a:r>
            <a:endParaRPr lang="zh-TW" altLang="zh-TW" sz="2600" dirty="0"/>
          </a:p>
          <a:p>
            <a:pPr lvl="0">
              <a:spcBef>
                <a:spcPts val="600"/>
              </a:spcBef>
              <a:buFont typeface="+mj-lt"/>
              <a:buAutoNum type="arabicPeriod"/>
            </a:pPr>
            <a:r>
              <a:rPr lang="en-US" altLang="zh-TW" sz="2600" dirty="0"/>
              <a:t>TESs can propose plans for providing integrative learning experiences for students and share the plans with their online mentors.</a:t>
            </a:r>
            <a:endParaRPr lang="zh-TW" altLang="zh-TW" sz="2600" dirty="0"/>
          </a:p>
          <a:p>
            <a:pPr>
              <a:spcBef>
                <a:spcPts val="600"/>
              </a:spcBef>
            </a:pPr>
            <a:endParaRPr lang="zh-TW" altLang="en-US" sz="2600"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283126722"/>
      </p:ext>
    </p:extLst>
  </p:cSld>
  <p:clrMapOvr>
    <a:masterClrMapping/>
  </p:clrMapOvr>
  <p:transition spd="slow">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ea typeface="標楷體" panose="03000509000000000000" pitchFamily="65" charset="-120"/>
              </a:rPr>
              <a:t>在此階段後可否寫出教學階段</a:t>
            </a:r>
            <a:r>
              <a:rPr lang="zh-TW" altLang="en-US" dirty="0" smtClean="0">
                <a:latin typeface="Times New Roman" panose="02020603050405020304" pitchFamily="18" charset="0"/>
                <a:ea typeface="標楷體" panose="03000509000000000000" pitchFamily="65" charset="-120"/>
              </a:rPr>
              <a:t>或畫出模式</a:t>
            </a:r>
            <a:r>
              <a:rPr lang="en-US" altLang="zh-TW" dirty="0" smtClean="0">
                <a:latin typeface="Times New Roman" panose="02020603050405020304" pitchFamily="18" charset="0"/>
                <a:ea typeface="標楷體" panose="03000509000000000000" pitchFamily="65" charset="-120"/>
              </a:rPr>
              <a:t/>
            </a:r>
            <a:br>
              <a:rPr lang="en-US" altLang="zh-TW" dirty="0" smtClean="0">
                <a:latin typeface="Times New Roman" panose="02020603050405020304" pitchFamily="18" charset="0"/>
                <a:ea typeface="標楷體" panose="03000509000000000000" pitchFamily="65" charset="-120"/>
              </a:rPr>
            </a:br>
            <a:r>
              <a:rPr lang="en-US" altLang="zh-TW"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Example 2</a:t>
            </a:r>
            <a:endParaRPr lang="zh-TW" altLang="en-US"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圖片 5"/>
          <p:cNvPicPr>
            <a:picLocks noChangeAspect="1"/>
          </p:cNvPicPr>
          <p:nvPr/>
        </p:nvPicPr>
        <p:blipFill>
          <a:blip r:embed="rId2"/>
          <a:stretch>
            <a:fillRect/>
          </a:stretch>
        </p:blipFill>
        <p:spPr>
          <a:xfrm>
            <a:off x="826353" y="2146853"/>
            <a:ext cx="10729543" cy="4711148"/>
          </a:xfrm>
          <a:prstGeom prst="rect">
            <a:avLst/>
          </a:prstGeom>
        </p:spPr>
      </p:pic>
      <p:sp>
        <p:nvSpPr>
          <p:cNvPr id="7" name="圓角矩形 6"/>
          <p:cNvSpPr/>
          <p:nvPr/>
        </p:nvSpPr>
        <p:spPr>
          <a:xfrm>
            <a:off x="3366053" y="1529637"/>
            <a:ext cx="8189844" cy="1505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Times New Roman" panose="02020603050405020304" pitchFamily="18" charset="0"/>
                <a:ea typeface="標楷體" panose="03000509000000000000" pitchFamily="65" charset="-120"/>
              </a:rPr>
              <a:t>也可以寫在</a:t>
            </a:r>
            <a:r>
              <a:rPr lang="en-US" altLang="zh-TW" sz="3200" dirty="0">
                <a:latin typeface="Times New Roman" panose="02020603050405020304" pitchFamily="18" charset="0"/>
                <a:ea typeface="標楷體" panose="03000509000000000000" pitchFamily="65" charset="-120"/>
              </a:rPr>
              <a:t>Methodology</a:t>
            </a:r>
            <a:r>
              <a:rPr lang="zh-TW" altLang="en-US" sz="3200" dirty="0">
                <a:latin typeface="Times New Roman" panose="02020603050405020304" pitchFamily="18" charset="0"/>
                <a:ea typeface="標楷體" panose="03000509000000000000" pitchFamily="65" charset="-120"/>
              </a:rPr>
              <a:t>裡</a:t>
            </a:r>
            <a:r>
              <a:rPr lang="zh-TW" altLang="en-US" sz="3200" dirty="0" smtClean="0">
                <a:latin typeface="Times New Roman" panose="02020603050405020304" pitchFamily="18" charset="0"/>
                <a:ea typeface="標楷體" panose="03000509000000000000" pitchFamily="65" charset="-120"/>
              </a:rPr>
              <a:t>，但那時就要寫出具體的內容</a:t>
            </a:r>
            <a:r>
              <a:rPr lang="en-US" altLang="zh-TW" sz="3200" dirty="0" smtClean="0">
                <a:latin typeface="Times New Roman" panose="02020603050405020304" pitchFamily="18" charset="0"/>
                <a:ea typeface="標楷體" panose="03000509000000000000" pitchFamily="65" charset="-120"/>
              </a:rPr>
              <a:t>(</a:t>
            </a:r>
            <a:r>
              <a:rPr lang="zh-TW" altLang="en-US" sz="3200" dirty="0" smtClean="0">
                <a:latin typeface="Times New Roman" panose="02020603050405020304" pitchFamily="18" charset="0"/>
                <a:ea typeface="標楷體" panose="03000509000000000000" pitchFamily="65" charset="-120"/>
              </a:rPr>
              <a:t>教材、教法、評量</a:t>
            </a:r>
            <a:r>
              <a:rPr lang="en-US" altLang="zh-TW" sz="3200" dirty="0" smtClean="0">
                <a:latin typeface="Times New Roman" panose="02020603050405020304" pitchFamily="18" charset="0"/>
                <a:ea typeface="標楷體" panose="03000509000000000000" pitchFamily="65" charset="-120"/>
              </a:rPr>
              <a:t>…)</a:t>
            </a:r>
            <a:r>
              <a:rPr lang="zh-TW" altLang="en-US" sz="3200" dirty="0" smtClean="0">
                <a:latin typeface="Times New Roman" panose="02020603050405020304" pitchFamily="18" charset="0"/>
                <a:ea typeface="標楷體" panose="03000509000000000000" pitchFamily="65" charset="-120"/>
              </a:rPr>
              <a:t>，那時可用表格表示。</a:t>
            </a:r>
            <a:endParaRPr lang="zh-TW" altLang="en-US" sz="32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68724133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34</a:t>
            </a:fld>
            <a:endParaRPr lang="en-US" dirty="0"/>
          </a:p>
        </p:txBody>
      </p:sp>
      <p:sp>
        <p:nvSpPr>
          <p:cNvPr id="3" name="內容版面配置區 2"/>
          <p:cNvSpPr>
            <a:spLocks noGrp="1"/>
          </p:cNvSpPr>
          <p:nvPr>
            <p:ph idx="4294967295"/>
          </p:nvPr>
        </p:nvSpPr>
        <p:spPr>
          <a:xfrm>
            <a:off x="219809" y="211321"/>
            <a:ext cx="11826158" cy="6222333"/>
          </a:xfrm>
          <a:solidFill>
            <a:schemeClr val="bg1"/>
          </a:solidFill>
        </p:spPr>
        <p:txBody>
          <a:bodyPr>
            <a:noAutofit/>
          </a:bodyPr>
          <a:lstStyle/>
          <a:p>
            <a:r>
              <a:rPr lang="en-US" altLang="zh-TW" sz="2800" dirty="0" err="1" smtClean="0">
                <a:latin typeface="Times New Roman" panose="02020603050405020304" pitchFamily="18" charset="0"/>
                <a:ea typeface="標楷體" panose="03000509000000000000" pitchFamily="65" charset="-120"/>
              </a:rPr>
              <a:t>Blumenfeld</a:t>
            </a:r>
            <a:r>
              <a:rPr lang="zh-TW" altLang="zh-TW" sz="2800" dirty="0">
                <a:latin typeface="Times New Roman" panose="02020603050405020304" pitchFamily="18" charset="0"/>
                <a:ea typeface="標楷體" panose="03000509000000000000" pitchFamily="65" charset="-120"/>
              </a:rPr>
              <a:t>等人（</a:t>
            </a:r>
            <a:r>
              <a:rPr lang="en-US" altLang="zh-TW" sz="2800" dirty="0">
                <a:latin typeface="Times New Roman" panose="02020603050405020304" pitchFamily="18" charset="0"/>
                <a:ea typeface="標楷體" panose="03000509000000000000" pitchFamily="65" charset="-120"/>
              </a:rPr>
              <a:t>1991</a:t>
            </a:r>
            <a:r>
              <a:rPr lang="zh-TW" altLang="zh-TW" sz="2800" dirty="0">
                <a:latin typeface="Times New Roman" panose="02020603050405020304" pitchFamily="18" charset="0"/>
                <a:ea typeface="標楷體" panose="03000509000000000000" pitchFamily="65" charset="-120"/>
              </a:rPr>
              <a:t>）定義專題導向學習為一種複雜的工作，過程</a:t>
            </a:r>
            <a:r>
              <a:rPr lang="zh-TW" altLang="zh-TW" sz="2800" dirty="0" smtClean="0">
                <a:latin typeface="Times New Roman" panose="02020603050405020304" pitchFamily="18" charset="0"/>
                <a:ea typeface="標楷體" panose="03000509000000000000" pitchFamily="65" charset="-120"/>
              </a:rPr>
              <a:t>中</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r>
              <a:rPr lang="en-US" altLang="zh-TW" sz="2800" dirty="0" err="1" smtClean="0">
                <a:latin typeface="Times New Roman" panose="02020603050405020304" pitchFamily="18" charset="0"/>
                <a:ea typeface="標楷體" panose="03000509000000000000" pitchFamily="65" charset="-120"/>
              </a:rPr>
              <a:t>Krajcik</a:t>
            </a:r>
            <a:r>
              <a:rPr lang="zh-TW" altLang="zh-TW" sz="2800" dirty="0" smtClean="0">
                <a:latin typeface="Times New Roman" panose="02020603050405020304" pitchFamily="18" charset="0"/>
                <a:ea typeface="標楷體" panose="03000509000000000000" pitchFamily="65" charset="-120"/>
              </a:rPr>
              <a:t>與</a:t>
            </a:r>
            <a:r>
              <a:rPr lang="en-US" altLang="zh-TW" sz="2800" dirty="0" err="1" smtClean="0">
                <a:latin typeface="Times New Roman" panose="02020603050405020304" pitchFamily="18" charset="0"/>
                <a:ea typeface="標楷體" panose="03000509000000000000" pitchFamily="65" charset="-120"/>
              </a:rPr>
              <a:t>Blumenfeld</a:t>
            </a:r>
            <a:r>
              <a:rPr lang="zh-TW" altLang="zh-TW" sz="2800" dirty="0" smtClean="0">
                <a:latin typeface="Times New Roman" panose="02020603050405020304" pitchFamily="18" charset="0"/>
                <a:ea typeface="標楷體" panose="03000509000000000000" pitchFamily="65" charset="-120"/>
              </a:rPr>
              <a:t>（</a:t>
            </a:r>
            <a:r>
              <a:rPr lang="en-US" altLang="zh-TW" sz="2800" dirty="0" smtClean="0">
                <a:latin typeface="Times New Roman" panose="02020603050405020304" pitchFamily="18" charset="0"/>
                <a:ea typeface="標楷體" panose="03000509000000000000" pitchFamily="65" charset="-120"/>
              </a:rPr>
              <a:t>2006</a:t>
            </a:r>
            <a:r>
              <a:rPr lang="zh-TW" altLang="zh-TW" sz="2800" dirty="0" smtClean="0">
                <a:latin typeface="Times New Roman" panose="02020603050405020304" pitchFamily="18" charset="0"/>
                <a:ea typeface="標楷體" panose="03000509000000000000" pitchFamily="65" charset="-120"/>
              </a:rPr>
              <a:t>）確認專題導向學習有三個要素，分別是產生驅動問題（</a:t>
            </a:r>
            <a:r>
              <a:rPr lang="en-US" altLang="zh-TW" sz="2800" dirty="0" smtClean="0">
                <a:latin typeface="Times New Roman" panose="02020603050405020304" pitchFamily="18" charset="0"/>
                <a:ea typeface="標楷體" panose="03000509000000000000" pitchFamily="65" charset="-120"/>
              </a:rPr>
              <a:t>driving questions</a:t>
            </a:r>
            <a:r>
              <a:rPr lang="zh-TW" altLang="zh-TW" sz="2800" dirty="0" smtClean="0">
                <a:latin typeface="Times New Roman" panose="02020603050405020304" pitchFamily="18" charset="0"/>
                <a:ea typeface="標楷體" panose="03000509000000000000" pitchFamily="65" charset="-120"/>
              </a:rPr>
              <a:t>）、發展書面文件（</a:t>
            </a:r>
            <a:r>
              <a:rPr lang="en-US" altLang="zh-TW" sz="2800" dirty="0" smtClean="0">
                <a:latin typeface="Times New Roman" panose="02020603050405020304" pitchFamily="18" charset="0"/>
                <a:ea typeface="標楷體" panose="03000509000000000000" pitchFamily="65" charset="-120"/>
              </a:rPr>
              <a:t>developing artifacts</a:t>
            </a:r>
            <a:r>
              <a:rPr lang="zh-TW" altLang="zh-TW" sz="2800" dirty="0" smtClean="0">
                <a:latin typeface="Times New Roman" panose="02020603050405020304" pitchFamily="18" charset="0"/>
                <a:ea typeface="標楷體" panose="03000509000000000000" pitchFamily="65" charset="-120"/>
              </a:rPr>
              <a:t>）、與同伴合作（</a:t>
            </a:r>
            <a:r>
              <a:rPr lang="en-US" altLang="zh-TW" sz="2800" dirty="0" smtClean="0">
                <a:latin typeface="Times New Roman" panose="02020603050405020304" pitchFamily="18" charset="0"/>
                <a:ea typeface="標楷體" panose="03000509000000000000" pitchFamily="65" charset="-120"/>
              </a:rPr>
              <a:t>collaborating with peers</a:t>
            </a:r>
            <a:r>
              <a:rPr lang="zh-TW" altLang="zh-TW" sz="2800" dirty="0" smtClean="0">
                <a:latin typeface="Times New Roman" panose="02020603050405020304" pitchFamily="18" charset="0"/>
                <a:ea typeface="標楷體" panose="03000509000000000000" pitchFamily="65" charset="-120"/>
              </a:rPr>
              <a:t>）。</a:t>
            </a:r>
            <a:r>
              <a:rPr lang="en-US" altLang="zh-TW" sz="2800" dirty="0" smtClean="0">
                <a:latin typeface="Times New Roman" panose="02020603050405020304" pitchFamily="18" charset="0"/>
                <a:ea typeface="標楷體" panose="03000509000000000000" pitchFamily="65" charset="-120"/>
              </a:rPr>
              <a:t>…</a:t>
            </a:r>
          </a:p>
          <a:p>
            <a:r>
              <a:rPr lang="zh-TW" altLang="en-US" sz="2800" dirty="0" smtClean="0">
                <a:solidFill>
                  <a:srgbClr val="0000FF"/>
                </a:solidFill>
                <a:latin typeface="Times New Roman" panose="02020603050405020304" pitchFamily="18" charset="0"/>
                <a:ea typeface="標楷體" panose="03000509000000000000" pitchFamily="65" charset="-120"/>
              </a:rPr>
              <a:t>根據上述</a:t>
            </a:r>
            <a:r>
              <a:rPr lang="en-US" altLang="zh-TW" sz="2800" dirty="0" smtClean="0">
                <a:solidFill>
                  <a:srgbClr val="0000FF"/>
                </a:solidFill>
                <a:latin typeface="Times New Roman" panose="02020603050405020304" pitchFamily="18" charset="0"/>
                <a:ea typeface="標楷體" panose="03000509000000000000" pitchFamily="65" charset="-120"/>
              </a:rPr>
              <a:t>…</a:t>
            </a:r>
            <a:r>
              <a:rPr lang="zh-TW" altLang="en-US" sz="2800" dirty="0" smtClean="0">
                <a:solidFill>
                  <a:srgbClr val="0000FF"/>
                </a:solidFill>
                <a:latin typeface="Times New Roman" panose="02020603050405020304" pitchFamily="18" charset="0"/>
                <a:ea typeface="標楷體" panose="03000509000000000000" pitchFamily="65" charset="-120"/>
              </a:rPr>
              <a:t>專題導向學習的教學階段是</a:t>
            </a:r>
            <a:r>
              <a:rPr lang="en-US" altLang="zh-TW" sz="2800" dirty="0" smtClean="0">
                <a:solidFill>
                  <a:srgbClr val="0000FF"/>
                </a:solidFill>
                <a:latin typeface="Times New Roman" panose="02020603050405020304" pitchFamily="18" charset="0"/>
                <a:ea typeface="標楷體" panose="03000509000000000000" pitchFamily="65" charset="-120"/>
              </a:rPr>
              <a:t>…1.   2.   3….</a:t>
            </a:r>
            <a:endParaRPr lang="zh-TW" altLang="zh-TW" sz="2800" dirty="0" smtClean="0">
              <a:solidFill>
                <a:srgbClr val="0000FF"/>
              </a:solidFill>
              <a:latin typeface="Times New Roman" panose="02020603050405020304" pitchFamily="18" charset="0"/>
              <a:ea typeface="標楷體" panose="03000509000000000000" pitchFamily="65" charset="-120"/>
            </a:endParaRPr>
          </a:p>
          <a:p>
            <a:r>
              <a:rPr lang="zh-TW" altLang="zh-TW" sz="2800" dirty="0" smtClean="0">
                <a:latin typeface="Times New Roman" panose="02020603050405020304" pitchFamily="18" charset="0"/>
                <a:ea typeface="標楷體" panose="03000509000000000000" pitchFamily="65" charset="-120"/>
              </a:rPr>
              <a:t>在</a:t>
            </a:r>
            <a:r>
              <a:rPr lang="zh-TW" altLang="zh-TW" sz="2800" dirty="0">
                <a:latin typeface="Times New Roman" panose="02020603050405020304" pitchFamily="18" charset="0"/>
                <a:ea typeface="標楷體" panose="03000509000000000000" pitchFamily="65" charset="-120"/>
              </a:rPr>
              <a:t>相關研究方面，</a:t>
            </a:r>
            <a:r>
              <a:rPr lang="en-US" altLang="zh-TW" sz="2800" dirty="0">
                <a:latin typeface="Times New Roman" panose="02020603050405020304" pitchFamily="18" charset="0"/>
                <a:ea typeface="標楷體" panose="03000509000000000000" pitchFamily="65" charset="-120"/>
              </a:rPr>
              <a:t>Grossman</a:t>
            </a:r>
            <a:r>
              <a:rPr lang="zh-TW" altLang="zh-TW" sz="2800" dirty="0">
                <a:latin typeface="Times New Roman" panose="02020603050405020304" pitchFamily="18" charset="0"/>
                <a:ea typeface="標楷體" panose="03000509000000000000" pitchFamily="65" charset="-120"/>
              </a:rPr>
              <a:t>、</a:t>
            </a:r>
            <a:r>
              <a:rPr lang="en-US" altLang="zh-TW" sz="2800" dirty="0" err="1">
                <a:latin typeface="Times New Roman" panose="02020603050405020304" pitchFamily="18" charset="0"/>
                <a:ea typeface="標楷體" panose="03000509000000000000" pitchFamily="65" charset="-120"/>
              </a:rPr>
              <a:t>Pupik</a:t>
            </a:r>
            <a:r>
              <a:rPr lang="zh-TW" altLang="zh-TW" sz="2800" dirty="0">
                <a:latin typeface="Times New Roman" panose="02020603050405020304" pitchFamily="18" charset="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rPr>
              <a:t>Kavanagh</a:t>
            </a:r>
            <a:r>
              <a:rPr lang="zh-TW" altLang="zh-TW" sz="2800" dirty="0">
                <a:latin typeface="Times New Roman" panose="02020603050405020304" pitchFamily="18" charset="0"/>
                <a:ea typeface="標楷體" panose="03000509000000000000" pitchFamily="65" charset="-120"/>
              </a:rPr>
              <a:t>與</a:t>
            </a:r>
            <a:r>
              <a:rPr lang="en-US" altLang="zh-TW" sz="2800" dirty="0">
                <a:latin typeface="Times New Roman" panose="02020603050405020304" pitchFamily="18" charset="0"/>
                <a:ea typeface="標楷體" panose="03000509000000000000" pitchFamily="65" charset="-120"/>
              </a:rPr>
              <a:t>Herrmann </a:t>
            </a:r>
            <a:r>
              <a:rPr lang="zh-TW" altLang="zh-TW" sz="2800" dirty="0">
                <a:latin typeface="Times New Roman" panose="02020603050405020304" pitchFamily="18" charset="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rPr>
              <a:t>2019</a:t>
            </a:r>
            <a:r>
              <a:rPr lang="zh-TW" altLang="zh-TW" sz="2800" dirty="0">
                <a:latin typeface="Times New Roman" panose="02020603050405020304" pitchFamily="18" charset="0"/>
                <a:ea typeface="標楷體" panose="03000509000000000000" pitchFamily="65" charset="-120"/>
              </a:rPr>
              <a:t>）藉</a:t>
            </a:r>
            <a:r>
              <a:rPr lang="zh-TW" altLang="zh-TW" sz="2800" dirty="0" smtClean="0">
                <a:latin typeface="Times New Roman" panose="02020603050405020304" pitchFamily="18" charset="0"/>
                <a:ea typeface="標楷體" panose="03000509000000000000" pitchFamily="65" charset="-120"/>
              </a:rPr>
              <a:t>由</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，發現</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a:t>
            </a:r>
            <a:r>
              <a:rPr lang="en-US" altLang="zh-TW" sz="2800" dirty="0" err="1">
                <a:latin typeface="Times New Roman" panose="02020603050405020304" pitchFamily="18" charset="0"/>
                <a:ea typeface="標楷體" panose="03000509000000000000" pitchFamily="65" charset="-120"/>
              </a:rPr>
              <a:t>Tsybulsky</a:t>
            </a:r>
            <a:r>
              <a:rPr lang="zh-TW" altLang="zh-TW" sz="2800" dirty="0">
                <a:latin typeface="Times New Roman" panose="02020603050405020304" pitchFamily="18" charset="0"/>
                <a:ea typeface="標楷體" panose="03000509000000000000" pitchFamily="65" charset="-120"/>
              </a:rPr>
              <a:t>與</a:t>
            </a:r>
            <a:r>
              <a:rPr lang="en-US" altLang="zh-TW" sz="2800" dirty="0" err="1">
                <a:latin typeface="Times New Roman" panose="02020603050405020304" pitchFamily="18" charset="0"/>
                <a:ea typeface="標楷體" panose="03000509000000000000" pitchFamily="65" charset="-120"/>
              </a:rPr>
              <a:t>Muchnik-Rozanov</a:t>
            </a:r>
            <a:r>
              <a:rPr lang="zh-TW" altLang="zh-TW" sz="2800" dirty="0">
                <a:latin typeface="Times New Roman" panose="02020603050405020304" pitchFamily="18" charset="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rPr>
              <a:t>2019</a:t>
            </a:r>
            <a:r>
              <a:rPr lang="zh-TW" altLang="zh-TW" sz="2800" dirty="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探討</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a:t>
            </a:r>
            <a:r>
              <a:rPr lang="zh-TW" altLang="zh-TW" sz="2800" dirty="0">
                <a:solidFill>
                  <a:srgbClr val="C00000"/>
                </a:solidFill>
                <a:latin typeface="Times New Roman" panose="02020603050405020304" pitchFamily="18" charset="0"/>
                <a:ea typeface="標楷體" panose="03000509000000000000" pitchFamily="65" charset="-120"/>
              </a:rPr>
              <a:t>發現專題導向學習</a:t>
            </a:r>
            <a:r>
              <a:rPr lang="zh-TW" altLang="zh-TW" sz="2800" dirty="0" smtClean="0">
                <a:solidFill>
                  <a:srgbClr val="C00000"/>
                </a:solidFill>
                <a:latin typeface="Times New Roman" panose="02020603050405020304" pitchFamily="18" charset="0"/>
                <a:ea typeface="標楷體" panose="03000509000000000000" pitchFamily="65" charset="-120"/>
              </a:rPr>
              <a:t>有助於</a:t>
            </a:r>
            <a:r>
              <a:rPr lang="en-US" altLang="zh-TW" sz="2800" dirty="0" smtClean="0">
                <a:solidFill>
                  <a:srgbClr val="C00000"/>
                </a:solidFill>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a:t>
            </a:r>
            <a:r>
              <a:rPr lang="zh-TW" altLang="zh-TW" sz="2800" dirty="0">
                <a:latin typeface="Times New Roman" panose="02020603050405020304" pitchFamily="18" charset="0"/>
                <a:ea typeface="標楷體" panose="03000509000000000000" pitchFamily="65" charset="-120"/>
              </a:rPr>
              <a:t>另外</a:t>
            </a:r>
            <a:r>
              <a:rPr lang="en-US" altLang="zh-TW" sz="2800" dirty="0" smtClean="0">
                <a:latin typeface="Times New Roman" panose="02020603050405020304" pitchFamily="18" charset="0"/>
                <a:ea typeface="標楷體" panose="03000509000000000000" pitchFamily="65" charset="-120"/>
              </a:rPr>
              <a:t>…</a:t>
            </a:r>
            <a:endParaRPr lang="zh-TW" altLang="en-US" sz="2800" dirty="0">
              <a:latin typeface="Times New Roman" panose="02020603050405020304" pitchFamily="18" charset="0"/>
              <a:ea typeface="標楷體" panose="03000509000000000000" pitchFamily="65" charset="-120"/>
            </a:endParaRPr>
          </a:p>
        </p:txBody>
      </p:sp>
      <p:sp>
        <p:nvSpPr>
          <p:cNvPr id="5" name="矩形 4"/>
          <p:cNvSpPr/>
          <p:nvPr/>
        </p:nvSpPr>
        <p:spPr>
          <a:xfrm>
            <a:off x="219809" y="4829449"/>
            <a:ext cx="6066692" cy="1829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避免抄襲，閱讀與整理文獻後，先依照定義、內容、相關研究等順序，寫出自己的觀點</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小結論</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，再引用文獻支持自己的觀點，之後，再潤飾。</a:t>
            </a:r>
            <a:endParaRPr lang="zh-TW" altLang="en-US" sz="2800" dirty="0">
              <a:latin typeface="標楷體" panose="03000509000000000000" pitchFamily="65" charset="-120"/>
              <a:ea typeface="標楷體" panose="03000509000000000000" pitchFamily="65" charset="-120"/>
            </a:endParaRPr>
          </a:p>
        </p:txBody>
      </p:sp>
      <p:sp>
        <p:nvSpPr>
          <p:cNvPr id="6" name="矩形 5"/>
          <p:cNvSpPr/>
          <p:nvPr/>
        </p:nvSpPr>
        <p:spPr>
          <a:xfrm>
            <a:off x="6751022" y="4829449"/>
            <a:ext cx="4830424" cy="182949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不過，如果要直接寫到投稿</a:t>
            </a:r>
            <a:r>
              <a:rPr lang="en-US" altLang="zh-TW" sz="2800" dirty="0" smtClean="0">
                <a:latin typeface="標楷體" panose="03000509000000000000" pitchFamily="65" charset="-120"/>
                <a:ea typeface="標楷體" panose="03000509000000000000" pitchFamily="65" charset="-120"/>
              </a:rPr>
              <a:t>I</a:t>
            </a:r>
            <a:r>
              <a:rPr lang="zh-TW" altLang="en-US" sz="2800" dirty="0" smtClean="0">
                <a:latin typeface="標楷體" panose="03000509000000000000" pitchFamily="65" charset="-120"/>
                <a:ea typeface="標楷體" panose="03000509000000000000" pitchFamily="65" charset="-120"/>
              </a:rPr>
              <a:t>級期刊論文，還得要比較此方案與其他方案，評估其價值。</a:t>
            </a:r>
            <a:endParaRPr lang="zh-TW" altLang="en-US" sz="2800" dirty="0">
              <a:latin typeface="標楷體" panose="03000509000000000000" pitchFamily="65" charset="-120"/>
              <a:ea typeface="標楷體" panose="03000509000000000000" pitchFamily="65" charset="-120"/>
            </a:endParaRPr>
          </a:p>
        </p:txBody>
      </p:sp>
      <p:sp>
        <p:nvSpPr>
          <p:cNvPr id="2" name="矩形 1"/>
          <p:cNvSpPr/>
          <p:nvPr/>
        </p:nvSpPr>
        <p:spPr>
          <a:xfrm>
            <a:off x="4172793" y="4133899"/>
            <a:ext cx="7408653" cy="47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要引用到其他的教學實踐研究之論文，有延續性之意。</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6181236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54954" y="782515"/>
            <a:ext cx="9589246" cy="898117"/>
          </a:xfrm>
        </p:spPr>
        <p:txBody>
          <a:bodyPr/>
          <a:lstStyle/>
          <a:p>
            <a:r>
              <a:rPr lang="zh-TW" altLang="en-US" dirty="0" smtClean="0">
                <a:latin typeface="標楷體" panose="03000509000000000000" pitchFamily="65" charset="-120"/>
                <a:ea typeface="標楷體" panose="03000509000000000000" pitchFamily="65" charset="-120"/>
              </a:rPr>
              <a:t>文獻探討二：學習效應的探討與細節項目</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35</a:t>
            </a:fld>
            <a:endParaRPr lang="en-US" dirty="0"/>
          </a:p>
        </p:txBody>
      </p:sp>
      <p:graphicFrame>
        <p:nvGraphicFramePr>
          <p:cNvPr id="7" name="資料庫圖表 6"/>
          <p:cNvGraphicFramePr/>
          <p:nvPr>
            <p:extLst/>
          </p:nvPr>
        </p:nvGraphicFramePr>
        <p:xfrm>
          <a:off x="1999877" y="2476965"/>
          <a:ext cx="7899400" cy="145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右大括弧 13"/>
          <p:cNvSpPr/>
          <p:nvPr/>
        </p:nvSpPr>
        <p:spPr>
          <a:xfrm rot="16200000">
            <a:off x="5525348" y="-1449108"/>
            <a:ext cx="848457" cy="11095895"/>
          </a:xfrm>
          <a:prstGeom prst="rightBrace">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41" name="群組 40"/>
          <p:cNvGrpSpPr/>
          <p:nvPr/>
        </p:nvGrpSpPr>
        <p:grpSpPr>
          <a:xfrm>
            <a:off x="500788" y="4291826"/>
            <a:ext cx="2998177" cy="1199907"/>
            <a:chOff x="500788" y="4291826"/>
            <a:chExt cx="2998177" cy="1199907"/>
          </a:xfrm>
        </p:grpSpPr>
        <p:pic>
          <p:nvPicPr>
            <p:cNvPr id="18" name="圖片 17"/>
            <p:cNvPicPr>
              <a:picLocks noChangeAspect="1"/>
            </p:cNvPicPr>
            <p:nvPr/>
          </p:nvPicPr>
          <p:blipFill>
            <a:blip r:embed="rId7"/>
            <a:stretch>
              <a:fillRect/>
            </a:stretch>
          </p:blipFill>
          <p:spPr>
            <a:xfrm>
              <a:off x="500788" y="4291826"/>
              <a:ext cx="2998177" cy="1199907"/>
            </a:xfrm>
            <a:prstGeom prst="rect">
              <a:avLst/>
            </a:prstGeom>
          </p:spPr>
        </p:pic>
        <p:sp>
          <p:nvSpPr>
            <p:cNvPr id="17" name="文字方塊 16"/>
            <p:cNvSpPr txBox="1"/>
            <p:nvPr/>
          </p:nvSpPr>
          <p:spPr>
            <a:xfrm rot="21426871">
              <a:off x="997826" y="4508526"/>
              <a:ext cx="2004097" cy="707886"/>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學習效應很明確</a:t>
              </a:r>
              <a:endParaRPr lang="en-US" altLang="zh-TW" sz="2000" dirty="0" smtClean="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如批判思考能力</a:t>
              </a:r>
            </a:p>
          </p:txBody>
        </p:sp>
      </p:grpSp>
      <p:grpSp>
        <p:nvGrpSpPr>
          <p:cNvPr id="43" name="群組 42"/>
          <p:cNvGrpSpPr/>
          <p:nvPr/>
        </p:nvGrpSpPr>
        <p:grpSpPr>
          <a:xfrm>
            <a:off x="3712186" y="4324993"/>
            <a:ext cx="1818177" cy="807876"/>
            <a:chOff x="3712186" y="4324993"/>
            <a:chExt cx="1818177" cy="807876"/>
          </a:xfrm>
        </p:grpSpPr>
        <p:pic>
          <p:nvPicPr>
            <p:cNvPr id="24" name="圖片 23"/>
            <p:cNvPicPr>
              <a:picLocks noChangeAspect="1"/>
            </p:cNvPicPr>
            <p:nvPr/>
          </p:nvPicPr>
          <p:blipFill>
            <a:blip r:embed="rId8"/>
            <a:stretch>
              <a:fillRect/>
            </a:stretch>
          </p:blipFill>
          <p:spPr>
            <a:xfrm>
              <a:off x="3712186" y="4324993"/>
              <a:ext cx="1818177" cy="807876"/>
            </a:xfrm>
            <a:prstGeom prst="rect">
              <a:avLst/>
            </a:prstGeom>
          </p:spPr>
        </p:pic>
        <p:sp>
          <p:nvSpPr>
            <p:cNvPr id="25" name="文字方塊 24"/>
            <p:cNvSpPr txBox="1"/>
            <p:nvPr/>
          </p:nvSpPr>
          <p:spPr>
            <a:xfrm>
              <a:off x="3896845" y="4607290"/>
              <a:ext cx="1053224"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定 義</a:t>
              </a:r>
              <a:endParaRPr lang="zh-TW" altLang="en-US" sz="2000" dirty="0">
                <a:latin typeface="標楷體" panose="03000509000000000000" pitchFamily="65" charset="-120"/>
                <a:ea typeface="標楷體" panose="03000509000000000000" pitchFamily="65" charset="-120"/>
              </a:endParaRPr>
            </a:p>
          </p:txBody>
        </p:sp>
      </p:grpSp>
      <p:grpSp>
        <p:nvGrpSpPr>
          <p:cNvPr id="44" name="群組 43"/>
          <p:cNvGrpSpPr/>
          <p:nvPr/>
        </p:nvGrpSpPr>
        <p:grpSpPr>
          <a:xfrm>
            <a:off x="5773789" y="4324530"/>
            <a:ext cx="1818177" cy="807876"/>
            <a:chOff x="5773789" y="4324530"/>
            <a:chExt cx="1818177" cy="807876"/>
          </a:xfrm>
        </p:grpSpPr>
        <p:pic>
          <p:nvPicPr>
            <p:cNvPr id="26" name="圖片 25"/>
            <p:cNvPicPr>
              <a:picLocks noChangeAspect="1"/>
            </p:cNvPicPr>
            <p:nvPr/>
          </p:nvPicPr>
          <p:blipFill>
            <a:blip r:embed="rId8"/>
            <a:stretch>
              <a:fillRect/>
            </a:stretch>
          </p:blipFill>
          <p:spPr>
            <a:xfrm>
              <a:off x="5773789" y="4324530"/>
              <a:ext cx="1818177" cy="807876"/>
            </a:xfrm>
            <a:prstGeom prst="rect">
              <a:avLst/>
            </a:prstGeom>
          </p:spPr>
        </p:pic>
        <p:sp>
          <p:nvSpPr>
            <p:cNvPr id="27" name="文字方塊 26"/>
            <p:cNvSpPr txBox="1"/>
            <p:nvPr/>
          </p:nvSpPr>
          <p:spPr>
            <a:xfrm>
              <a:off x="5949576" y="4574586"/>
              <a:ext cx="1375609" cy="400110"/>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內容</a:t>
              </a:r>
              <a:r>
                <a:rPr lang="zh-TW" altLang="en-US" sz="2000" dirty="0" smtClean="0">
                  <a:latin typeface="標楷體" panose="03000509000000000000" pitchFamily="65" charset="-120"/>
                  <a:ea typeface="標楷體" panose="03000509000000000000" pitchFamily="65" charset="-120"/>
                </a:rPr>
                <a:t>細節</a:t>
              </a:r>
              <a:endParaRPr lang="zh-TW" altLang="en-US" sz="2000" dirty="0">
                <a:latin typeface="標楷體" panose="03000509000000000000" pitchFamily="65" charset="-120"/>
                <a:ea typeface="標楷體" panose="03000509000000000000" pitchFamily="65" charset="-120"/>
              </a:endParaRPr>
            </a:p>
          </p:txBody>
        </p:sp>
      </p:grpSp>
      <p:grpSp>
        <p:nvGrpSpPr>
          <p:cNvPr id="46" name="群組 45"/>
          <p:cNvGrpSpPr/>
          <p:nvPr/>
        </p:nvGrpSpPr>
        <p:grpSpPr>
          <a:xfrm>
            <a:off x="3712186" y="5760958"/>
            <a:ext cx="1818177" cy="611700"/>
            <a:chOff x="3712186" y="5760958"/>
            <a:chExt cx="1818177" cy="611700"/>
          </a:xfrm>
        </p:grpSpPr>
        <p:pic>
          <p:nvPicPr>
            <p:cNvPr id="30" name="圖片 29"/>
            <p:cNvPicPr>
              <a:picLocks noChangeAspect="1"/>
            </p:cNvPicPr>
            <p:nvPr/>
          </p:nvPicPr>
          <p:blipFill>
            <a:blip r:embed="rId9"/>
            <a:stretch>
              <a:fillRect/>
            </a:stretch>
          </p:blipFill>
          <p:spPr>
            <a:xfrm>
              <a:off x="3712186" y="5760958"/>
              <a:ext cx="1818177" cy="611700"/>
            </a:xfrm>
            <a:prstGeom prst="rect">
              <a:avLst/>
            </a:prstGeom>
          </p:spPr>
        </p:pic>
        <p:sp>
          <p:nvSpPr>
            <p:cNvPr id="31" name="文字方塊 30"/>
            <p:cNvSpPr txBox="1"/>
            <p:nvPr/>
          </p:nvSpPr>
          <p:spPr>
            <a:xfrm>
              <a:off x="3896845" y="5908893"/>
              <a:ext cx="1440086"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效應範疇</a:t>
              </a:r>
              <a:endParaRPr lang="zh-TW" altLang="en-US" sz="2000" dirty="0">
                <a:latin typeface="標楷體" panose="03000509000000000000" pitchFamily="65" charset="-120"/>
                <a:ea typeface="標楷體" panose="03000509000000000000" pitchFamily="65" charset="-120"/>
              </a:endParaRPr>
            </a:p>
          </p:txBody>
        </p:sp>
      </p:grpSp>
      <p:grpSp>
        <p:nvGrpSpPr>
          <p:cNvPr id="47" name="群組 46"/>
          <p:cNvGrpSpPr/>
          <p:nvPr/>
        </p:nvGrpSpPr>
        <p:grpSpPr>
          <a:xfrm>
            <a:off x="5839922" y="5697401"/>
            <a:ext cx="1818177" cy="611700"/>
            <a:chOff x="5839922" y="5697401"/>
            <a:chExt cx="1818177" cy="611700"/>
          </a:xfrm>
        </p:grpSpPr>
        <p:pic>
          <p:nvPicPr>
            <p:cNvPr id="32" name="圖片 31"/>
            <p:cNvPicPr>
              <a:picLocks noChangeAspect="1"/>
            </p:cNvPicPr>
            <p:nvPr/>
          </p:nvPicPr>
          <p:blipFill>
            <a:blip r:embed="rId9"/>
            <a:stretch>
              <a:fillRect/>
            </a:stretch>
          </p:blipFill>
          <p:spPr>
            <a:xfrm>
              <a:off x="5839922" y="5697401"/>
              <a:ext cx="1818177" cy="611700"/>
            </a:xfrm>
            <a:prstGeom prst="rect">
              <a:avLst/>
            </a:prstGeom>
          </p:spPr>
        </p:pic>
        <p:sp>
          <p:nvSpPr>
            <p:cNvPr id="33" name="文字方塊 32"/>
            <p:cNvSpPr txBox="1"/>
            <p:nvPr/>
          </p:nvSpPr>
          <p:spPr>
            <a:xfrm>
              <a:off x="5875092" y="5845336"/>
              <a:ext cx="1716873"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情境</a:t>
              </a:r>
              <a:r>
                <a:rPr lang="zh-TW" altLang="en-US" sz="2000" dirty="0" smtClean="0">
                  <a:solidFill>
                    <a:srgbClr val="0000FF"/>
                  </a:solidFill>
                  <a:latin typeface="標楷體" panose="03000509000000000000" pitchFamily="65" charset="-120"/>
                  <a:ea typeface="標楷體" panose="03000509000000000000" pitchFamily="65" charset="-120"/>
                </a:rPr>
                <a:t>要素細節</a:t>
              </a:r>
              <a:endParaRPr lang="zh-TW" altLang="en-US" sz="2000" dirty="0">
                <a:solidFill>
                  <a:srgbClr val="0000FF"/>
                </a:solidFill>
                <a:latin typeface="標楷體" panose="03000509000000000000" pitchFamily="65" charset="-120"/>
                <a:ea typeface="標楷體" panose="03000509000000000000" pitchFamily="65" charset="-120"/>
              </a:endParaRPr>
            </a:p>
          </p:txBody>
        </p:sp>
      </p:grpSp>
      <p:grpSp>
        <p:nvGrpSpPr>
          <p:cNvPr id="48" name="群組 47"/>
          <p:cNvGrpSpPr/>
          <p:nvPr/>
        </p:nvGrpSpPr>
        <p:grpSpPr>
          <a:xfrm>
            <a:off x="7967658" y="5680102"/>
            <a:ext cx="1818177" cy="611700"/>
            <a:chOff x="7967658" y="5680102"/>
            <a:chExt cx="1818177" cy="611700"/>
          </a:xfrm>
        </p:grpSpPr>
        <p:pic>
          <p:nvPicPr>
            <p:cNvPr id="34" name="圖片 33"/>
            <p:cNvPicPr>
              <a:picLocks noChangeAspect="1"/>
            </p:cNvPicPr>
            <p:nvPr/>
          </p:nvPicPr>
          <p:blipFill>
            <a:blip r:embed="rId9"/>
            <a:stretch>
              <a:fillRect/>
            </a:stretch>
          </p:blipFill>
          <p:spPr>
            <a:xfrm>
              <a:off x="7967658" y="5680102"/>
              <a:ext cx="1818177" cy="611700"/>
            </a:xfrm>
            <a:prstGeom prst="rect">
              <a:avLst/>
            </a:prstGeom>
          </p:spPr>
        </p:pic>
        <p:sp>
          <p:nvSpPr>
            <p:cNvPr id="35" name="文字方塊 34"/>
            <p:cNvSpPr txBox="1"/>
            <p:nvPr/>
          </p:nvSpPr>
          <p:spPr>
            <a:xfrm>
              <a:off x="8156703" y="5826203"/>
              <a:ext cx="1440086"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相關研究</a:t>
              </a:r>
              <a:endParaRPr lang="zh-TW" altLang="en-US" sz="2000" dirty="0">
                <a:latin typeface="標楷體" panose="03000509000000000000" pitchFamily="65" charset="-120"/>
                <a:ea typeface="標楷體" panose="03000509000000000000" pitchFamily="65" charset="-120"/>
              </a:endParaRPr>
            </a:p>
          </p:txBody>
        </p:sp>
      </p:grpSp>
      <p:sp>
        <p:nvSpPr>
          <p:cNvPr id="37" name="文字方塊 36"/>
          <p:cNvSpPr txBox="1"/>
          <p:nvPr/>
        </p:nvSpPr>
        <p:spPr>
          <a:xfrm>
            <a:off x="10130564" y="5680102"/>
            <a:ext cx="1466122" cy="707886"/>
          </a:xfrm>
          <a:prstGeom prst="rect">
            <a:avLst/>
          </a:prstGeom>
          <a:noFill/>
          <a:ln>
            <a:solidFill>
              <a:srgbClr val="B31166"/>
            </a:solidFill>
          </a:ln>
        </p:spPr>
        <p:txBody>
          <a:bodyPr wrap="square" rtlCol="0">
            <a:spAutoFit/>
          </a:bodyPr>
          <a:lstStyle/>
          <a:p>
            <a:pPr algn="ctr"/>
            <a:r>
              <a:rPr lang="zh-TW" altLang="en-US" sz="2000" dirty="0" smtClean="0">
                <a:latin typeface="標楷體" panose="03000509000000000000" pitchFamily="65" charset="-120"/>
                <a:ea typeface="標楷體" panose="03000509000000000000" pitchFamily="65" charset="-120"/>
              </a:rPr>
              <a:t>資料分析</a:t>
            </a:r>
            <a:endParaRPr lang="en-US" altLang="zh-TW" sz="2000" dirty="0" smtClean="0">
              <a:latin typeface="標楷體" panose="03000509000000000000" pitchFamily="65" charset="-120"/>
              <a:ea typeface="標楷體" panose="03000509000000000000" pitchFamily="65" charset="-120"/>
            </a:endParaRPr>
          </a:p>
          <a:p>
            <a:pPr algn="ctr"/>
            <a:r>
              <a:rPr lang="zh-TW" altLang="en-US" sz="2000" b="1" dirty="0" smtClean="0">
                <a:solidFill>
                  <a:srgbClr val="B31166"/>
                </a:solidFill>
                <a:latin typeface="標楷體" panose="03000509000000000000" pitchFamily="65" charset="-120"/>
                <a:ea typeface="標楷體" panose="03000509000000000000" pitchFamily="65" charset="-120"/>
              </a:rPr>
              <a:t>主題分析法</a:t>
            </a:r>
            <a:endParaRPr lang="zh-TW" altLang="en-US" sz="2000" b="1" dirty="0">
              <a:solidFill>
                <a:srgbClr val="B31166"/>
              </a:solidFill>
              <a:latin typeface="標楷體" panose="03000509000000000000" pitchFamily="65" charset="-120"/>
              <a:ea typeface="標楷體" panose="03000509000000000000" pitchFamily="65" charset="-120"/>
            </a:endParaRPr>
          </a:p>
        </p:txBody>
      </p:sp>
      <p:grpSp>
        <p:nvGrpSpPr>
          <p:cNvPr id="45" name="群組 44"/>
          <p:cNvGrpSpPr/>
          <p:nvPr/>
        </p:nvGrpSpPr>
        <p:grpSpPr>
          <a:xfrm>
            <a:off x="7941686" y="4321904"/>
            <a:ext cx="1818177" cy="807876"/>
            <a:chOff x="7934482" y="4281293"/>
            <a:chExt cx="1818177" cy="807876"/>
          </a:xfrm>
        </p:grpSpPr>
        <p:pic>
          <p:nvPicPr>
            <p:cNvPr id="38" name="圖片 37"/>
            <p:cNvPicPr>
              <a:picLocks noChangeAspect="1"/>
            </p:cNvPicPr>
            <p:nvPr/>
          </p:nvPicPr>
          <p:blipFill>
            <a:blip r:embed="rId8"/>
            <a:stretch>
              <a:fillRect/>
            </a:stretch>
          </p:blipFill>
          <p:spPr>
            <a:xfrm>
              <a:off x="7934482" y="4281293"/>
              <a:ext cx="1818177" cy="807876"/>
            </a:xfrm>
            <a:prstGeom prst="rect">
              <a:avLst/>
            </a:prstGeom>
          </p:spPr>
        </p:pic>
        <p:sp>
          <p:nvSpPr>
            <p:cNvPr id="39" name="文字方塊 38"/>
            <p:cNvSpPr txBox="1"/>
            <p:nvPr/>
          </p:nvSpPr>
          <p:spPr>
            <a:xfrm>
              <a:off x="8135634" y="4548451"/>
              <a:ext cx="1375609"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相關研究</a:t>
              </a:r>
              <a:endParaRPr lang="zh-TW" altLang="en-US" sz="2000" dirty="0">
                <a:latin typeface="標楷體" panose="03000509000000000000" pitchFamily="65" charset="-120"/>
                <a:ea typeface="標楷體" panose="03000509000000000000" pitchFamily="65" charset="-120"/>
              </a:endParaRPr>
            </a:p>
          </p:txBody>
        </p:sp>
      </p:grpSp>
      <p:sp>
        <p:nvSpPr>
          <p:cNvPr id="40" name="文字方塊 39"/>
          <p:cNvSpPr txBox="1"/>
          <p:nvPr/>
        </p:nvSpPr>
        <p:spPr>
          <a:xfrm>
            <a:off x="10109583" y="4393699"/>
            <a:ext cx="1487102" cy="707886"/>
          </a:xfrm>
          <a:prstGeom prst="rect">
            <a:avLst/>
          </a:prstGeom>
          <a:solidFill>
            <a:schemeClr val="bg1"/>
          </a:solidFill>
          <a:ln>
            <a:solidFill>
              <a:srgbClr val="B31166"/>
            </a:solidFill>
          </a:ln>
        </p:spPr>
        <p:txBody>
          <a:bodyPr wrap="square" rtlCol="0">
            <a:spAutoFit/>
          </a:bodyPr>
          <a:lstStyle/>
          <a:p>
            <a:pPr algn="ctr"/>
            <a:r>
              <a:rPr lang="zh-TW" altLang="en-US" sz="2000" dirty="0" smtClean="0">
                <a:latin typeface="標楷體" panose="03000509000000000000" pitchFamily="65" charset="-120"/>
                <a:ea typeface="標楷體" panose="03000509000000000000" pitchFamily="65" charset="-120"/>
              </a:rPr>
              <a:t>資料分析</a:t>
            </a:r>
            <a:endParaRPr lang="en-US" altLang="zh-TW" sz="2000" dirty="0" smtClean="0">
              <a:latin typeface="標楷體" panose="03000509000000000000" pitchFamily="65" charset="-120"/>
              <a:ea typeface="標楷體" panose="03000509000000000000" pitchFamily="65" charset="-120"/>
            </a:endParaRPr>
          </a:p>
          <a:p>
            <a:pPr algn="ctr"/>
            <a:r>
              <a:rPr lang="zh-TW" altLang="en-US" sz="2000" b="1" dirty="0" smtClean="0">
                <a:solidFill>
                  <a:srgbClr val="B31166"/>
                </a:solidFill>
                <a:latin typeface="標楷體" panose="03000509000000000000" pitchFamily="65" charset="-120"/>
                <a:ea typeface="標楷體" panose="03000509000000000000" pitchFamily="65" charset="-120"/>
              </a:rPr>
              <a:t>內容分析法</a:t>
            </a:r>
            <a:endParaRPr lang="zh-TW" altLang="en-US" sz="2000" b="1" dirty="0">
              <a:solidFill>
                <a:srgbClr val="B31166"/>
              </a:solidFill>
              <a:latin typeface="標楷體" panose="03000509000000000000" pitchFamily="65" charset="-120"/>
              <a:ea typeface="標楷體" panose="03000509000000000000" pitchFamily="65" charset="-120"/>
            </a:endParaRPr>
          </a:p>
        </p:txBody>
      </p:sp>
      <p:grpSp>
        <p:nvGrpSpPr>
          <p:cNvPr id="36" name="群組 35"/>
          <p:cNvGrpSpPr/>
          <p:nvPr/>
        </p:nvGrpSpPr>
        <p:grpSpPr>
          <a:xfrm>
            <a:off x="500788" y="5508994"/>
            <a:ext cx="2998177" cy="1199907"/>
            <a:chOff x="574057" y="5508995"/>
            <a:chExt cx="2998177" cy="1199907"/>
          </a:xfrm>
        </p:grpSpPr>
        <p:pic>
          <p:nvPicPr>
            <p:cNvPr id="49" name="圖片 48"/>
            <p:cNvPicPr>
              <a:picLocks noChangeAspect="1"/>
            </p:cNvPicPr>
            <p:nvPr/>
          </p:nvPicPr>
          <p:blipFill>
            <a:blip r:embed="rId7"/>
            <a:stretch>
              <a:fillRect/>
            </a:stretch>
          </p:blipFill>
          <p:spPr>
            <a:xfrm>
              <a:off x="574057" y="5508995"/>
              <a:ext cx="2998177" cy="1199907"/>
            </a:xfrm>
            <a:prstGeom prst="rect">
              <a:avLst/>
            </a:prstGeom>
          </p:spPr>
        </p:pic>
        <p:sp>
          <p:nvSpPr>
            <p:cNvPr id="50" name="文字方塊 49"/>
            <p:cNvSpPr txBox="1"/>
            <p:nvPr/>
          </p:nvSpPr>
          <p:spPr>
            <a:xfrm rot="21426871">
              <a:off x="893631" y="5703668"/>
              <a:ext cx="2567403" cy="707886"/>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學習效應不明確或複雜如學習困難或因果</a:t>
              </a:r>
              <a:endParaRPr lang="zh-TW" altLang="en-US" sz="2000" dirty="0">
                <a:latin typeface="標楷體" panose="03000509000000000000" pitchFamily="65" charset="-120"/>
                <a:ea typeface="標楷體" panose="03000509000000000000" pitchFamily="65" charset="-120"/>
              </a:endParaRPr>
            </a:p>
          </p:txBody>
        </p:sp>
      </p:grpSp>
      <p:sp>
        <p:nvSpPr>
          <p:cNvPr id="42" name="文字方塊 41"/>
          <p:cNvSpPr txBox="1"/>
          <p:nvPr/>
        </p:nvSpPr>
        <p:spPr>
          <a:xfrm>
            <a:off x="9407298" y="2322898"/>
            <a:ext cx="2643116" cy="1077218"/>
          </a:xfrm>
          <a:prstGeom prst="rect">
            <a:avLst/>
          </a:prstGeom>
          <a:noFill/>
          <a:ln>
            <a:solidFill>
              <a:srgbClr val="B31166"/>
            </a:solidFill>
          </a:ln>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讓研究工具</a:t>
            </a:r>
            <a:endParaRPr lang="en-US" altLang="zh-TW" sz="3200" dirty="0" smtClean="0">
              <a:latin typeface="標楷體" panose="03000509000000000000" pitchFamily="65" charset="-120"/>
              <a:ea typeface="標楷體" panose="03000509000000000000" pitchFamily="65" charset="-120"/>
            </a:endParaRPr>
          </a:p>
          <a:p>
            <a:pPr algn="ctr"/>
            <a:r>
              <a:rPr lang="zh-TW" altLang="en-US" sz="3200" dirty="0" smtClean="0">
                <a:latin typeface="標楷體" panose="03000509000000000000" pitchFamily="65" charset="-120"/>
                <a:ea typeface="標楷體" panose="03000509000000000000" pitchFamily="65" charset="-120"/>
              </a:rPr>
              <a:t>具有內容效度</a:t>
            </a:r>
            <a:endParaRPr lang="zh-TW" altLang="en-US" sz="3200" dirty="0">
              <a:latin typeface="標楷體" panose="03000509000000000000" pitchFamily="65" charset="-120"/>
              <a:ea typeface="標楷體" panose="03000509000000000000" pitchFamily="65" charset="-120"/>
            </a:endParaRPr>
          </a:p>
        </p:txBody>
      </p:sp>
      <p:sp>
        <p:nvSpPr>
          <p:cNvPr id="51" name="向上箭號 50"/>
          <p:cNvSpPr/>
          <p:nvPr/>
        </p:nvSpPr>
        <p:spPr>
          <a:xfrm>
            <a:off x="10599647" y="3575175"/>
            <a:ext cx="575748" cy="7095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21006741"/>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par>
                                <p:cTn id="11" presetID="22" presetClass="entr" presetSubtype="8"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par>
                                <p:cTn id="14" presetID="22" presetClass="entr" presetSubtype="8"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left)">
                                      <p:cBhvr>
                                        <p:cTn id="16" dur="500"/>
                                        <p:tgtEl>
                                          <p:spTgt spid="46"/>
                                        </p:tgtEl>
                                      </p:cBhvr>
                                    </p:animEffect>
                                  </p:childTnLst>
                                </p:cTn>
                              </p:par>
                              <p:par>
                                <p:cTn id="17" presetID="22" presetClass="entr" presetSubtype="8"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par>
                                <p:cTn id="20" presetID="22" presetClass="entr" presetSubtype="8"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par>
                                <p:cTn id="23" presetID="22" presetClass="entr" presetSubtype="8"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par>
                                <p:cTn id="26" presetID="22" presetClass="entr" presetSubtype="8"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2" grpId="0" animBg="1"/>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36</a:t>
            </a:fld>
            <a:endParaRPr lang="en-US" dirty="0"/>
          </a:p>
        </p:txBody>
      </p:sp>
      <p:sp>
        <p:nvSpPr>
          <p:cNvPr id="7" name="內容版面配置區 5"/>
          <p:cNvSpPr txBox="1">
            <a:spLocks/>
          </p:cNvSpPr>
          <p:nvPr/>
        </p:nvSpPr>
        <p:spPr>
          <a:xfrm>
            <a:off x="193546" y="153724"/>
            <a:ext cx="7597141" cy="503501"/>
          </a:xfrm>
          <a:prstGeom prst="rect">
            <a:avLst/>
          </a:prstGeom>
          <a:ln>
            <a:solidFill>
              <a:srgbClr val="0000FF"/>
            </a:solid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zh-TW" altLang="en-US" sz="2800" dirty="0" smtClean="0">
                <a:solidFill>
                  <a:srgbClr val="0000FF"/>
                </a:solidFill>
                <a:latin typeface="標楷體" panose="03000509000000000000" pitchFamily="65" charset="-120"/>
                <a:ea typeface="標楷體" panose="03000509000000000000" pitchFamily="65" charset="-120"/>
              </a:rPr>
              <a:t>舉例：</a:t>
            </a:r>
            <a:r>
              <a:rPr lang="zh-TW" altLang="en-US" sz="2800" dirty="0" smtClean="0">
                <a:solidFill>
                  <a:srgbClr val="C00000"/>
                </a:solidFill>
                <a:latin typeface="標楷體" panose="03000509000000000000" pitchFamily="65" charset="-120"/>
                <a:ea typeface="標楷體" panose="03000509000000000000" pitchFamily="65" charset="-120"/>
              </a:rPr>
              <a:t>學習效應</a:t>
            </a:r>
            <a:r>
              <a:rPr lang="en-US" altLang="zh-TW" sz="2800" dirty="0" smtClean="0">
                <a:solidFill>
                  <a:srgbClr val="C00000"/>
                </a:solidFill>
                <a:latin typeface="標楷體" panose="03000509000000000000" pitchFamily="65" charset="-120"/>
                <a:ea typeface="標楷體" panose="03000509000000000000" pitchFamily="65" charset="-120"/>
              </a:rPr>
              <a:t>(</a:t>
            </a:r>
            <a:r>
              <a:rPr lang="zh-TW" altLang="en-US" sz="2800" dirty="0" smtClean="0">
                <a:solidFill>
                  <a:srgbClr val="C00000"/>
                </a:solidFill>
                <a:latin typeface="標楷體" panose="03000509000000000000" pitchFamily="65" charset="-120"/>
                <a:ea typeface="標楷體" panose="03000509000000000000" pitchFamily="65" charset="-120"/>
              </a:rPr>
              <a:t>學習動機</a:t>
            </a:r>
            <a:r>
              <a:rPr lang="en-US" altLang="zh-TW" sz="2800" dirty="0" smtClean="0">
                <a:solidFill>
                  <a:srgbClr val="C00000"/>
                </a:solidFill>
                <a:latin typeface="標楷體" panose="03000509000000000000" pitchFamily="65" charset="-120"/>
                <a:ea typeface="標楷體" panose="03000509000000000000" pitchFamily="65" charset="-120"/>
              </a:rPr>
              <a:t>)</a:t>
            </a:r>
            <a:r>
              <a:rPr lang="zh-TW" altLang="en-US" sz="2800" dirty="0" smtClean="0">
                <a:solidFill>
                  <a:srgbClr val="0000FF"/>
                </a:solidFill>
                <a:latin typeface="標楷體" panose="03000509000000000000" pitchFamily="65" charset="-120"/>
                <a:ea typeface="標楷體" panose="03000509000000000000" pitchFamily="65" charset="-120"/>
              </a:rPr>
              <a:t>的文獻探討與寫作</a:t>
            </a:r>
            <a:endParaRPr lang="en-US" altLang="zh-TW" sz="2800" dirty="0" smtClean="0">
              <a:solidFill>
                <a:srgbClr val="0000FF"/>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872" y="762392"/>
            <a:ext cx="11914632" cy="5921872"/>
          </a:xfrm>
          <a:prstGeom prst="rect">
            <a:avLst/>
          </a:prstGeom>
        </p:spPr>
      </p:pic>
      <p:sp>
        <p:nvSpPr>
          <p:cNvPr id="2" name="圓角矩形 1"/>
          <p:cNvSpPr/>
          <p:nvPr/>
        </p:nvSpPr>
        <p:spPr>
          <a:xfrm>
            <a:off x="291548" y="3193775"/>
            <a:ext cx="10654748" cy="1563756"/>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77078" y="4903303"/>
            <a:ext cx="10376452"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無論是自</a:t>
            </a:r>
            <a:r>
              <a:rPr lang="zh-TW" altLang="en-US" sz="2800" dirty="0" smtClean="0">
                <a:latin typeface="標楷體" panose="03000509000000000000" pitchFamily="65" charset="-120"/>
                <a:ea typeface="標楷體" panose="03000509000000000000" pitchFamily="65" charset="-120"/>
              </a:rPr>
              <a:t>編或採用他人的問卷</a:t>
            </a:r>
            <a:r>
              <a:rPr lang="zh-TW" altLang="en-US" sz="2800" dirty="0">
                <a:latin typeface="標楷體" panose="03000509000000000000" pitchFamily="65" charset="-120"/>
                <a:ea typeface="標楷體" panose="03000509000000000000" pitchFamily="65" charset="-120"/>
              </a:rPr>
              <a:t>或訪談</a:t>
            </a:r>
            <a:r>
              <a:rPr lang="zh-TW" altLang="en-US" sz="2800" dirty="0" smtClean="0">
                <a:latin typeface="標楷體" panose="03000509000000000000" pitchFamily="65" charset="-120"/>
                <a:ea typeface="標楷體" panose="03000509000000000000" pitchFamily="65" charset="-120"/>
              </a:rPr>
              <a:t>題目，這是研究工具的效度。</a:t>
            </a:r>
            <a:endParaRPr lang="en-US" altLang="zh-TW" sz="2800" dirty="0" smtClean="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在研究工具處，</a:t>
            </a:r>
            <a:r>
              <a:rPr lang="zh-TW" altLang="en-US" sz="2800" dirty="0" smtClean="0">
                <a:latin typeface="標楷體" panose="03000509000000000000" pitchFamily="65" charset="-120"/>
                <a:ea typeface="標楷體" panose="03000509000000000000" pitchFamily="65" charset="-120"/>
              </a:rPr>
              <a:t>再簡略提一下。</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5467932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54954" y="782515"/>
            <a:ext cx="9589246" cy="898117"/>
          </a:xfrm>
        </p:spPr>
        <p:txBody>
          <a:bodyPr/>
          <a:lstStyle/>
          <a:p>
            <a:r>
              <a:rPr lang="zh-TW" altLang="en-US" dirty="0" smtClean="0">
                <a:latin typeface="標楷體" panose="03000509000000000000" pitchFamily="65" charset="-120"/>
                <a:ea typeface="標楷體" panose="03000509000000000000" pitchFamily="65" charset="-120"/>
              </a:rPr>
              <a:t>文獻探討三：教學方案與學習效應兩者的關聯</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37</a:t>
            </a:fld>
            <a:endParaRPr lang="en-US" dirty="0"/>
          </a:p>
        </p:txBody>
      </p:sp>
      <p:graphicFrame>
        <p:nvGraphicFramePr>
          <p:cNvPr id="7" name="資料庫圖表 6"/>
          <p:cNvGraphicFramePr/>
          <p:nvPr>
            <p:extLst/>
          </p:nvPr>
        </p:nvGraphicFramePr>
        <p:xfrm>
          <a:off x="1999876" y="1921148"/>
          <a:ext cx="7899400" cy="145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1" name="群組 40"/>
          <p:cNvGrpSpPr/>
          <p:nvPr/>
        </p:nvGrpSpPr>
        <p:grpSpPr>
          <a:xfrm>
            <a:off x="527292" y="3993533"/>
            <a:ext cx="2998177" cy="1199907"/>
            <a:chOff x="500788" y="4291826"/>
            <a:chExt cx="2998177" cy="1199907"/>
          </a:xfrm>
        </p:grpSpPr>
        <p:pic>
          <p:nvPicPr>
            <p:cNvPr id="18" name="圖片 17"/>
            <p:cNvPicPr>
              <a:picLocks noChangeAspect="1"/>
            </p:cNvPicPr>
            <p:nvPr/>
          </p:nvPicPr>
          <p:blipFill>
            <a:blip r:embed="rId7"/>
            <a:stretch>
              <a:fillRect/>
            </a:stretch>
          </p:blipFill>
          <p:spPr>
            <a:xfrm>
              <a:off x="500788" y="4291826"/>
              <a:ext cx="2998177" cy="1199907"/>
            </a:xfrm>
            <a:prstGeom prst="rect">
              <a:avLst/>
            </a:prstGeom>
          </p:spPr>
        </p:pic>
        <p:sp>
          <p:nvSpPr>
            <p:cNvPr id="17" name="文字方塊 16"/>
            <p:cNvSpPr txBox="1"/>
            <p:nvPr/>
          </p:nvSpPr>
          <p:spPr>
            <a:xfrm rot="21426871">
              <a:off x="861740" y="4630130"/>
              <a:ext cx="2336642"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教學方案的焦點</a:t>
              </a:r>
              <a:endParaRPr lang="zh-TW" altLang="en-US" sz="2400" dirty="0">
                <a:latin typeface="標楷體" panose="03000509000000000000" pitchFamily="65" charset="-120"/>
                <a:ea typeface="標楷體" panose="03000509000000000000" pitchFamily="65" charset="-120"/>
              </a:endParaRPr>
            </a:p>
          </p:txBody>
        </p:sp>
      </p:grpSp>
      <p:grpSp>
        <p:nvGrpSpPr>
          <p:cNvPr id="43" name="群組 42"/>
          <p:cNvGrpSpPr/>
          <p:nvPr/>
        </p:nvGrpSpPr>
        <p:grpSpPr>
          <a:xfrm>
            <a:off x="3738690" y="4026700"/>
            <a:ext cx="1818177" cy="807876"/>
            <a:chOff x="3712186" y="4324993"/>
            <a:chExt cx="1818177" cy="807876"/>
          </a:xfrm>
        </p:grpSpPr>
        <p:pic>
          <p:nvPicPr>
            <p:cNvPr id="24" name="圖片 23"/>
            <p:cNvPicPr>
              <a:picLocks noChangeAspect="1"/>
            </p:cNvPicPr>
            <p:nvPr/>
          </p:nvPicPr>
          <p:blipFill>
            <a:blip r:embed="rId8"/>
            <a:stretch>
              <a:fillRect/>
            </a:stretch>
          </p:blipFill>
          <p:spPr>
            <a:xfrm>
              <a:off x="3712186" y="4324993"/>
              <a:ext cx="1818177" cy="807876"/>
            </a:xfrm>
            <a:prstGeom prst="rect">
              <a:avLst/>
            </a:prstGeom>
          </p:spPr>
        </p:pic>
        <p:sp>
          <p:nvSpPr>
            <p:cNvPr id="25" name="文字方塊 24"/>
            <p:cNvSpPr txBox="1"/>
            <p:nvPr/>
          </p:nvSpPr>
          <p:spPr>
            <a:xfrm>
              <a:off x="3896844" y="4607290"/>
              <a:ext cx="1298007"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強調焦點</a:t>
              </a:r>
              <a:endParaRPr lang="zh-TW" altLang="en-US" sz="2000" dirty="0">
                <a:latin typeface="標楷體" panose="03000509000000000000" pitchFamily="65" charset="-120"/>
                <a:ea typeface="標楷體" panose="03000509000000000000" pitchFamily="65" charset="-120"/>
              </a:endParaRPr>
            </a:p>
          </p:txBody>
        </p:sp>
      </p:grpSp>
      <p:grpSp>
        <p:nvGrpSpPr>
          <p:cNvPr id="46" name="群組 45"/>
          <p:cNvGrpSpPr/>
          <p:nvPr/>
        </p:nvGrpSpPr>
        <p:grpSpPr>
          <a:xfrm>
            <a:off x="3738690" y="5462665"/>
            <a:ext cx="1818177" cy="709119"/>
            <a:chOff x="3712186" y="5760958"/>
            <a:chExt cx="1818177" cy="709119"/>
          </a:xfrm>
        </p:grpSpPr>
        <p:pic>
          <p:nvPicPr>
            <p:cNvPr id="30" name="圖片 29"/>
            <p:cNvPicPr>
              <a:picLocks noChangeAspect="1"/>
            </p:cNvPicPr>
            <p:nvPr/>
          </p:nvPicPr>
          <p:blipFill>
            <a:blip r:embed="rId9"/>
            <a:stretch>
              <a:fillRect/>
            </a:stretch>
          </p:blipFill>
          <p:spPr>
            <a:xfrm>
              <a:off x="3712186" y="5760958"/>
              <a:ext cx="1818177" cy="611700"/>
            </a:xfrm>
            <a:prstGeom prst="rect">
              <a:avLst/>
            </a:prstGeom>
          </p:spPr>
        </p:pic>
        <p:sp>
          <p:nvSpPr>
            <p:cNvPr id="31" name="文字方塊 30"/>
            <p:cNvSpPr txBox="1"/>
            <p:nvPr/>
          </p:nvSpPr>
          <p:spPr>
            <a:xfrm>
              <a:off x="3820249" y="5762191"/>
              <a:ext cx="1515291" cy="707886"/>
            </a:xfrm>
            <a:prstGeom prst="rect">
              <a:avLst/>
            </a:prstGeom>
            <a:noFill/>
          </p:spPr>
          <p:txBody>
            <a:bodyPr wrap="square" rtlCol="0">
              <a:spAutoFit/>
            </a:bodyPr>
            <a:lstStyle/>
            <a:p>
              <a:pPr algn="ctr"/>
              <a:r>
                <a:rPr lang="zh-TW" altLang="en-US" sz="2000" dirty="0" smtClean="0">
                  <a:latin typeface="標楷體" panose="03000509000000000000" pitchFamily="65" charset="-120"/>
                  <a:ea typeface="標楷體" panose="03000509000000000000" pitchFamily="65" charset="-120"/>
                </a:rPr>
                <a:t>強調可啟動的要素</a:t>
              </a:r>
              <a:endParaRPr lang="zh-TW" altLang="en-US" sz="2000" dirty="0">
                <a:latin typeface="標楷體" panose="03000509000000000000" pitchFamily="65" charset="-120"/>
                <a:ea typeface="標楷體" panose="03000509000000000000" pitchFamily="65" charset="-120"/>
              </a:endParaRPr>
            </a:p>
          </p:txBody>
        </p:sp>
      </p:grpSp>
      <p:grpSp>
        <p:nvGrpSpPr>
          <p:cNvPr id="47" name="群組 46"/>
          <p:cNvGrpSpPr/>
          <p:nvPr/>
        </p:nvGrpSpPr>
        <p:grpSpPr>
          <a:xfrm>
            <a:off x="5774814" y="4782294"/>
            <a:ext cx="1818177" cy="611700"/>
            <a:chOff x="5839922" y="5697401"/>
            <a:chExt cx="1818177" cy="611700"/>
          </a:xfrm>
        </p:grpSpPr>
        <p:pic>
          <p:nvPicPr>
            <p:cNvPr id="32" name="圖片 31"/>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5839922" y="5697401"/>
              <a:ext cx="1818177" cy="611700"/>
            </a:xfrm>
            <a:prstGeom prst="rect">
              <a:avLst/>
            </a:prstGeom>
          </p:spPr>
        </p:pic>
        <p:sp>
          <p:nvSpPr>
            <p:cNvPr id="33" name="文字方塊 32"/>
            <p:cNvSpPr txBox="1"/>
            <p:nvPr/>
          </p:nvSpPr>
          <p:spPr>
            <a:xfrm>
              <a:off x="5875092" y="5845336"/>
              <a:ext cx="1716873" cy="400110"/>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 焦點→啟動</a:t>
              </a:r>
              <a:endParaRPr lang="zh-TW" altLang="en-US" sz="2000" dirty="0">
                <a:latin typeface="標楷體" panose="03000509000000000000" pitchFamily="65" charset="-120"/>
                <a:ea typeface="標楷體" panose="03000509000000000000" pitchFamily="65" charset="-120"/>
              </a:endParaRPr>
            </a:p>
          </p:txBody>
        </p:sp>
      </p:grpSp>
      <p:grpSp>
        <p:nvGrpSpPr>
          <p:cNvPr id="45" name="群組 44"/>
          <p:cNvGrpSpPr/>
          <p:nvPr/>
        </p:nvGrpSpPr>
        <p:grpSpPr>
          <a:xfrm>
            <a:off x="7806212" y="4600622"/>
            <a:ext cx="1818177" cy="841465"/>
            <a:chOff x="7934482" y="4281293"/>
            <a:chExt cx="1818177" cy="841465"/>
          </a:xfrm>
        </p:grpSpPr>
        <p:pic>
          <p:nvPicPr>
            <p:cNvPr id="38" name="圖片 37"/>
            <p:cNvPicPr>
              <a:picLocks noChangeAspect="1"/>
            </p:cNvPicPr>
            <p:nvPr/>
          </p:nvPicPr>
          <p:blipFill>
            <a:blip r:embed="rId8">
              <a:grayscl/>
            </a:blip>
            <a:stretch>
              <a:fillRect/>
            </a:stretch>
          </p:blipFill>
          <p:spPr>
            <a:xfrm>
              <a:off x="7934482" y="4281293"/>
              <a:ext cx="1818177" cy="807876"/>
            </a:xfrm>
            <a:prstGeom prst="rect">
              <a:avLst/>
            </a:prstGeom>
          </p:spPr>
        </p:pic>
        <p:sp>
          <p:nvSpPr>
            <p:cNvPr id="39" name="文字方塊 38"/>
            <p:cNvSpPr txBox="1"/>
            <p:nvPr/>
          </p:nvSpPr>
          <p:spPr>
            <a:xfrm>
              <a:off x="8063059" y="4414872"/>
              <a:ext cx="1561021" cy="707886"/>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最好有相關研究支持</a:t>
              </a:r>
              <a:endParaRPr lang="zh-TW" altLang="en-US" sz="2000" dirty="0">
                <a:latin typeface="標楷體" panose="03000509000000000000" pitchFamily="65" charset="-120"/>
                <a:ea typeface="標楷體" panose="03000509000000000000" pitchFamily="65" charset="-120"/>
              </a:endParaRPr>
            </a:p>
          </p:txBody>
        </p:sp>
      </p:grpSp>
      <p:grpSp>
        <p:nvGrpSpPr>
          <p:cNvPr id="36" name="群組 35"/>
          <p:cNvGrpSpPr/>
          <p:nvPr/>
        </p:nvGrpSpPr>
        <p:grpSpPr>
          <a:xfrm>
            <a:off x="527292" y="5210701"/>
            <a:ext cx="2998177" cy="1199907"/>
            <a:chOff x="574057" y="5508995"/>
            <a:chExt cx="2998177" cy="1199907"/>
          </a:xfrm>
        </p:grpSpPr>
        <p:pic>
          <p:nvPicPr>
            <p:cNvPr id="49" name="圖片 48"/>
            <p:cNvPicPr>
              <a:picLocks noChangeAspect="1"/>
            </p:cNvPicPr>
            <p:nvPr/>
          </p:nvPicPr>
          <p:blipFill>
            <a:blip r:embed="rId7"/>
            <a:stretch>
              <a:fillRect/>
            </a:stretch>
          </p:blipFill>
          <p:spPr>
            <a:xfrm>
              <a:off x="574057" y="5508995"/>
              <a:ext cx="2998177" cy="1199907"/>
            </a:xfrm>
            <a:prstGeom prst="rect">
              <a:avLst/>
            </a:prstGeom>
          </p:spPr>
        </p:pic>
        <p:sp>
          <p:nvSpPr>
            <p:cNvPr id="50" name="文字方塊 49"/>
            <p:cNvSpPr txBox="1"/>
            <p:nvPr/>
          </p:nvSpPr>
          <p:spPr>
            <a:xfrm rot="21426871">
              <a:off x="934972" y="5835976"/>
              <a:ext cx="2392688"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學習效應之要素</a:t>
              </a:r>
              <a:endParaRPr lang="zh-TW" altLang="en-US" sz="2400" dirty="0">
                <a:latin typeface="標楷體" panose="03000509000000000000" pitchFamily="65" charset="-120"/>
                <a:ea typeface="標楷體" panose="03000509000000000000" pitchFamily="65" charset="-120"/>
              </a:endParaRPr>
            </a:p>
          </p:txBody>
        </p:sp>
      </p:grpSp>
      <p:grpSp>
        <p:nvGrpSpPr>
          <p:cNvPr id="2" name="群組 1"/>
          <p:cNvGrpSpPr/>
          <p:nvPr/>
        </p:nvGrpSpPr>
        <p:grpSpPr>
          <a:xfrm>
            <a:off x="10055557" y="4582786"/>
            <a:ext cx="1818177" cy="825712"/>
            <a:chOff x="10055557" y="4582786"/>
            <a:chExt cx="1818177" cy="825712"/>
          </a:xfrm>
        </p:grpSpPr>
        <p:pic>
          <p:nvPicPr>
            <p:cNvPr id="40" name="圖片 39"/>
            <p:cNvPicPr>
              <a:picLocks noChangeAspect="1"/>
            </p:cNvPicPr>
            <p:nvPr/>
          </p:nvPicPr>
          <p:blipFill>
            <a:blip r:embed="rId8">
              <a:grayscl/>
            </a:blip>
            <a:stretch>
              <a:fillRect/>
            </a:stretch>
          </p:blipFill>
          <p:spPr>
            <a:xfrm>
              <a:off x="10055557" y="4582786"/>
              <a:ext cx="1818177" cy="807876"/>
            </a:xfrm>
            <a:prstGeom prst="rect">
              <a:avLst/>
            </a:prstGeom>
          </p:spPr>
        </p:pic>
        <p:sp>
          <p:nvSpPr>
            <p:cNvPr id="42" name="文字方塊 41"/>
            <p:cNvSpPr txBox="1"/>
            <p:nvPr/>
          </p:nvSpPr>
          <p:spPr>
            <a:xfrm>
              <a:off x="10184134" y="4700612"/>
              <a:ext cx="1561021" cy="707886"/>
            </a:xfrm>
            <a:prstGeom prst="rect">
              <a:avLst/>
            </a:prstGeom>
            <a:noFill/>
          </p:spPr>
          <p:txBody>
            <a:bodyPr wrap="square" rtlCol="0">
              <a:spAutoFit/>
            </a:bodyPr>
            <a:lstStyle/>
            <a:p>
              <a:r>
                <a:rPr lang="zh-TW" altLang="en-US" sz="2000" dirty="0" smtClean="0">
                  <a:latin typeface="標楷體" panose="03000509000000000000" pitchFamily="65" charset="-120"/>
                  <a:ea typeface="標楷體" panose="03000509000000000000" pitchFamily="65" charset="-120"/>
                </a:rPr>
                <a:t>特色</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與傳統的不同</a:t>
              </a:r>
              <a:endParaRPr lang="zh-TW" altLang="en-US" sz="2000" dirty="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4979384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38</a:t>
            </a:fld>
            <a:endParaRPr lang="en-US" dirty="0"/>
          </a:p>
        </p:txBody>
      </p:sp>
      <p:sp>
        <p:nvSpPr>
          <p:cNvPr id="7" name="內容版面配置區 5"/>
          <p:cNvSpPr txBox="1">
            <a:spLocks/>
          </p:cNvSpPr>
          <p:nvPr/>
        </p:nvSpPr>
        <p:spPr>
          <a:xfrm>
            <a:off x="193546" y="153724"/>
            <a:ext cx="8621270" cy="503501"/>
          </a:xfrm>
          <a:prstGeom prst="rect">
            <a:avLst/>
          </a:prstGeom>
          <a:ln>
            <a:solidFill>
              <a:srgbClr val="0000FF"/>
            </a:solid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zh-TW" altLang="en-US" sz="2800" dirty="0" smtClean="0">
                <a:solidFill>
                  <a:srgbClr val="0000FF"/>
                </a:solidFill>
                <a:latin typeface="標楷體" panose="03000509000000000000" pitchFamily="65" charset="-120"/>
                <a:ea typeface="標楷體" panose="03000509000000000000" pitchFamily="65" charset="-120"/>
              </a:rPr>
              <a:t>舉例：</a:t>
            </a:r>
            <a:r>
              <a:rPr lang="zh-TW" altLang="en-US" sz="2800" u="sng" dirty="0" smtClean="0">
                <a:solidFill>
                  <a:srgbClr val="C00000"/>
                </a:solidFill>
                <a:latin typeface="標楷體" panose="03000509000000000000" pitchFamily="65" charset="-120"/>
                <a:ea typeface="標楷體" panose="03000509000000000000" pitchFamily="65" charset="-120"/>
              </a:rPr>
              <a:t>教學方案</a:t>
            </a:r>
            <a:r>
              <a:rPr lang="zh-TW" altLang="en-US" sz="2800" dirty="0" smtClean="0">
                <a:solidFill>
                  <a:srgbClr val="C00000"/>
                </a:solidFill>
                <a:latin typeface="標楷體" panose="03000509000000000000" pitchFamily="65" charset="-120"/>
                <a:ea typeface="標楷體" panose="03000509000000000000" pitchFamily="65" charset="-120"/>
              </a:rPr>
              <a:t>與</a:t>
            </a:r>
            <a:r>
              <a:rPr lang="zh-TW" altLang="en-US" sz="2800" u="sng" dirty="0" smtClean="0">
                <a:solidFill>
                  <a:srgbClr val="C00000"/>
                </a:solidFill>
                <a:latin typeface="標楷體" panose="03000509000000000000" pitchFamily="65" charset="-120"/>
                <a:ea typeface="標楷體" panose="03000509000000000000" pitchFamily="65" charset="-120"/>
              </a:rPr>
              <a:t>學習效應</a:t>
            </a:r>
            <a:r>
              <a:rPr lang="zh-TW" altLang="en-US" sz="2800" dirty="0" smtClean="0">
                <a:solidFill>
                  <a:srgbClr val="C00000"/>
                </a:solidFill>
                <a:latin typeface="標楷體" panose="03000509000000000000" pitchFamily="65" charset="-120"/>
                <a:ea typeface="標楷體" panose="03000509000000000000" pitchFamily="65" charset="-120"/>
              </a:rPr>
              <a:t>之關聯</a:t>
            </a:r>
            <a:r>
              <a:rPr lang="zh-TW" altLang="en-US" sz="2800" dirty="0" smtClean="0">
                <a:solidFill>
                  <a:srgbClr val="0000FF"/>
                </a:solidFill>
                <a:latin typeface="標楷體" panose="03000509000000000000" pitchFamily="65" charset="-120"/>
                <a:ea typeface="標楷體" panose="03000509000000000000" pitchFamily="65" charset="-120"/>
              </a:rPr>
              <a:t>的文獻探討與寫作</a:t>
            </a:r>
            <a:endParaRPr lang="en-US" altLang="zh-TW" sz="2800" dirty="0" smtClean="0">
              <a:solidFill>
                <a:srgbClr val="0000FF"/>
              </a:solidFill>
              <a:latin typeface="標楷體" panose="03000509000000000000" pitchFamily="65" charset="-120"/>
              <a:ea typeface="標楷體" panose="03000509000000000000" pitchFamily="65" charset="-120"/>
            </a:endParaRPr>
          </a:p>
        </p:txBody>
      </p:sp>
      <p:sp>
        <p:nvSpPr>
          <p:cNvPr id="2" name="矩形 1"/>
          <p:cNvSpPr/>
          <p:nvPr/>
        </p:nvSpPr>
        <p:spPr>
          <a:xfrm>
            <a:off x="193546" y="867374"/>
            <a:ext cx="11821670" cy="27510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lang="en-US" altLang="zh-TW" sz="2800" dirty="0" err="1" smtClean="0">
                <a:solidFill>
                  <a:schemeClr val="tx1"/>
                </a:solidFill>
                <a:latin typeface="Times New Roman" panose="02020603050405020304" pitchFamily="18" charset="0"/>
                <a:ea typeface="標楷體" panose="03000509000000000000" pitchFamily="65" charset="-120"/>
              </a:rPr>
              <a:t>Korkmaz</a:t>
            </a:r>
            <a:r>
              <a:rPr lang="zh-TW" altLang="zh-TW" sz="2800" dirty="0">
                <a:solidFill>
                  <a:schemeClr val="tx1"/>
                </a:solidFill>
                <a:latin typeface="Times New Roman" panose="02020603050405020304" pitchFamily="18" charset="0"/>
                <a:ea typeface="標楷體" panose="03000509000000000000" pitchFamily="65" charset="-120"/>
              </a:rPr>
              <a:t>和</a:t>
            </a:r>
            <a:r>
              <a:rPr lang="en-US" altLang="zh-TW" sz="2800" dirty="0" err="1">
                <a:solidFill>
                  <a:schemeClr val="tx1"/>
                </a:solidFill>
                <a:latin typeface="Times New Roman" panose="02020603050405020304" pitchFamily="18" charset="0"/>
                <a:ea typeface="標楷體" panose="03000509000000000000" pitchFamily="65" charset="-120"/>
              </a:rPr>
              <a:t>Karakus</a:t>
            </a:r>
            <a:r>
              <a:rPr lang="zh-TW" altLang="zh-TW" sz="2800" dirty="0">
                <a:solidFill>
                  <a:schemeClr val="tx1"/>
                </a:solidFill>
                <a:latin typeface="Times New Roman" panose="02020603050405020304" pitchFamily="18" charset="0"/>
                <a:ea typeface="標楷體" panose="03000509000000000000" pitchFamily="65" charset="-120"/>
              </a:rPr>
              <a:t>（</a:t>
            </a:r>
            <a:r>
              <a:rPr lang="en-US" altLang="zh-TW" sz="2800" dirty="0">
                <a:solidFill>
                  <a:schemeClr val="tx1"/>
                </a:solidFill>
                <a:latin typeface="Times New Roman" panose="02020603050405020304" pitchFamily="18" charset="0"/>
                <a:ea typeface="標楷體" panose="03000509000000000000" pitchFamily="65" charset="-120"/>
              </a:rPr>
              <a:t>2009)</a:t>
            </a:r>
            <a:r>
              <a:rPr lang="zh-TW" altLang="zh-TW" sz="2800" dirty="0">
                <a:solidFill>
                  <a:schemeClr val="tx1"/>
                </a:solidFill>
                <a:latin typeface="Times New Roman" panose="02020603050405020304" pitchFamily="18" charset="0"/>
                <a:ea typeface="標楷體" panose="03000509000000000000" pitchFamily="65" charset="-120"/>
              </a:rPr>
              <a:t>的研究發現</a:t>
            </a:r>
            <a:r>
              <a:rPr lang="zh-TW" altLang="zh-TW" sz="2800" u="sng" dirty="0">
                <a:solidFill>
                  <a:schemeClr val="tx1"/>
                </a:solidFill>
                <a:latin typeface="Times New Roman" panose="02020603050405020304" pitchFamily="18" charset="0"/>
                <a:ea typeface="標楷體" panose="03000509000000000000" pitchFamily="65" charset="-120"/>
              </a:rPr>
              <a:t>混成學習</a:t>
            </a:r>
            <a:r>
              <a:rPr lang="zh-TW" altLang="zh-TW" sz="2800" dirty="0">
                <a:solidFill>
                  <a:schemeClr val="tx1"/>
                </a:solidFill>
                <a:latin typeface="Times New Roman" panose="02020603050405020304" pitchFamily="18" charset="0"/>
                <a:ea typeface="標楷體" panose="03000509000000000000" pitchFamily="65" charset="-120"/>
              </a:rPr>
              <a:t>除了可以在學習態度有顯著效應外，在</a:t>
            </a:r>
            <a:r>
              <a:rPr lang="zh-TW" altLang="zh-TW" sz="2800" u="sng" dirty="0">
                <a:solidFill>
                  <a:schemeClr val="tx1"/>
                </a:solidFill>
                <a:latin typeface="Times New Roman" panose="02020603050405020304" pitchFamily="18" charset="0"/>
                <a:ea typeface="標楷體" panose="03000509000000000000" pitchFamily="65" charset="-120"/>
              </a:rPr>
              <a:t>批判思考能力</a:t>
            </a:r>
            <a:r>
              <a:rPr lang="zh-TW" altLang="zh-TW" sz="2800" dirty="0">
                <a:solidFill>
                  <a:schemeClr val="tx1"/>
                </a:solidFill>
                <a:latin typeface="Times New Roman" panose="02020603050405020304" pitchFamily="18" charset="0"/>
                <a:ea typeface="標楷體" panose="03000509000000000000" pitchFamily="65" charset="-120"/>
              </a:rPr>
              <a:t>上亦有顯著作用，而學習態度愈佳，批判思考能力愈顯著</a:t>
            </a:r>
            <a:r>
              <a:rPr lang="zh-TW" altLang="zh-TW" sz="2800" dirty="0" smtClean="0">
                <a:solidFill>
                  <a:schemeClr val="tx1"/>
                </a:solidFill>
                <a:latin typeface="Times New Roman" panose="02020603050405020304" pitchFamily="18" charset="0"/>
                <a:ea typeface="標楷體" panose="03000509000000000000" pitchFamily="65" charset="-120"/>
              </a:rPr>
              <a:t>。</a:t>
            </a:r>
            <a:r>
              <a:rPr lang="en-US" altLang="zh-TW" sz="2800" dirty="0" smtClean="0">
                <a:solidFill>
                  <a:schemeClr val="tx1"/>
                </a:solidFill>
                <a:latin typeface="Times New Roman" panose="02020603050405020304" pitchFamily="18" charset="0"/>
                <a:ea typeface="標楷體" panose="03000509000000000000" pitchFamily="65" charset="-120"/>
              </a:rPr>
              <a:t>Snodgrass</a:t>
            </a:r>
            <a:r>
              <a:rPr lang="zh-TW" altLang="zh-TW" sz="2800" dirty="0">
                <a:solidFill>
                  <a:schemeClr val="tx1"/>
                </a:solidFill>
                <a:latin typeface="Times New Roman" panose="02020603050405020304" pitchFamily="18" charset="0"/>
                <a:ea typeface="標楷體" panose="03000509000000000000" pitchFamily="65" charset="-120"/>
              </a:rPr>
              <a:t>（</a:t>
            </a:r>
            <a:r>
              <a:rPr lang="en-US" altLang="zh-TW" sz="2800" dirty="0">
                <a:solidFill>
                  <a:schemeClr val="tx1"/>
                </a:solidFill>
                <a:latin typeface="Times New Roman" panose="02020603050405020304" pitchFamily="18" charset="0"/>
                <a:ea typeface="標楷體" panose="03000509000000000000" pitchFamily="65" charset="-120"/>
              </a:rPr>
              <a:t>2011</a:t>
            </a:r>
            <a:r>
              <a:rPr lang="zh-TW" altLang="zh-TW" sz="2800" dirty="0">
                <a:solidFill>
                  <a:schemeClr val="tx1"/>
                </a:solidFill>
                <a:latin typeface="Times New Roman" panose="02020603050405020304" pitchFamily="18" charset="0"/>
                <a:ea typeface="標楷體" panose="03000509000000000000" pitchFamily="65" charset="-120"/>
              </a:rPr>
              <a:t>）也發現</a:t>
            </a:r>
            <a:r>
              <a:rPr lang="zh-TW" altLang="zh-TW" sz="2800" u="sng" dirty="0">
                <a:solidFill>
                  <a:schemeClr val="tx1"/>
                </a:solidFill>
                <a:latin typeface="Times New Roman" panose="02020603050405020304" pitchFamily="18" charset="0"/>
                <a:ea typeface="標楷體" panose="03000509000000000000" pitchFamily="65" charset="-120"/>
              </a:rPr>
              <a:t>混成學習</a:t>
            </a:r>
            <a:r>
              <a:rPr lang="zh-TW" altLang="zh-TW" sz="2800" dirty="0">
                <a:solidFill>
                  <a:schemeClr val="tx1"/>
                </a:solidFill>
                <a:latin typeface="Times New Roman" panose="02020603050405020304" pitchFamily="18" charset="0"/>
                <a:ea typeface="標楷體" panose="03000509000000000000" pitchFamily="65" charset="-120"/>
              </a:rPr>
              <a:t>可以促進學生的</a:t>
            </a:r>
            <a:r>
              <a:rPr lang="zh-TW" altLang="zh-TW" sz="2800" u="sng" dirty="0">
                <a:solidFill>
                  <a:schemeClr val="tx1"/>
                </a:solidFill>
                <a:latin typeface="Times New Roman" panose="02020603050405020304" pitchFamily="18" charset="0"/>
                <a:ea typeface="標楷體" panose="03000509000000000000" pitchFamily="65" charset="-120"/>
              </a:rPr>
              <a:t>批判思考能力</a:t>
            </a:r>
            <a:r>
              <a:rPr lang="zh-TW" altLang="zh-TW" sz="2800" dirty="0">
                <a:solidFill>
                  <a:schemeClr val="tx1"/>
                </a:solidFill>
                <a:latin typeface="Times New Roman" panose="02020603050405020304" pitchFamily="18" charset="0"/>
                <a:ea typeface="標楷體" panose="03000509000000000000" pitchFamily="65" charset="-120"/>
              </a:rPr>
              <a:t>，原因在於學習者愈投入互動討論中，其批判思考能力愈</a:t>
            </a:r>
            <a:r>
              <a:rPr lang="zh-TW" altLang="zh-TW" sz="2800" dirty="0" smtClean="0">
                <a:solidFill>
                  <a:schemeClr val="tx1"/>
                </a:solidFill>
                <a:latin typeface="Times New Roman" panose="02020603050405020304" pitchFamily="18" charset="0"/>
                <a:ea typeface="標楷體" panose="03000509000000000000" pitchFamily="65" charset="-120"/>
              </a:rPr>
              <a:t>佳</a:t>
            </a:r>
            <a:r>
              <a:rPr lang="zh-TW" altLang="en-US" sz="2800" dirty="0" smtClean="0">
                <a:solidFill>
                  <a:schemeClr val="tx1"/>
                </a:solidFill>
                <a:latin typeface="Times New Roman" panose="02020603050405020304" pitchFamily="18" charset="0"/>
                <a:ea typeface="標楷體" panose="03000509000000000000" pitchFamily="65" charset="-120"/>
              </a:rPr>
              <a:t>。</a:t>
            </a:r>
            <a:r>
              <a:rPr lang="en-US" altLang="zh-TW" sz="2800" dirty="0" smtClean="0">
                <a:solidFill>
                  <a:schemeClr val="tx1"/>
                </a:solidFill>
                <a:latin typeface="Times New Roman" panose="02020603050405020304" pitchFamily="18" charset="0"/>
                <a:ea typeface="標楷體" panose="03000509000000000000" pitchFamily="65" charset="-120"/>
              </a:rPr>
              <a:t>…</a:t>
            </a:r>
            <a:r>
              <a:rPr lang="zh-TW" altLang="zh-TW" sz="2800" u="sng" dirty="0">
                <a:solidFill>
                  <a:schemeClr val="tx1"/>
                </a:solidFill>
                <a:latin typeface="Times New Roman" panose="02020603050405020304" pitchFamily="18" charset="0"/>
                <a:ea typeface="標楷體" panose="03000509000000000000" pitchFamily="65" charset="-120"/>
              </a:rPr>
              <a:t>由於混成學習提供學生許多議題討論的機會，理論上，討論可以相互刺激思考</a:t>
            </a:r>
            <a:r>
              <a:rPr lang="zh-TW" altLang="zh-TW" sz="2800" dirty="0">
                <a:solidFill>
                  <a:schemeClr val="tx1"/>
                </a:solidFill>
                <a:latin typeface="Times New Roman" panose="02020603050405020304" pitchFamily="18" charset="0"/>
                <a:ea typeface="標楷體" panose="03000509000000000000" pitchFamily="65" charset="-120"/>
              </a:rPr>
              <a:t>，運用混成學習培養大學生的批判思考能力是可行的</a:t>
            </a:r>
            <a:r>
              <a:rPr lang="zh-TW" altLang="zh-TW" sz="2800" dirty="0" smtClean="0">
                <a:solidFill>
                  <a:schemeClr val="tx1"/>
                </a:solidFill>
                <a:latin typeface="Times New Roman" panose="02020603050405020304" pitchFamily="18" charset="0"/>
                <a:ea typeface="標楷體" panose="03000509000000000000" pitchFamily="65" charset="-120"/>
              </a:rPr>
              <a:t>。</a:t>
            </a:r>
            <a:endParaRPr lang="zh-TW" altLang="en-US" sz="2800" dirty="0">
              <a:solidFill>
                <a:schemeClr val="tx1"/>
              </a:solidFill>
              <a:latin typeface="Times New Roman" panose="02020603050405020304" pitchFamily="18" charset="0"/>
              <a:ea typeface="標楷體" panose="03000509000000000000" pitchFamily="65" charset="-120"/>
            </a:endParaRPr>
          </a:p>
        </p:txBody>
      </p:sp>
      <p:sp>
        <p:nvSpPr>
          <p:cNvPr id="8" name="矩形 7"/>
          <p:cNvSpPr/>
          <p:nvPr/>
        </p:nvSpPr>
        <p:spPr>
          <a:xfrm>
            <a:off x="193546" y="3790516"/>
            <a:ext cx="11821670" cy="2860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2800" dirty="0" smtClean="0">
                <a:solidFill>
                  <a:schemeClr val="tx1"/>
                </a:solidFill>
                <a:latin typeface="標楷體" panose="03000509000000000000" pitchFamily="65" charset="-120"/>
                <a:ea typeface="標楷體" panose="03000509000000000000" pitchFamily="65" charset="-120"/>
              </a:rPr>
              <a:t>上述文獻</a:t>
            </a:r>
            <a:r>
              <a:rPr lang="zh-TW" altLang="zh-TW" sz="2800" dirty="0">
                <a:solidFill>
                  <a:schemeClr val="tx1"/>
                </a:solidFill>
                <a:latin typeface="標楷體" panose="03000509000000000000" pitchFamily="65" charset="-120"/>
                <a:ea typeface="標楷體" panose="03000509000000000000" pitchFamily="65" charset="-120"/>
              </a:rPr>
              <a:t>提及協同輔導</a:t>
            </a:r>
            <a:r>
              <a:rPr lang="zh-TW" altLang="zh-TW" sz="2800" dirty="0" smtClean="0">
                <a:solidFill>
                  <a:schemeClr val="tx1"/>
                </a:solidFill>
                <a:latin typeface="標楷體" panose="03000509000000000000" pitchFamily="65" charset="-120"/>
                <a:ea typeface="標楷體" panose="03000509000000000000" pitchFamily="65" charset="-120"/>
              </a:rPr>
              <a:t>教師</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zh-TW" sz="2800" dirty="0" smtClean="0">
                <a:solidFill>
                  <a:schemeClr val="tx1"/>
                </a:solidFill>
                <a:latin typeface="標楷體" panose="03000509000000000000" pitchFamily="65" charset="-120"/>
                <a:ea typeface="標楷體" panose="03000509000000000000" pitchFamily="65" charset="-120"/>
              </a:rPr>
              <a:t>應用</a:t>
            </a:r>
            <a:r>
              <a:rPr lang="zh-TW" altLang="zh-TW" sz="2800" dirty="0">
                <a:solidFill>
                  <a:schemeClr val="tx1"/>
                </a:solidFill>
                <a:latin typeface="標楷體" panose="03000509000000000000" pitchFamily="65" charset="-120"/>
                <a:ea typeface="標楷體" panose="03000509000000000000" pitchFamily="65" charset="-120"/>
              </a:rPr>
              <a:t>於跨領域的價值，如此，更確認本研究方案的可行性</a:t>
            </a:r>
            <a:r>
              <a:rPr lang="zh-TW" altLang="zh-TW" sz="2800" dirty="0" smtClean="0">
                <a:solidFill>
                  <a:schemeClr val="tx1"/>
                </a:solidFill>
                <a:latin typeface="標楷體" panose="03000509000000000000" pitchFamily="65" charset="-120"/>
                <a:ea typeface="標楷體" panose="03000509000000000000" pitchFamily="65" charset="-120"/>
              </a:rPr>
              <a:t>。藉</a:t>
            </a:r>
            <a:r>
              <a:rPr lang="zh-TW" altLang="zh-TW" sz="2800" dirty="0">
                <a:solidFill>
                  <a:schemeClr val="tx1"/>
                </a:solidFill>
                <a:latin typeface="標楷體" panose="03000509000000000000" pitchFamily="65" charset="-120"/>
                <a:ea typeface="標楷體" panose="03000509000000000000" pitchFamily="65" charset="-120"/>
              </a:rPr>
              <a:t>此</a:t>
            </a:r>
            <a:r>
              <a:rPr lang="zh-TW" altLang="zh-TW" sz="2800" dirty="0" smtClean="0">
                <a:solidFill>
                  <a:schemeClr val="tx1"/>
                </a:solidFill>
                <a:latin typeface="標楷體" panose="03000509000000000000" pitchFamily="65" charset="-120"/>
                <a:ea typeface="標楷體" panose="03000509000000000000" pitchFamily="65" charset="-120"/>
              </a:rPr>
              <a:t>，</a:t>
            </a:r>
            <a:r>
              <a:rPr lang="zh-TW" altLang="en-US" sz="2800" dirty="0">
                <a:solidFill>
                  <a:srgbClr val="C00000"/>
                </a:solidFill>
                <a:latin typeface="標楷體" panose="03000509000000000000" pitchFamily="65" charset="-120"/>
                <a:ea typeface="標楷體" panose="03000509000000000000" pitchFamily="65" charset="-120"/>
              </a:rPr>
              <a:t>與傳統方案</a:t>
            </a:r>
            <a:r>
              <a:rPr lang="zh-TW" altLang="en-US" sz="2800" dirty="0" smtClean="0">
                <a:solidFill>
                  <a:srgbClr val="C00000"/>
                </a:solidFill>
                <a:latin typeface="標楷體" panose="03000509000000000000" pitchFamily="65" charset="-120"/>
                <a:ea typeface="標楷體" panose="03000509000000000000" pitchFamily="65" charset="-120"/>
              </a:rPr>
              <a:t>比較，</a:t>
            </a:r>
            <a:r>
              <a:rPr lang="zh-TW" altLang="zh-TW" sz="2800" dirty="0" smtClean="0">
                <a:solidFill>
                  <a:srgbClr val="C00000"/>
                </a:solidFill>
                <a:latin typeface="標楷體" panose="03000509000000000000" pitchFamily="65" charset="-120"/>
                <a:ea typeface="標楷體" panose="03000509000000000000" pitchFamily="65" charset="-120"/>
              </a:rPr>
              <a:t>本研究發展</a:t>
            </a:r>
            <a:r>
              <a:rPr lang="zh-TW" altLang="zh-TW" sz="2800" dirty="0">
                <a:solidFill>
                  <a:srgbClr val="C00000"/>
                </a:solidFill>
                <a:latin typeface="標楷體" panose="03000509000000000000" pitchFamily="65" charset="-120"/>
                <a:ea typeface="標楷體" panose="03000509000000000000" pitchFamily="65" charset="-120"/>
              </a:rPr>
              <a:t>的方案</a:t>
            </a:r>
            <a:r>
              <a:rPr lang="zh-TW" altLang="zh-TW" sz="2800" dirty="0" smtClean="0">
                <a:solidFill>
                  <a:srgbClr val="C00000"/>
                </a:solidFill>
                <a:latin typeface="標楷體" panose="03000509000000000000" pitchFamily="65" charset="-120"/>
                <a:ea typeface="標楷體" panose="03000509000000000000" pitchFamily="65" charset="-120"/>
              </a:rPr>
              <a:t>有三</a:t>
            </a:r>
            <a:r>
              <a:rPr lang="zh-TW" altLang="zh-TW" sz="2800" dirty="0">
                <a:solidFill>
                  <a:srgbClr val="C00000"/>
                </a:solidFill>
                <a:latin typeface="標楷體" panose="03000509000000000000" pitchFamily="65" charset="-120"/>
                <a:ea typeface="標楷體" panose="03000509000000000000" pitchFamily="65" charset="-120"/>
              </a:rPr>
              <a:t>個特色</a:t>
            </a:r>
            <a:r>
              <a:rPr lang="zh-TW" altLang="zh-TW" sz="2800" dirty="0">
                <a:solidFill>
                  <a:schemeClr val="tx1"/>
                </a:solidFill>
                <a:latin typeface="標楷體" panose="03000509000000000000" pitchFamily="65" charset="-120"/>
                <a:ea typeface="標楷體" panose="03000509000000000000" pitchFamily="65" charset="-120"/>
              </a:rPr>
              <a:t>：</a:t>
            </a:r>
          </a:p>
          <a:p>
            <a:pPr marL="342900" lvl="0" indent="-342900">
              <a:buFont typeface="+mj-lt"/>
              <a:buAutoNum type="arabicPeriod"/>
            </a:pPr>
            <a:r>
              <a:rPr lang="zh-TW" altLang="zh-TW" sz="2800" dirty="0">
                <a:solidFill>
                  <a:schemeClr val="tx1"/>
                </a:solidFill>
                <a:latin typeface="標楷體" panose="03000509000000000000" pitchFamily="65" charset="-120"/>
                <a:ea typeface="標楷體" panose="03000509000000000000" pitchFamily="65" charset="-120"/>
              </a:rPr>
              <a:t>有別於傳統師培課程，本研究所發展的師培課程方案</a:t>
            </a:r>
            <a:r>
              <a:rPr lang="zh-TW" altLang="zh-TW" sz="2800" dirty="0" smtClean="0">
                <a:solidFill>
                  <a:schemeClr val="tx1"/>
                </a:solidFill>
                <a:latin typeface="標楷體" panose="03000509000000000000" pitchFamily="65" charset="-120"/>
                <a:ea typeface="標楷體" panose="03000509000000000000" pitchFamily="65" charset="-120"/>
              </a:rPr>
              <a:t>強調</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zh-TW" sz="2800" dirty="0" smtClean="0">
                <a:solidFill>
                  <a:schemeClr val="tx1"/>
                </a:solidFill>
                <a:latin typeface="標楷體" panose="03000509000000000000" pitchFamily="65" charset="-120"/>
                <a:ea typeface="標楷體" panose="03000509000000000000" pitchFamily="65" charset="-120"/>
              </a:rPr>
              <a:t>。</a:t>
            </a:r>
            <a:endParaRPr lang="zh-TW" altLang="zh-TW" sz="2800" dirty="0">
              <a:solidFill>
                <a:schemeClr val="tx1"/>
              </a:solidFill>
              <a:latin typeface="標楷體" panose="03000509000000000000" pitchFamily="65" charset="-120"/>
              <a:ea typeface="標楷體" panose="03000509000000000000" pitchFamily="65" charset="-120"/>
            </a:endParaRPr>
          </a:p>
          <a:p>
            <a:pPr marL="342900" lvl="0" indent="-342900">
              <a:buFont typeface="+mj-lt"/>
              <a:buAutoNum type="arabicPeriod"/>
            </a:pPr>
            <a:r>
              <a:rPr lang="zh-TW" altLang="zh-TW" sz="2800" dirty="0">
                <a:solidFill>
                  <a:schemeClr val="tx1"/>
                </a:solidFill>
                <a:latin typeface="標楷體" panose="03000509000000000000" pitchFamily="65" charset="-120"/>
                <a:ea typeface="標楷體" panose="03000509000000000000" pitchFamily="65" charset="-120"/>
              </a:rPr>
              <a:t>混合課堂講授、實體教室小組討論與合作以及同步互動機制</a:t>
            </a:r>
            <a:r>
              <a:rPr lang="zh-TW" altLang="zh-TW" sz="2800" dirty="0" smtClean="0">
                <a:solidFill>
                  <a:schemeClr val="tx1"/>
                </a:solidFill>
                <a:latin typeface="標楷體" panose="03000509000000000000" pitchFamily="65" charset="-120"/>
                <a:ea typeface="標楷體" panose="03000509000000000000" pitchFamily="65" charset="-120"/>
              </a:rPr>
              <a:t>，</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zh-TW" sz="2800" dirty="0" smtClean="0">
                <a:solidFill>
                  <a:schemeClr val="tx1"/>
                </a:solidFill>
                <a:latin typeface="標楷體" panose="03000509000000000000" pitchFamily="65" charset="-120"/>
                <a:ea typeface="標楷體" panose="03000509000000000000" pitchFamily="65" charset="-120"/>
              </a:rPr>
              <a:t>有助於</a:t>
            </a:r>
            <a:r>
              <a:rPr lang="zh-TW" altLang="zh-TW" sz="2800" dirty="0">
                <a:solidFill>
                  <a:schemeClr val="tx1"/>
                </a:solidFill>
                <a:latin typeface="標楷體" panose="03000509000000000000" pitchFamily="65" charset="-120"/>
                <a:ea typeface="標楷體" panose="03000509000000000000" pitchFamily="65" charset="-120"/>
              </a:rPr>
              <a:t>師培生澄清情境問題。</a:t>
            </a:r>
          </a:p>
          <a:p>
            <a:pPr marL="342900" lvl="0" indent="-342900">
              <a:buFont typeface="+mj-lt"/>
              <a:buAutoNum type="arabicPeriod"/>
            </a:pPr>
            <a:r>
              <a:rPr lang="zh-TW" altLang="zh-TW" sz="2800" dirty="0">
                <a:solidFill>
                  <a:schemeClr val="tx1"/>
                </a:solidFill>
                <a:latin typeface="標楷體" panose="03000509000000000000" pitchFamily="65" charset="-120"/>
                <a:ea typeface="標楷體" panose="03000509000000000000" pitchFamily="65" charset="-120"/>
              </a:rPr>
              <a:t>創新師培</a:t>
            </a:r>
            <a:r>
              <a:rPr lang="zh-TW" altLang="zh-TW" sz="2800" dirty="0" smtClean="0">
                <a:solidFill>
                  <a:schemeClr val="tx1"/>
                </a:solidFill>
                <a:latin typeface="標楷體" panose="03000509000000000000" pitchFamily="65" charset="-120"/>
                <a:ea typeface="標楷體" panose="03000509000000000000" pitchFamily="65" charset="-120"/>
              </a:rPr>
              <a:t>課程模式</a:t>
            </a:r>
            <a:r>
              <a:rPr lang="zh-TW" altLang="zh-TW" sz="2800" dirty="0">
                <a:solidFill>
                  <a:schemeClr val="tx1"/>
                </a:solidFill>
                <a:latin typeface="標楷體" panose="03000509000000000000" pitchFamily="65" charset="-120"/>
                <a:ea typeface="標楷體" panose="03000509000000000000" pitchFamily="65" charset="-120"/>
              </a:rPr>
              <a:t>，強調師培生不</a:t>
            </a:r>
            <a:r>
              <a:rPr lang="zh-TW" altLang="zh-TW" sz="2800" dirty="0" smtClean="0">
                <a:solidFill>
                  <a:schemeClr val="tx1"/>
                </a:solidFill>
                <a:latin typeface="標楷體" panose="03000509000000000000" pitchFamily="65" charset="-120"/>
                <a:ea typeface="標楷體" panose="03000509000000000000" pitchFamily="65" charset="-120"/>
              </a:rPr>
              <a:t>應該</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zh-TW" sz="2800" dirty="0" smtClean="0">
                <a:solidFill>
                  <a:schemeClr val="tx1"/>
                </a:solidFill>
                <a:latin typeface="標楷體" panose="03000509000000000000" pitchFamily="65" charset="-120"/>
                <a:ea typeface="標楷體" panose="03000509000000000000" pitchFamily="65" charset="-120"/>
              </a:rPr>
              <a:t>，</a:t>
            </a:r>
            <a:r>
              <a:rPr lang="zh-TW" altLang="zh-TW" sz="2800" dirty="0">
                <a:solidFill>
                  <a:schemeClr val="tx1"/>
                </a:solidFill>
                <a:latin typeface="標楷體" panose="03000509000000000000" pitchFamily="65" charset="-120"/>
                <a:ea typeface="標楷體" panose="03000509000000000000" pitchFamily="65" charset="-120"/>
              </a:rPr>
              <a:t>也應該</a:t>
            </a:r>
            <a:r>
              <a:rPr lang="zh-TW" altLang="zh-TW" sz="2800" dirty="0" smtClean="0">
                <a:solidFill>
                  <a:schemeClr val="tx1"/>
                </a:solidFill>
                <a:latin typeface="標楷體" panose="03000509000000000000" pitchFamily="65" charset="-120"/>
                <a:ea typeface="標楷體" panose="03000509000000000000" pitchFamily="65" charset="-120"/>
              </a:rPr>
              <a:t>連結</a:t>
            </a:r>
            <a:r>
              <a:rPr lang="en-US" altLang="zh-TW" sz="2800" dirty="0" smtClean="0">
                <a:solidFill>
                  <a:schemeClr val="tx1"/>
                </a:solidFill>
                <a:latin typeface="標楷體" panose="03000509000000000000" pitchFamily="65" charset="-120"/>
                <a:ea typeface="標楷體" panose="03000509000000000000" pitchFamily="65" charset="-120"/>
              </a:rPr>
              <a:t>…</a:t>
            </a:r>
            <a:r>
              <a:rPr lang="zh-TW" altLang="zh-TW" sz="2800" dirty="0" smtClean="0">
                <a:solidFill>
                  <a:schemeClr val="tx1"/>
                </a:solidFill>
                <a:latin typeface="標楷體" panose="03000509000000000000" pitchFamily="65" charset="-120"/>
                <a:ea typeface="標楷體" panose="03000509000000000000" pitchFamily="65" charset="-120"/>
              </a:rPr>
              <a:t>。</a:t>
            </a:r>
            <a:endParaRPr lang="zh-TW" altLang="zh-TW" sz="2800" dirty="0">
              <a:solidFill>
                <a:schemeClr val="tx1"/>
              </a:solidFill>
              <a:latin typeface="標楷體" panose="03000509000000000000" pitchFamily="65" charset="-120"/>
              <a:ea typeface="標楷體" panose="03000509000000000000" pitchFamily="65" charset="-120"/>
            </a:endParaRPr>
          </a:p>
        </p:txBody>
      </p:sp>
      <p:sp>
        <p:nvSpPr>
          <p:cNvPr id="3" name="圓角矩形 2"/>
          <p:cNvSpPr/>
          <p:nvPr/>
        </p:nvSpPr>
        <p:spPr>
          <a:xfrm>
            <a:off x="3943283" y="1165257"/>
            <a:ext cx="7929154" cy="2351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latin typeface="Times New Roman" panose="02020603050405020304" pitchFamily="18" charset="0"/>
                <a:ea typeface="標楷體" panose="03000509000000000000" pitchFamily="65" charset="-120"/>
              </a:rPr>
              <a:t>【</a:t>
            </a:r>
            <a:r>
              <a:rPr lang="zh-TW" altLang="en-US" sz="3200" dirty="0" smtClean="0">
                <a:latin typeface="Times New Roman" panose="02020603050405020304" pitchFamily="18" charset="0"/>
                <a:ea typeface="標楷體" panose="03000509000000000000" pitchFamily="65" charset="-120"/>
              </a:rPr>
              <a:t>再評論</a:t>
            </a:r>
            <a:r>
              <a:rPr lang="en-US" altLang="zh-TW" sz="3200" dirty="0" smtClean="0">
                <a:latin typeface="Times New Roman" panose="02020603050405020304" pitchFamily="18" charset="0"/>
                <a:ea typeface="標楷體" panose="03000509000000000000" pitchFamily="65" charset="-120"/>
              </a:rPr>
              <a:t>】</a:t>
            </a:r>
          </a:p>
          <a:p>
            <a:r>
              <a:rPr lang="zh-TW" altLang="en-US" sz="3200" dirty="0" smtClean="0">
                <a:latin typeface="Times New Roman" panose="02020603050405020304" pitchFamily="18" charset="0"/>
                <a:ea typeface="標楷體" panose="03000509000000000000" pitchFamily="65" charset="-120"/>
              </a:rPr>
              <a:t>為何</a:t>
            </a:r>
            <a:r>
              <a:rPr lang="zh-TW" altLang="en-US" sz="3200" dirty="0">
                <a:latin typeface="Times New Roman" panose="02020603050405020304" pitchFamily="18" charset="0"/>
                <a:ea typeface="標楷體" panose="03000509000000000000" pitchFamily="65" charset="-120"/>
              </a:rPr>
              <a:t>這種</a:t>
            </a:r>
            <a:r>
              <a:rPr lang="zh-TW" altLang="en-US" sz="3200" dirty="0" smtClean="0">
                <a:latin typeface="Times New Roman" panose="02020603050405020304" pitchFamily="18" charset="0"/>
                <a:ea typeface="標楷體" panose="03000509000000000000" pitchFamily="65" charset="-120"/>
              </a:rPr>
              <a:t>方案、做法，比其他方案，來得好</a:t>
            </a:r>
            <a:r>
              <a:rPr lang="en-US" altLang="zh-TW" sz="3200" dirty="0" smtClean="0">
                <a:latin typeface="Times New Roman" panose="02020603050405020304" pitchFamily="18" charset="0"/>
                <a:ea typeface="標楷體" panose="03000509000000000000" pitchFamily="65" charset="-120"/>
              </a:rPr>
              <a:t>(</a:t>
            </a:r>
            <a:r>
              <a:rPr lang="zh-TW" altLang="en-US" sz="3200" dirty="0" smtClean="0">
                <a:latin typeface="Times New Roman" panose="02020603050405020304" pitchFamily="18" charset="0"/>
                <a:ea typeface="標楷體" panose="03000509000000000000" pitchFamily="65" charset="-120"/>
              </a:rPr>
              <a:t>可以解決問題、或有更高價值</a:t>
            </a:r>
            <a:r>
              <a:rPr lang="en-US" altLang="zh-TW" sz="3200" dirty="0" smtClean="0">
                <a:latin typeface="Times New Roman" panose="02020603050405020304" pitchFamily="18" charset="0"/>
                <a:ea typeface="標楷體" panose="03000509000000000000" pitchFamily="65" charset="-120"/>
              </a:rPr>
              <a:t>)</a:t>
            </a:r>
            <a:r>
              <a:rPr lang="zh-TW" altLang="en-US" sz="3200" dirty="0" smtClean="0">
                <a:latin typeface="Times New Roman" panose="02020603050405020304" pitchFamily="18" charset="0"/>
                <a:ea typeface="標楷體" panose="03000509000000000000" pitchFamily="65" charset="-120"/>
              </a:rPr>
              <a:t>？</a:t>
            </a:r>
            <a:endParaRPr lang="en-US" altLang="zh-TW" sz="3200" dirty="0" smtClean="0">
              <a:latin typeface="Times New Roman" panose="02020603050405020304" pitchFamily="18" charset="0"/>
              <a:ea typeface="標楷體" panose="03000509000000000000" pitchFamily="65" charset="-120"/>
            </a:endParaRPr>
          </a:p>
          <a:p>
            <a:r>
              <a:rPr lang="zh-TW" altLang="en-US" sz="3200" dirty="0">
                <a:latin typeface="Times New Roman" panose="02020603050405020304" pitchFamily="18" charset="0"/>
                <a:ea typeface="標楷體" panose="03000509000000000000" pitchFamily="65" charset="-120"/>
              </a:rPr>
              <a:t>若</a:t>
            </a:r>
            <a:r>
              <a:rPr lang="zh-TW" altLang="en-US" sz="3200" dirty="0" smtClean="0">
                <a:latin typeface="Times New Roman" panose="02020603050405020304" pitchFamily="18" charset="0"/>
                <a:ea typeface="標楷體" panose="03000509000000000000" pitchFamily="65" charset="-120"/>
              </a:rPr>
              <a:t>有，別浪費，稿件往</a:t>
            </a:r>
            <a:r>
              <a:rPr lang="en-US" altLang="zh-TW" sz="3200" dirty="0" smtClean="0">
                <a:latin typeface="Times New Roman" panose="02020603050405020304" pitchFamily="18" charset="0"/>
                <a:ea typeface="標楷體" panose="03000509000000000000" pitchFamily="65" charset="-120"/>
              </a:rPr>
              <a:t>SSCI</a:t>
            </a:r>
            <a:r>
              <a:rPr lang="zh-TW" altLang="en-US" sz="3200" dirty="0" smtClean="0">
                <a:latin typeface="Times New Roman" panose="02020603050405020304" pitchFamily="18" charset="0"/>
                <a:ea typeface="標楷體" panose="03000509000000000000" pitchFamily="65" charset="-120"/>
              </a:rPr>
              <a:t>、</a:t>
            </a:r>
            <a:r>
              <a:rPr lang="en-US" altLang="zh-TW" sz="3200" dirty="0" smtClean="0">
                <a:latin typeface="Times New Roman" panose="02020603050405020304" pitchFamily="18" charset="0"/>
                <a:ea typeface="標楷體" panose="03000509000000000000" pitchFamily="65" charset="-120"/>
              </a:rPr>
              <a:t>SCI</a:t>
            </a:r>
            <a:r>
              <a:rPr lang="zh-TW" altLang="en-US" sz="3200" dirty="0" smtClean="0">
                <a:latin typeface="Times New Roman" panose="02020603050405020304" pitchFamily="18" charset="0"/>
                <a:ea typeface="標楷體" panose="03000509000000000000" pitchFamily="65" charset="-120"/>
              </a:rPr>
              <a:t>期刊去</a:t>
            </a:r>
            <a:endParaRPr lang="zh-TW" altLang="en-US" sz="32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425146863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文獻搜尋的資料庫</a:t>
            </a:r>
            <a:endParaRPr lang="zh-TW" altLang="en-US" dirty="0">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561704" y="2603500"/>
            <a:ext cx="10985862" cy="3679734"/>
          </a:xfrm>
        </p:spPr>
        <p:txBody>
          <a:bodyPr>
            <a:normAutofit/>
          </a:bodyPr>
          <a:lstStyle/>
          <a:p>
            <a:r>
              <a:rPr lang="en-US" altLang="zh-TW" sz="3200" dirty="0">
                <a:latin typeface="Times New Roman" panose="02020603050405020304" pitchFamily="18" charset="0"/>
                <a:ea typeface="標楷體" panose="03000509000000000000" pitchFamily="65" charset="-120"/>
              </a:rPr>
              <a:t>Google Scholar </a:t>
            </a:r>
            <a:r>
              <a:rPr lang="en-US" altLang="zh-TW" sz="3200" dirty="0">
                <a:latin typeface="Times New Roman" panose="02020603050405020304" pitchFamily="18" charset="0"/>
                <a:ea typeface="標楷體" panose="03000509000000000000" pitchFamily="65" charset="-120"/>
                <a:hlinkClick r:id="rId2"/>
              </a:rPr>
              <a:t>https://scholar.google.com</a:t>
            </a:r>
            <a:r>
              <a:rPr lang="en-US" altLang="zh-TW" sz="3200" dirty="0" smtClean="0">
                <a:latin typeface="Times New Roman" panose="02020603050405020304" pitchFamily="18" charset="0"/>
                <a:ea typeface="標楷體" panose="03000509000000000000" pitchFamily="65" charset="-120"/>
                <a:hlinkClick r:id="rId2"/>
              </a:rPr>
              <a:t>/</a:t>
            </a:r>
            <a:endParaRPr lang="en-US" altLang="zh-TW" sz="3200" dirty="0" smtClean="0">
              <a:latin typeface="Times New Roman" panose="02020603050405020304" pitchFamily="18" charset="0"/>
              <a:ea typeface="標楷體" panose="03000509000000000000" pitchFamily="65" charset="-120"/>
            </a:endParaRPr>
          </a:p>
          <a:p>
            <a:r>
              <a:rPr lang="zh-TW" altLang="zh-TW" sz="3200" dirty="0">
                <a:latin typeface="Times New Roman" panose="02020603050405020304" pitchFamily="18" charset="0"/>
                <a:ea typeface="標楷體" panose="03000509000000000000" pitchFamily="65" charset="-120"/>
              </a:rPr>
              <a:t>國家</a:t>
            </a:r>
            <a:r>
              <a:rPr lang="zh-TW" altLang="zh-TW" sz="3200" dirty="0" smtClean="0">
                <a:latin typeface="Times New Roman" panose="02020603050405020304" pitchFamily="18" charset="0"/>
                <a:ea typeface="標楷體" panose="03000509000000000000" pitchFamily="65" charset="-120"/>
              </a:rPr>
              <a:t>圖書館期刊</a:t>
            </a:r>
            <a:r>
              <a:rPr lang="zh-TW" altLang="zh-TW" sz="3200" dirty="0">
                <a:latin typeface="Times New Roman" panose="02020603050405020304" pitchFamily="18" charset="0"/>
                <a:ea typeface="標楷體" panose="03000509000000000000" pitchFamily="65" charset="-120"/>
              </a:rPr>
              <a:t>文獻</a:t>
            </a:r>
            <a:r>
              <a:rPr lang="zh-TW" altLang="zh-TW" sz="3200" dirty="0" smtClean="0">
                <a:latin typeface="Times New Roman" panose="02020603050405020304" pitchFamily="18" charset="0"/>
                <a:ea typeface="標楷體" panose="03000509000000000000" pitchFamily="65" charset="-120"/>
              </a:rPr>
              <a:t>資訊網</a:t>
            </a:r>
            <a:r>
              <a:rPr lang="en-US" altLang="zh-TW" sz="3200" dirty="0">
                <a:latin typeface="Times New Roman" panose="02020603050405020304" pitchFamily="18" charset="0"/>
                <a:ea typeface="標楷體" panose="03000509000000000000" pitchFamily="65" charset="-120"/>
              </a:rPr>
              <a:t> </a:t>
            </a:r>
            <a:r>
              <a:rPr lang="en-US" altLang="zh-TW" sz="3200" dirty="0" smtClean="0">
                <a:latin typeface="Times New Roman" panose="02020603050405020304" pitchFamily="18" charset="0"/>
                <a:ea typeface="標楷體" panose="03000509000000000000" pitchFamily="65" charset="-120"/>
                <a:hlinkClick r:id="rId3"/>
              </a:rPr>
              <a:t>https</a:t>
            </a:r>
            <a:r>
              <a:rPr lang="en-US" altLang="zh-TW" sz="3200" dirty="0">
                <a:latin typeface="Times New Roman" panose="02020603050405020304" pitchFamily="18" charset="0"/>
                <a:ea typeface="標楷體" panose="03000509000000000000" pitchFamily="65" charset="-120"/>
                <a:hlinkClick r:id="rId3"/>
              </a:rPr>
              <a:t>://tpl.ncl.edu.tw</a:t>
            </a:r>
            <a:r>
              <a:rPr lang="en-US" altLang="zh-TW" sz="3200" dirty="0" smtClean="0">
                <a:latin typeface="Times New Roman" panose="02020603050405020304" pitchFamily="18" charset="0"/>
                <a:ea typeface="標楷體" panose="03000509000000000000" pitchFamily="65" charset="-120"/>
                <a:hlinkClick r:id="rId3"/>
              </a:rPr>
              <a:t>/</a:t>
            </a:r>
            <a:r>
              <a:rPr lang="en-US" altLang="zh-TW" sz="3200" dirty="0" smtClean="0">
                <a:latin typeface="Times New Roman" panose="02020603050405020304" pitchFamily="18" charset="0"/>
                <a:ea typeface="標楷體" panose="03000509000000000000" pitchFamily="65" charset="-120"/>
              </a:rPr>
              <a:t> </a:t>
            </a:r>
          </a:p>
          <a:p>
            <a:r>
              <a:rPr lang="zh-TW" altLang="zh-TW" sz="3200" dirty="0">
                <a:latin typeface="Times New Roman" panose="02020603050405020304" pitchFamily="18" charset="0"/>
                <a:ea typeface="標楷體" panose="03000509000000000000" pitchFamily="65" charset="-120"/>
              </a:rPr>
              <a:t>華藝線上</a:t>
            </a:r>
            <a:r>
              <a:rPr lang="zh-TW" altLang="zh-TW" sz="3200" dirty="0" smtClean="0">
                <a:latin typeface="Times New Roman" panose="02020603050405020304" pitchFamily="18" charset="0"/>
                <a:ea typeface="標楷體" panose="03000509000000000000" pitchFamily="65" charset="-120"/>
              </a:rPr>
              <a:t>資料庫</a:t>
            </a:r>
            <a:r>
              <a:rPr lang="zh-TW" altLang="en-US" sz="3200" dirty="0" smtClean="0">
                <a:latin typeface="Times New Roman" panose="02020603050405020304" pitchFamily="18" charset="0"/>
                <a:ea typeface="標楷體" panose="03000509000000000000" pitchFamily="65" charset="-120"/>
              </a:rPr>
              <a:t> </a:t>
            </a:r>
            <a:r>
              <a:rPr lang="en-US" altLang="zh-TW" sz="3200" u="sng" dirty="0" smtClean="0">
                <a:latin typeface="Times New Roman" panose="02020603050405020304" pitchFamily="18" charset="0"/>
                <a:ea typeface="標楷體" panose="03000509000000000000" pitchFamily="65" charset="-120"/>
                <a:hlinkClick r:id="rId4"/>
              </a:rPr>
              <a:t>https</a:t>
            </a:r>
            <a:r>
              <a:rPr lang="en-US" altLang="zh-TW" sz="3200" u="sng" dirty="0">
                <a:latin typeface="Times New Roman" panose="02020603050405020304" pitchFamily="18" charset="0"/>
                <a:ea typeface="標楷體" panose="03000509000000000000" pitchFamily="65" charset="-120"/>
                <a:hlinkClick r:id="rId4"/>
              </a:rPr>
              <a:t>://www.airitilibrary.com</a:t>
            </a:r>
            <a:r>
              <a:rPr lang="en-US" altLang="zh-TW" sz="3200" u="sng" dirty="0" smtClean="0">
                <a:latin typeface="Times New Roman" panose="02020603050405020304" pitchFamily="18" charset="0"/>
                <a:ea typeface="標楷體" panose="03000509000000000000" pitchFamily="65" charset="-120"/>
                <a:hlinkClick r:id="rId4"/>
              </a:rPr>
              <a:t>/</a:t>
            </a:r>
            <a:endParaRPr lang="en-US" altLang="zh-TW" sz="3200" u="sng" dirty="0" smtClean="0">
              <a:latin typeface="Times New Roman" panose="02020603050405020304" pitchFamily="18" charset="0"/>
              <a:ea typeface="標楷體" panose="03000509000000000000" pitchFamily="65" charset="-120"/>
            </a:endParaRPr>
          </a:p>
          <a:p>
            <a:r>
              <a:rPr lang="en-US" altLang="zh-TW" sz="3200" dirty="0">
                <a:latin typeface="Times New Roman" panose="02020603050405020304" pitchFamily="18" charset="0"/>
                <a:ea typeface="標楷體" panose="03000509000000000000" pitchFamily="65" charset="-120"/>
              </a:rPr>
              <a:t>ERIC</a:t>
            </a:r>
            <a:r>
              <a:rPr lang="zh-TW" altLang="zh-TW" sz="3200" dirty="0">
                <a:latin typeface="Times New Roman" panose="02020603050405020304" pitchFamily="18" charset="0"/>
                <a:ea typeface="標楷體" panose="03000509000000000000" pitchFamily="65" charset="-120"/>
              </a:rPr>
              <a:t>教育資源</a:t>
            </a:r>
            <a:r>
              <a:rPr lang="zh-TW" altLang="zh-TW" sz="3200" dirty="0" smtClean="0">
                <a:latin typeface="Times New Roman" panose="02020603050405020304" pitchFamily="18" charset="0"/>
                <a:ea typeface="標楷體" panose="03000509000000000000" pitchFamily="65" charset="-120"/>
              </a:rPr>
              <a:t>資料庫</a:t>
            </a:r>
            <a:r>
              <a:rPr lang="zh-TW" altLang="en-US" sz="3200" dirty="0" smtClean="0">
                <a:latin typeface="Times New Roman" panose="02020603050405020304" pitchFamily="18" charset="0"/>
                <a:ea typeface="標楷體" panose="03000509000000000000" pitchFamily="65" charset="-120"/>
              </a:rPr>
              <a:t> </a:t>
            </a:r>
            <a:r>
              <a:rPr lang="en-US" altLang="zh-TW" sz="3200" dirty="0" smtClean="0">
                <a:latin typeface="Times New Roman" panose="02020603050405020304" pitchFamily="18" charset="0"/>
                <a:ea typeface="標楷體" panose="03000509000000000000" pitchFamily="65" charset="-120"/>
                <a:hlinkClick r:id="rId5"/>
              </a:rPr>
              <a:t>https</a:t>
            </a:r>
            <a:r>
              <a:rPr lang="en-US" altLang="zh-TW" sz="3200" dirty="0">
                <a:latin typeface="Times New Roman" panose="02020603050405020304" pitchFamily="18" charset="0"/>
                <a:ea typeface="標楷體" panose="03000509000000000000" pitchFamily="65" charset="-120"/>
                <a:hlinkClick r:id="rId5"/>
              </a:rPr>
              <a:t>://eric.ed.gov</a:t>
            </a:r>
            <a:r>
              <a:rPr lang="en-US" altLang="zh-TW" sz="3200" dirty="0" smtClean="0">
                <a:latin typeface="Times New Roman" panose="02020603050405020304" pitchFamily="18" charset="0"/>
                <a:ea typeface="標楷體" panose="03000509000000000000" pitchFamily="65" charset="-120"/>
                <a:hlinkClick r:id="rId5"/>
              </a:rPr>
              <a:t>/</a:t>
            </a:r>
            <a:endParaRPr lang="en-US" altLang="zh-TW" sz="3200" dirty="0" smtClean="0">
              <a:latin typeface="Times New Roman" panose="02020603050405020304" pitchFamily="18" charset="0"/>
              <a:ea typeface="標楷體" panose="03000509000000000000" pitchFamily="65" charset="-120"/>
            </a:endParaRPr>
          </a:p>
          <a:p>
            <a:r>
              <a:rPr lang="en-US" altLang="zh-TW" sz="3200" dirty="0" smtClean="0">
                <a:latin typeface="Times New Roman" panose="02020603050405020304" pitchFamily="18" charset="0"/>
                <a:ea typeface="標楷體" panose="03000509000000000000" pitchFamily="65" charset="-120"/>
              </a:rPr>
              <a:t>Scopus </a:t>
            </a:r>
            <a:r>
              <a:rPr lang="zh-TW" altLang="en-US" sz="3200" dirty="0" smtClean="0">
                <a:latin typeface="Times New Roman" panose="02020603050405020304" pitchFamily="18" charset="0"/>
                <a:ea typeface="標楷體" panose="03000509000000000000" pitchFamily="65" charset="-120"/>
              </a:rPr>
              <a:t>依各校建置連結，需登入</a:t>
            </a:r>
            <a:endParaRPr lang="en-US" altLang="zh-TW" sz="3200" dirty="0" smtClean="0">
              <a:latin typeface="Times New Roman" panose="02020603050405020304" pitchFamily="18" charset="0"/>
              <a:ea typeface="標楷體" panose="03000509000000000000" pitchFamily="65" charset="-120"/>
            </a:endParaRPr>
          </a:p>
          <a:p>
            <a:r>
              <a:rPr lang="zh-TW" altLang="en-US" sz="3200" dirty="0">
                <a:latin typeface="Times New Roman" panose="02020603050405020304" pitchFamily="18" charset="0"/>
                <a:ea typeface="標楷體" panose="03000509000000000000" pitchFamily="65" charset="-120"/>
              </a:rPr>
              <a:t>其他屬於各領域的資料庫</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3903301670"/>
      </p:ext>
    </p:extLst>
  </p:cSld>
  <p:clrMapOvr>
    <a:masterClrMapping/>
  </p:clrMapOvr>
  <p:transition spd="slow">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050508" y="1878298"/>
            <a:ext cx="10140231" cy="1822514"/>
          </a:xfrm>
        </p:spPr>
        <p:txBody>
          <a:bodyPr/>
          <a:lstStyle/>
          <a:p>
            <a:pPr algn="ctr"/>
            <a:r>
              <a:rPr lang="zh-TW" altLang="en-US" sz="4800" dirty="0" smtClean="0">
                <a:latin typeface="標楷體" panose="03000509000000000000" pitchFamily="65" charset="-120"/>
                <a:ea typeface="標楷體" panose="03000509000000000000" pitchFamily="65" charset="-120"/>
              </a:rPr>
              <a:t>一、前言</a:t>
            </a:r>
            <a:r>
              <a:rPr lang="zh-TW" altLang="en-US" sz="4800" dirty="0" smtClean="0">
                <a:latin typeface="標楷體" panose="03000509000000000000" pitchFamily="65" charset="-120"/>
                <a:ea typeface="標楷體" panose="03000509000000000000" pitchFamily="65" charset="-120"/>
              </a:rPr>
              <a:t>：從兩個沒通過的計畫談起</a:t>
            </a:r>
            <a:endParaRPr lang="zh-TW" altLang="en-US" dirty="0">
              <a:latin typeface="標楷體" panose="03000509000000000000" pitchFamily="65" charset="-120"/>
              <a:ea typeface="標楷體" panose="03000509000000000000" pitchFamily="65" charset="-120"/>
            </a:endParaRPr>
          </a:p>
        </p:txBody>
      </p:sp>
      <p:sp>
        <p:nvSpPr>
          <p:cNvPr id="5" name="文字版面配置區 4"/>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25352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文獻探討</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常見的問題</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510989" y="2232212"/>
            <a:ext cx="11134164" cy="4316506"/>
          </a:xfrm>
        </p:spPr>
        <p:txBody>
          <a:bodyPr>
            <a:noAutofit/>
          </a:bodyPr>
          <a:lstStyle/>
          <a:p>
            <a:pPr>
              <a:spcBef>
                <a:spcPts val="300"/>
              </a:spcBef>
            </a:pPr>
            <a:r>
              <a:rPr lang="zh-TW" altLang="en-US" sz="3200" dirty="0">
                <a:solidFill>
                  <a:srgbClr val="C00000"/>
                </a:solidFill>
                <a:latin typeface="標楷體" panose="03000509000000000000" pitchFamily="65" charset="-120"/>
                <a:ea typeface="標楷體" panose="03000509000000000000" pitchFamily="65" charset="-120"/>
              </a:rPr>
              <a:t>與</a:t>
            </a:r>
            <a:r>
              <a:rPr lang="zh-TW" altLang="en-US" sz="3200" dirty="0" smtClean="0">
                <a:solidFill>
                  <a:srgbClr val="C00000"/>
                </a:solidFill>
                <a:latin typeface="標楷體" panose="03000509000000000000" pitchFamily="65" charset="-120"/>
                <a:ea typeface="標楷體" panose="03000509000000000000" pitchFamily="65" charset="-120"/>
              </a:rPr>
              <a:t>研究理念的</a:t>
            </a:r>
            <a:r>
              <a:rPr lang="zh-TW" altLang="en-US" sz="3200" dirty="0">
                <a:solidFill>
                  <a:srgbClr val="C00000"/>
                </a:solidFill>
                <a:latin typeface="標楷體" panose="03000509000000000000" pitchFamily="65" charset="-120"/>
                <a:ea typeface="標楷體" panose="03000509000000000000" pitchFamily="65" charset="-120"/>
              </a:rPr>
              <a:t>關聯</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300"/>
              </a:spcBef>
            </a:pPr>
            <a:r>
              <a:rPr lang="zh-TW" altLang="en-US" sz="2800" dirty="0" smtClean="0">
                <a:latin typeface="標楷體" panose="03000509000000000000" pitchFamily="65" charset="-120"/>
                <a:ea typeface="標楷體" panose="03000509000000000000" pitchFamily="65" charset="-120"/>
              </a:rPr>
              <a:t>與研究主題或目的相關性不高</a:t>
            </a:r>
            <a:endParaRPr lang="en-US" altLang="zh-TW" sz="2800" dirty="0" smtClean="0">
              <a:latin typeface="標楷體" panose="03000509000000000000" pitchFamily="65" charset="-120"/>
              <a:ea typeface="標楷體" panose="03000509000000000000" pitchFamily="65" charset="-120"/>
            </a:endParaRPr>
          </a:p>
          <a:p>
            <a:pPr lvl="1">
              <a:spcBef>
                <a:spcPts val="300"/>
              </a:spcBef>
            </a:pPr>
            <a:r>
              <a:rPr lang="zh-TW" altLang="en-US" sz="2800" dirty="0">
                <a:latin typeface="標楷體" panose="03000509000000000000" pitchFamily="65" charset="-120"/>
                <a:ea typeface="標楷體" panose="03000509000000000000" pitchFamily="65" charset="-120"/>
              </a:rPr>
              <a:t>缺乏</a:t>
            </a:r>
            <a:r>
              <a:rPr lang="zh-TW" altLang="en-US" sz="2800" dirty="0" smtClean="0">
                <a:latin typeface="標楷體" panose="03000509000000000000" pitchFamily="65" charset="-120"/>
                <a:ea typeface="標楷體" panose="03000509000000000000" pitchFamily="65" charset="-120"/>
              </a:rPr>
              <a:t>產出可以使用在</a:t>
            </a:r>
            <a:r>
              <a:rPr lang="zh-TW" altLang="en-US" sz="2800" dirty="0">
                <a:latin typeface="標楷體" panose="03000509000000000000" pitchFamily="65" charset="-120"/>
                <a:ea typeface="標楷體" panose="03000509000000000000" pitchFamily="65" charset="-120"/>
              </a:rPr>
              <a:t>自己研究</a:t>
            </a:r>
            <a:r>
              <a:rPr lang="zh-TW" altLang="en-US" sz="2800" dirty="0" smtClean="0">
                <a:latin typeface="標楷體" panose="03000509000000000000" pitchFamily="65" charset="-120"/>
                <a:ea typeface="標楷體" panose="03000509000000000000" pitchFamily="65" charset="-120"/>
              </a:rPr>
              <a:t>的觀點</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缺乏歸納與產出</a:t>
            </a:r>
            <a:r>
              <a:rPr lang="en-US" altLang="zh-TW" sz="2800" dirty="0" smtClean="0">
                <a:latin typeface="標楷體" panose="03000509000000000000" pitchFamily="65" charset="-120"/>
                <a:ea typeface="標楷體" panose="03000509000000000000" pitchFamily="65" charset="-120"/>
              </a:rPr>
              <a:t>)</a:t>
            </a:r>
          </a:p>
          <a:p>
            <a:pPr>
              <a:spcBef>
                <a:spcPts val="300"/>
              </a:spcBef>
            </a:pPr>
            <a:r>
              <a:rPr lang="zh-TW" altLang="en-US" sz="3200" dirty="0" smtClean="0">
                <a:solidFill>
                  <a:srgbClr val="C00000"/>
                </a:solidFill>
                <a:latin typeface="標楷體" panose="03000509000000000000" pitchFamily="65" charset="-120"/>
                <a:ea typeface="標楷體" panose="03000509000000000000" pitchFamily="65" charset="-120"/>
              </a:rPr>
              <a:t>與教學實踐的關聯</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300"/>
              </a:spcBef>
            </a:pPr>
            <a:r>
              <a:rPr lang="zh-TW" altLang="en-US" sz="2800" dirty="0">
                <a:latin typeface="標楷體" panose="03000509000000000000" pitchFamily="65" charset="-120"/>
                <a:ea typeface="標楷體" panose="03000509000000000000" pitchFamily="65" charset="-120"/>
              </a:rPr>
              <a:t>對</a:t>
            </a:r>
            <a:r>
              <a:rPr lang="zh-TW" altLang="en-US" sz="2800" dirty="0" smtClean="0">
                <a:latin typeface="標楷體" panose="03000509000000000000" pitchFamily="65" charset="-120"/>
                <a:ea typeface="標楷體" panose="03000509000000000000" pitchFamily="65" charset="-120"/>
              </a:rPr>
              <a:t>課程內容</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教學方法或評量設計</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不夠</a:t>
            </a:r>
            <a:r>
              <a:rPr lang="zh-TW" altLang="en-US" sz="2800" dirty="0">
                <a:latin typeface="標楷體" panose="03000509000000000000" pitchFamily="65" charset="-120"/>
                <a:ea typeface="標楷體" panose="03000509000000000000" pitchFamily="65" charset="-120"/>
              </a:rPr>
              <a:t>可操作</a:t>
            </a:r>
            <a:r>
              <a:rPr lang="zh-TW" altLang="en-US" sz="2800" dirty="0" smtClean="0">
                <a:latin typeface="標楷體" panose="03000509000000000000" pitchFamily="65" charset="-120"/>
                <a:ea typeface="標楷體" panose="03000509000000000000" pitchFamily="65" charset="-120"/>
              </a:rPr>
              <a:t>性</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例如：分項內容、流程步驟</a:t>
            </a:r>
            <a:r>
              <a:rPr lang="en-US" altLang="zh-TW" sz="2800" dirty="0" smtClean="0">
                <a:latin typeface="標楷體" panose="03000509000000000000" pitchFamily="65" charset="-120"/>
                <a:ea typeface="標楷體" panose="03000509000000000000" pitchFamily="65" charset="-120"/>
              </a:rPr>
              <a:t>…)</a:t>
            </a:r>
          </a:p>
          <a:p>
            <a:pPr lvl="1">
              <a:spcBef>
                <a:spcPts val="300"/>
              </a:spcBef>
            </a:pPr>
            <a:r>
              <a:rPr lang="zh-TW" altLang="en-US" sz="2800" dirty="0" smtClean="0">
                <a:latin typeface="標楷體" panose="03000509000000000000" pitchFamily="65" charset="-120"/>
                <a:ea typeface="標楷體" panose="03000509000000000000" pitchFamily="65" charset="-120"/>
              </a:rPr>
              <a:t>和研究工具的發展，難以對應</a:t>
            </a:r>
            <a:endParaRPr lang="en-US" altLang="zh-TW" sz="2800" dirty="0" smtClean="0">
              <a:latin typeface="標楷體" panose="03000509000000000000" pitchFamily="65" charset="-120"/>
              <a:ea typeface="標楷體" panose="03000509000000000000" pitchFamily="65" charset="-120"/>
            </a:endParaRPr>
          </a:p>
          <a:p>
            <a:pPr>
              <a:spcBef>
                <a:spcPts val="300"/>
              </a:spcBef>
            </a:pPr>
            <a:r>
              <a:rPr lang="zh-TW" altLang="en-US" sz="3200" dirty="0" smtClean="0">
                <a:solidFill>
                  <a:srgbClr val="C00000"/>
                </a:solidFill>
                <a:latin typeface="標楷體" panose="03000509000000000000" pitchFamily="65" charset="-120"/>
                <a:ea typeface="標楷體" panose="03000509000000000000" pitchFamily="65" charset="-120"/>
              </a:rPr>
              <a:t>寫作上</a:t>
            </a:r>
            <a:r>
              <a:rPr lang="zh-TW" altLang="en-US" sz="3200" dirty="0">
                <a:solidFill>
                  <a:srgbClr val="C00000"/>
                </a:solidFill>
                <a:latin typeface="標楷體" panose="03000509000000000000" pitchFamily="65" charset="-120"/>
                <a:ea typeface="標楷體" panose="03000509000000000000" pitchFamily="65" charset="-120"/>
              </a:rPr>
              <a:t>的</a:t>
            </a:r>
            <a:r>
              <a:rPr lang="zh-TW" altLang="en-US" sz="3200" dirty="0" smtClean="0">
                <a:solidFill>
                  <a:srgbClr val="C00000"/>
                </a:solidFill>
                <a:latin typeface="標楷體" panose="03000509000000000000" pitchFamily="65" charset="-120"/>
                <a:ea typeface="標楷體" panose="03000509000000000000" pitchFamily="65" charset="-120"/>
              </a:rPr>
              <a:t>問題</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300"/>
              </a:spcBef>
            </a:pPr>
            <a:r>
              <a:rPr lang="zh-TW" altLang="en-US" sz="2800" dirty="0" smtClean="0">
                <a:latin typeface="標楷體" panose="03000509000000000000" pitchFamily="65" charset="-120"/>
                <a:ea typeface="標楷體" panose="03000509000000000000" pitchFamily="65" charset="-120"/>
              </a:rPr>
              <a:t>邏輯跳躍</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建議</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定義、內容、相關研究</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、不平衡</a:t>
            </a:r>
            <a:endParaRPr lang="zh-TW" altLang="en-US" sz="3200"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263556873"/>
      </p:ext>
    </p:extLst>
  </p:cSld>
  <p:clrMapOvr>
    <a:masterClrMapping/>
  </p:clrMapOvr>
  <p:transition spd="slow">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寫作參考範例</a:t>
            </a:r>
            <a:r>
              <a:rPr lang="en-US" altLang="zh-TW" b="1" dirty="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(PDF)</a:t>
            </a:r>
            <a:r>
              <a:rPr lang="zh-TW"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實</a:t>
            </a:r>
            <a:r>
              <a:rPr lang="zh-TW"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作</a:t>
            </a:r>
            <a:r>
              <a:rPr lang="en-US" altLang="zh-TW"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2</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 </a:t>
            </a:r>
            <a:r>
              <a:rPr lang="en-US" altLang="zh-TW" dirty="0" smtClean="0">
                <a:latin typeface="Times New Roman" panose="02020603050405020304" pitchFamily="18" charset="0"/>
                <a:ea typeface="標楷體" panose="03000509000000000000" pitchFamily="65" charset="-120"/>
              </a:rPr>
              <a:t/>
            </a:r>
            <a:br>
              <a:rPr lang="en-US" altLang="zh-TW" dirty="0" smtClean="0">
                <a:latin typeface="Times New Roman" panose="02020603050405020304" pitchFamily="18" charset="0"/>
                <a:ea typeface="標楷體" panose="03000509000000000000" pitchFamily="65" charset="-120"/>
              </a:rPr>
            </a:br>
            <a:r>
              <a:rPr lang="zh-TW" altLang="en-US" dirty="0">
                <a:latin typeface="Times New Roman" panose="02020603050405020304" pitchFamily="18" charset="0"/>
                <a:ea typeface="標楷體" panose="03000509000000000000" pitchFamily="65" charset="-120"/>
              </a:rPr>
              <a:t> </a:t>
            </a:r>
            <a:r>
              <a:rPr lang="zh-TW" altLang="en-US" dirty="0" smtClean="0">
                <a:latin typeface="Times New Roman" panose="02020603050405020304" pitchFamily="18" charset="0"/>
                <a:ea typeface="標楷體" panose="03000509000000000000" pitchFamily="65" charset="-120"/>
              </a:rPr>
              <a:t> </a:t>
            </a:r>
            <a:r>
              <a:rPr lang="zh-TW" altLang="en-US" dirty="0" smtClean="0">
                <a:latin typeface="Times New Roman" panose="02020603050405020304" pitchFamily="18" charset="0"/>
                <a:ea typeface="標楷體" panose="03000509000000000000" pitchFamily="65" charset="-120"/>
              </a:rPr>
              <a:t>請</a:t>
            </a:r>
            <a:r>
              <a:rPr lang="zh-TW" altLang="en-US" dirty="0" smtClean="0">
                <a:latin typeface="Times New Roman" panose="02020603050405020304" pitchFamily="18" charset="0"/>
                <a:ea typeface="標楷體" panose="03000509000000000000" pitchFamily="65" charset="-120"/>
              </a:rPr>
              <a:t>書寫或檢視 </a:t>
            </a:r>
            <a:r>
              <a:rPr lang="en-US" altLang="zh-TW" b="1" dirty="0" smtClean="0">
                <a:latin typeface="Times New Roman" panose="02020603050405020304" pitchFamily="18" charset="0"/>
                <a:ea typeface="標楷體" panose="03000509000000000000" pitchFamily="65" charset="-120"/>
              </a:rPr>
              <a:t>Literature Review</a:t>
            </a:r>
            <a:endParaRPr lang="zh-TW" altLang="en-US" b="1"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41</a:t>
            </a:fld>
            <a:endParaRPr lang="en-US" dirty="0"/>
          </a:p>
        </p:txBody>
      </p:sp>
      <p:graphicFrame>
        <p:nvGraphicFramePr>
          <p:cNvPr id="7" name="資料庫圖表 6"/>
          <p:cNvGraphicFramePr/>
          <p:nvPr>
            <p:extLst/>
          </p:nvPr>
        </p:nvGraphicFramePr>
        <p:xfrm>
          <a:off x="1999877" y="2476965"/>
          <a:ext cx="7899400" cy="145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直線圖說文字 1 7"/>
          <p:cNvSpPr/>
          <p:nvPr/>
        </p:nvSpPr>
        <p:spPr>
          <a:xfrm>
            <a:off x="477079" y="4728468"/>
            <a:ext cx="3551582" cy="1736035"/>
          </a:xfrm>
          <a:prstGeom prst="borderCallout1">
            <a:avLst>
              <a:gd name="adj1" fmla="val -2222"/>
              <a:gd name="adj2" fmla="val 54737"/>
              <a:gd name="adj3" fmla="val -44229"/>
              <a:gd name="adj4" fmla="val 77977"/>
            </a:avLst>
          </a:pr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dirty="0" smtClean="0">
                <a:solidFill>
                  <a:srgbClr val="C00000"/>
                </a:solidFill>
                <a:latin typeface="標楷體" panose="03000509000000000000" pitchFamily="65" charset="-120"/>
                <a:ea typeface="標楷體" panose="03000509000000000000" pitchFamily="65" charset="-120"/>
              </a:rPr>
              <a:t>定義、內容、步驟</a:t>
            </a:r>
            <a:r>
              <a:rPr lang="zh-TW" altLang="en-US" sz="2600" dirty="0">
                <a:solidFill>
                  <a:srgbClr val="C00000"/>
                </a:solidFill>
                <a:latin typeface="標楷體" panose="03000509000000000000" pitchFamily="65" charset="-120"/>
                <a:ea typeface="標楷體" panose="03000509000000000000" pitchFamily="65" charset="-120"/>
              </a:rPr>
              <a:t>或模式</a:t>
            </a:r>
            <a:r>
              <a:rPr lang="zh-TW" altLang="en-US" sz="2600" dirty="0" smtClean="0">
                <a:solidFill>
                  <a:srgbClr val="C00000"/>
                </a:solidFill>
                <a:latin typeface="標楷體" panose="03000509000000000000" pitchFamily="65" charset="-120"/>
                <a:ea typeface="標楷體" panose="03000509000000000000" pitchFamily="65" charset="-120"/>
              </a:rPr>
              <a:t>、焦點</a:t>
            </a:r>
            <a:r>
              <a:rPr lang="en-US" altLang="zh-TW" sz="2600" dirty="0" smtClean="0">
                <a:solidFill>
                  <a:srgbClr val="C00000"/>
                </a:solidFill>
                <a:latin typeface="標楷體" panose="03000509000000000000" pitchFamily="65" charset="-120"/>
                <a:ea typeface="標楷體" panose="03000509000000000000" pitchFamily="65" charset="-120"/>
              </a:rPr>
              <a:t>…</a:t>
            </a:r>
            <a:r>
              <a:rPr lang="zh-TW" altLang="en-US" sz="2600" dirty="0" smtClean="0">
                <a:solidFill>
                  <a:srgbClr val="C00000"/>
                </a:solidFill>
                <a:latin typeface="標楷體" panose="03000509000000000000" pitchFamily="65" charset="-120"/>
                <a:ea typeface="標楷體" panose="03000509000000000000" pitchFamily="65" charset="-120"/>
              </a:rPr>
              <a:t>相關研究</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9" name="直線圖說文字 1 8"/>
          <p:cNvSpPr/>
          <p:nvPr/>
        </p:nvSpPr>
        <p:spPr>
          <a:xfrm>
            <a:off x="4313584" y="4728467"/>
            <a:ext cx="3551582" cy="1736035"/>
          </a:xfrm>
          <a:prstGeom prst="borderCallout1">
            <a:avLst>
              <a:gd name="adj1" fmla="val -2222"/>
              <a:gd name="adj2" fmla="val 54737"/>
              <a:gd name="adj3" fmla="val -41939"/>
              <a:gd name="adj4" fmla="val 49992"/>
            </a:avLst>
          </a:prstGeom>
          <a:solidFill>
            <a:schemeClr val="bg1"/>
          </a:solidFill>
          <a:ln>
            <a:solidFill>
              <a:srgbClr val="0066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dirty="0" smtClean="0">
                <a:solidFill>
                  <a:srgbClr val="006600"/>
                </a:solidFill>
                <a:latin typeface="標楷體" panose="03000509000000000000" pitchFamily="65" charset="-120"/>
                <a:ea typeface="標楷體" panose="03000509000000000000" pitchFamily="65" charset="-120"/>
              </a:rPr>
              <a:t>定義、分項定義與內容</a:t>
            </a:r>
            <a:r>
              <a:rPr lang="en-US" altLang="zh-TW" sz="2600" dirty="0" smtClean="0">
                <a:solidFill>
                  <a:srgbClr val="006600"/>
                </a:solidFill>
                <a:latin typeface="標楷體" panose="03000509000000000000" pitchFamily="65" charset="-120"/>
                <a:ea typeface="標楷體" panose="03000509000000000000" pitchFamily="65" charset="-120"/>
              </a:rPr>
              <a:t>…</a:t>
            </a:r>
            <a:r>
              <a:rPr lang="zh-TW" altLang="en-US" sz="2600" dirty="0" smtClean="0">
                <a:solidFill>
                  <a:srgbClr val="006600"/>
                </a:solidFill>
                <a:latin typeface="標楷體" panose="03000509000000000000" pitchFamily="65" charset="-120"/>
                <a:ea typeface="標楷體" panose="03000509000000000000" pitchFamily="65" charset="-120"/>
              </a:rPr>
              <a:t>相關研究</a:t>
            </a:r>
            <a:endParaRPr lang="zh-TW" altLang="en-US" sz="2000" dirty="0">
              <a:solidFill>
                <a:srgbClr val="006600"/>
              </a:solidFill>
              <a:latin typeface="標楷體" panose="03000509000000000000" pitchFamily="65" charset="-120"/>
              <a:ea typeface="標楷體" panose="03000509000000000000" pitchFamily="65" charset="-120"/>
            </a:endParaRPr>
          </a:p>
        </p:txBody>
      </p:sp>
      <p:sp>
        <p:nvSpPr>
          <p:cNvPr id="10" name="直線圖說文字 1 9"/>
          <p:cNvSpPr/>
          <p:nvPr/>
        </p:nvSpPr>
        <p:spPr>
          <a:xfrm>
            <a:off x="8150089" y="4728466"/>
            <a:ext cx="3551582" cy="1736035"/>
          </a:xfrm>
          <a:prstGeom prst="borderCallout1">
            <a:avLst>
              <a:gd name="adj1" fmla="val -2222"/>
              <a:gd name="adj2" fmla="val 54737"/>
              <a:gd name="adj3" fmla="val -46520"/>
              <a:gd name="adj4" fmla="val 20515"/>
            </a:avLst>
          </a:prstGeom>
          <a:solidFill>
            <a:schemeClr val="bg1"/>
          </a:solidFill>
          <a:ln>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dirty="0" smtClean="0">
                <a:solidFill>
                  <a:srgbClr val="0000FF"/>
                </a:solidFill>
                <a:latin typeface="標楷體" panose="03000509000000000000" pitchFamily="65" charset="-120"/>
                <a:ea typeface="標楷體" panose="03000509000000000000" pitchFamily="65" charset="-120"/>
              </a:rPr>
              <a:t>以相關研究與結果支持兩者的關係</a:t>
            </a:r>
            <a:r>
              <a:rPr lang="zh-TW" altLang="en-US" sz="2800" dirty="0" smtClean="0">
                <a:solidFill>
                  <a:srgbClr val="0000FF"/>
                </a:solidFill>
                <a:latin typeface="標楷體" panose="03000509000000000000" pitchFamily="65" charset="-120"/>
                <a:ea typeface="標楷體" panose="03000509000000000000" pitchFamily="65" charset="-120"/>
              </a:rPr>
              <a:t>。</a:t>
            </a:r>
            <a:endParaRPr lang="zh-TW" altLang="en-US" sz="20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8740170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526880" y="2012532"/>
            <a:ext cx="8825660" cy="1718224"/>
          </a:xfrm>
        </p:spPr>
        <p:txBody>
          <a:bodyPr/>
          <a:lstStyle/>
          <a:p>
            <a:pPr lvl="0" algn="ctr"/>
            <a:r>
              <a:rPr lang="zh-TW" altLang="en-US" sz="4800" dirty="0" smtClean="0">
                <a:latin typeface="標楷體" panose="03000509000000000000" pitchFamily="65" charset="-120"/>
                <a:ea typeface="標楷體" panose="03000509000000000000" pitchFamily="65" charset="-120"/>
              </a:rPr>
              <a:t>六、如何</a:t>
            </a:r>
            <a:r>
              <a:rPr lang="zh-TW" altLang="en-US" sz="4800" dirty="0" smtClean="0">
                <a:latin typeface="標楷體" panose="03000509000000000000" pitchFamily="65" charset="-120"/>
                <a:ea typeface="標楷體" panose="03000509000000000000" pitchFamily="65" charset="-120"/>
              </a:rPr>
              <a:t>寫教學設計與規劃</a:t>
            </a:r>
            <a:r>
              <a:rPr lang="en-US" altLang="zh-TW" sz="4800" dirty="0" smtClean="0">
                <a:latin typeface="標楷體" panose="03000509000000000000" pitchFamily="65" charset="-120"/>
                <a:ea typeface="標楷體" panose="03000509000000000000" pitchFamily="65" charset="-120"/>
              </a:rPr>
              <a:t/>
            </a:r>
            <a:br>
              <a:rPr lang="en-US" altLang="zh-TW" sz="4800" dirty="0" smtClean="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具有學理文獻基礎的</a:t>
            </a:r>
            <a:r>
              <a:rPr lang="zh-TW" altLang="en-US" dirty="0" smtClean="0">
                <a:latin typeface="標楷體" panose="03000509000000000000" pitchFamily="65" charset="-120"/>
                <a:ea typeface="標楷體" panose="03000509000000000000" pitchFamily="65" charset="-120"/>
              </a:rPr>
              <a:t>流程</a:t>
            </a:r>
            <a:endParaRPr lang="zh-TW" altLang="en-US" sz="3200" dirty="0">
              <a:solidFill>
                <a:srgbClr val="FFFF00"/>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42</a:t>
            </a:fld>
            <a:endParaRPr lang="en-US" dirty="0"/>
          </a:p>
        </p:txBody>
      </p:sp>
      <p:sp>
        <p:nvSpPr>
          <p:cNvPr id="2" name="文字版面配置區 1"/>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19059849"/>
      </p:ext>
    </p:extLst>
  </p:cSld>
  <p:clrMapOvr>
    <a:masterClrMapping/>
  </p:clrMapOvr>
  <p:transition spd="slow">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教學研究架構</a:t>
            </a:r>
            <a:r>
              <a:rPr lang="en-US" altLang="zh-TW" dirty="0" smtClean="0">
                <a:latin typeface="標楷體" panose="03000509000000000000" pitchFamily="65" charset="-120"/>
                <a:ea typeface="標楷體" panose="03000509000000000000" pitchFamily="65" charset="-120"/>
              </a:rPr>
              <a:t>-</a:t>
            </a:r>
            <a:r>
              <a:rPr lang="zh-TW" altLang="en-US" dirty="0" smtClean="0">
                <a:solidFill>
                  <a:srgbClr val="FFFF00"/>
                </a:solidFill>
                <a:latin typeface="標楷體" panose="03000509000000000000" pitchFamily="65" charset="-120"/>
                <a:ea typeface="標楷體" panose="03000509000000000000" pitchFamily="65" charset="-120"/>
              </a:rPr>
              <a:t>課程內容</a:t>
            </a:r>
            <a:r>
              <a:rPr lang="zh-TW" altLang="en-US" dirty="0" smtClean="0">
                <a:latin typeface="標楷體" panose="03000509000000000000" pitchFamily="65" charset="-120"/>
                <a:ea typeface="標楷體" panose="03000509000000000000" pitchFamily="65" charset="-120"/>
              </a:rPr>
              <a:t>與教學目標</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506461" y="2368368"/>
            <a:ext cx="5029199" cy="4236773"/>
          </a:xfrm>
        </p:spPr>
        <p:txBody>
          <a:bodyPr>
            <a:noAutofit/>
          </a:bodyPr>
          <a:lstStyle/>
          <a:p>
            <a:pPr>
              <a:spcBef>
                <a:spcPts val="600"/>
              </a:spcBef>
            </a:pPr>
            <a:r>
              <a:rPr lang="zh-TW" altLang="en-US" sz="3200" dirty="0" smtClean="0">
                <a:latin typeface="標楷體" panose="03000509000000000000" pitchFamily="65" charset="-120"/>
                <a:ea typeface="標楷體" panose="03000509000000000000" pitchFamily="65" charset="-120"/>
              </a:rPr>
              <a:t>藉由</a:t>
            </a:r>
            <a:r>
              <a:rPr lang="zh-TW" altLang="en-US" sz="3200" b="1" u="sng" dirty="0" smtClean="0">
                <a:solidFill>
                  <a:srgbClr val="0000FF"/>
                </a:solidFill>
                <a:latin typeface="標楷體" panose="03000509000000000000" pitchFamily="65" charset="-120"/>
                <a:ea typeface="標楷體" panose="03000509000000000000" pitchFamily="65" charset="-120"/>
              </a:rPr>
              <a:t>文獻探討</a:t>
            </a:r>
            <a:r>
              <a:rPr lang="zh-TW" altLang="en-US" sz="3200" dirty="0" smtClean="0">
                <a:latin typeface="標楷體" panose="03000509000000000000" pitchFamily="65" charset="-120"/>
                <a:ea typeface="標楷體" panose="03000509000000000000" pitchFamily="65" charset="-120"/>
              </a:rPr>
              <a:t>提及的課程內容各重點要素</a:t>
            </a:r>
            <a:endParaRPr lang="en-US" altLang="zh-TW" sz="3200" dirty="0" smtClean="0">
              <a:latin typeface="標楷體" panose="03000509000000000000" pitchFamily="65" charset="-120"/>
              <a:ea typeface="標楷體" panose="03000509000000000000" pitchFamily="65" charset="-120"/>
            </a:endParaRPr>
          </a:p>
          <a:p>
            <a:pPr>
              <a:spcBef>
                <a:spcPts val="600"/>
              </a:spcBef>
            </a:pPr>
            <a:r>
              <a:rPr lang="zh-TW" altLang="en-US" sz="3200" dirty="0">
                <a:latin typeface="標楷體" panose="03000509000000000000" pitchFamily="65" charset="-120"/>
                <a:ea typeface="標楷體" panose="03000509000000000000" pitchFamily="65" charset="-120"/>
              </a:rPr>
              <a:t>融入</a:t>
            </a:r>
            <a:r>
              <a:rPr lang="zh-TW" altLang="en-US" sz="3200" dirty="0" smtClean="0">
                <a:latin typeface="標楷體" panose="03000509000000000000" pitchFamily="65" charset="-120"/>
                <a:ea typeface="標楷體" panose="03000509000000000000" pitchFamily="65" charset="-120"/>
              </a:rPr>
              <a:t>自己</a:t>
            </a:r>
            <a:r>
              <a:rPr lang="zh-TW" altLang="en-US" sz="3200" dirty="0">
                <a:latin typeface="標楷體" panose="03000509000000000000" pitchFamily="65" charset="-120"/>
                <a:ea typeface="標楷體" panose="03000509000000000000" pitchFamily="65" charset="-120"/>
              </a:rPr>
              <a:t>的教材</a:t>
            </a:r>
            <a:r>
              <a:rPr lang="zh-TW" altLang="en-US" sz="3200" dirty="0" smtClean="0">
                <a:latin typeface="標楷體" panose="03000509000000000000" pitchFamily="65" charset="-120"/>
                <a:ea typeface="標楷體" panose="03000509000000000000" pitchFamily="65" charset="-120"/>
              </a:rPr>
              <a:t>內容，</a:t>
            </a:r>
            <a:r>
              <a:rPr lang="zh-TW" altLang="en-US" sz="3200" u="sng" dirty="0" smtClean="0">
                <a:latin typeface="標楷體" panose="03000509000000000000" pitchFamily="65" charset="-120"/>
                <a:ea typeface="標楷體" panose="03000509000000000000" pitchFamily="65" charset="-120"/>
              </a:rPr>
              <a:t>發展</a:t>
            </a:r>
            <a:r>
              <a:rPr lang="zh-TW" altLang="en-US" sz="3200" u="sng" dirty="0">
                <a:latin typeface="標楷體" panose="03000509000000000000" pitchFamily="65" charset="-120"/>
                <a:ea typeface="標楷體" panose="03000509000000000000" pitchFamily="65" charset="-120"/>
              </a:rPr>
              <a:t>整學期的</a:t>
            </a:r>
            <a:r>
              <a:rPr lang="zh-TW" altLang="en-US" sz="3200" u="sng" dirty="0">
                <a:solidFill>
                  <a:srgbClr val="FF0000"/>
                </a:solidFill>
                <a:latin typeface="標楷體" panose="03000509000000000000" pitchFamily="65" charset="-120"/>
                <a:ea typeface="標楷體" panose="03000509000000000000" pitchFamily="65" charset="-120"/>
              </a:rPr>
              <a:t>學習</a:t>
            </a:r>
            <a:r>
              <a:rPr lang="zh-TW" altLang="en-US" sz="3200" u="sng" dirty="0" smtClean="0">
                <a:solidFill>
                  <a:srgbClr val="FF0000"/>
                </a:solidFill>
                <a:latin typeface="標楷體" panose="03000509000000000000" pitchFamily="65" charset="-120"/>
                <a:ea typeface="標楷體" panose="03000509000000000000" pitchFamily="65" charset="-120"/>
              </a:rPr>
              <a:t>內容</a:t>
            </a:r>
            <a:endParaRPr lang="en-US" altLang="zh-TW" sz="3200" u="sng" dirty="0" smtClean="0">
              <a:solidFill>
                <a:srgbClr val="FF0000"/>
              </a:solidFill>
              <a:latin typeface="標楷體" panose="03000509000000000000" pitchFamily="65" charset="-120"/>
              <a:ea typeface="標楷體" panose="03000509000000000000" pitchFamily="65" charset="-120"/>
            </a:endParaRPr>
          </a:p>
          <a:p>
            <a:pPr lvl="1">
              <a:spcBef>
                <a:spcPts val="600"/>
              </a:spcBef>
            </a:pPr>
            <a:r>
              <a:rPr lang="zh-TW" altLang="en-US" sz="2800" dirty="0">
                <a:latin typeface="標楷體" panose="03000509000000000000" pitchFamily="65" charset="-120"/>
                <a:ea typeface="標楷體" panose="03000509000000000000" pitchFamily="65" charset="-120"/>
              </a:rPr>
              <a:t>非詳細課</a:t>
            </a:r>
            <a:r>
              <a:rPr lang="zh-TW" altLang="en-US" sz="2800" dirty="0" smtClean="0">
                <a:latin typeface="標楷體" panose="03000509000000000000" pitchFamily="65" charset="-120"/>
                <a:ea typeface="標楷體" panose="03000509000000000000" pitchFamily="65" charset="-120"/>
              </a:rPr>
              <a:t>綱，僅說明要素</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3200" dirty="0" smtClean="0">
                <a:latin typeface="標楷體" panose="03000509000000000000" pitchFamily="65" charset="-120"/>
                <a:ea typeface="標楷體" panose="03000509000000000000" pitchFamily="65" charset="-120"/>
              </a:rPr>
              <a:t>再提及教學目標</a:t>
            </a:r>
            <a:endParaRPr lang="en-US" altLang="zh-TW" sz="3200" dirty="0" smtClean="0">
              <a:latin typeface="標楷體" panose="03000509000000000000" pitchFamily="65" charset="-120"/>
              <a:ea typeface="標楷體" panose="03000509000000000000" pitchFamily="65" charset="-120"/>
            </a:endParaRPr>
          </a:p>
          <a:p>
            <a:pPr lvl="1">
              <a:spcBef>
                <a:spcPts val="600"/>
              </a:spcBef>
            </a:pPr>
            <a:r>
              <a:rPr lang="zh-TW" altLang="en-US" sz="2800" dirty="0">
                <a:latin typeface="標楷體" panose="03000509000000000000" pitchFamily="65" charset="-120"/>
                <a:ea typeface="標楷體" panose="03000509000000000000" pitchFamily="65" charset="-120"/>
              </a:rPr>
              <a:t>通常</a:t>
            </a:r>
            <a:r>
              <a:rPr lang="zh-TW" altLang="en-US" sz="2800" dirty="0" smtClean="0">
                <a:latin typeface="標楷體" panose="03000509000000000000" pitchFamily="65" charset="-120"/>
                <a:ea typeface="標楷體" panose="03000509000000000000" pitchFamily="65" charset="-120"/>
              </a:rPr>
              <a:t>是學習在某個學習內容上要表現的程度</a:t>
            </a:r>
            <a:endParaRPr lang="zh-TW" altLang="en-US" sz="28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43</a:t>
            </a:fld>
            <a:endParaRPr lang="en-US" dirty="0"/>
          </a:p>
        </p:txBody>
      </p:sp>
      <p:sp>
        <p:nvSpPr>
          <p:cNvPr id="5" name="文字方塊 4"/>
          <p:cNvSpPr txBox="1"/>
          <p:nvPr/>
        </p:nvSpPr>
        <p:spPr>
          <a:xfrm>
            <a:off x="5786845" y="1773049"/>
            <a:ext cx="6126480" cy="4832092"/>
          </a:xfrm>
          <a:prstGeom prst="rect">
            <a:avLst/>
          </a:prstGeom>
          <a:solidFill>
            <a:schemeClr val="bg1"/>
          </a:solidFill>
          <a:ln>
            <a:solidFill>
              <a:srgbClr val="006600"/>
            </a:solidFill>
          </a:ln>
        </p:spPr>
        <p:txBody>
          <a:bodyPr wrap="square" rtlCol="0">
            <a:spAutoFit/>
          </a:bodyPr>
          <a:lstStyle/>
          <a:p>
            <a:r>
              <a:rPr lang="zh-TW" altLang="zh-TW" sz="2800" dirty="0">
                <a:latin typeface="標楷體" panose="03000509000000000000" pitchFamily="65" charset="-120"/>
                <a:ea typeface="標楷體" panose="03000509000000000000" pitchFamily="65" charset="-120"/>
              </a:rPr>
              <a:t>根據</a:t>
            </a:r>
            <a:r>
              <a:rPr lang="zh-TW" altLang="zh-TW" sz="2800" dirty="0" smtClean="0">
                <a:latin typeface="標楷體" panose="03000509000000000000" pitchFamily="65" charset="-120"/>
                <a:ea typeface="標楷體" panose="03000509000000000000" pitchFamily="65" charset="-120"/>
              </a:rPr>
              <a:t>文獻</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結論：</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師</a:t>
            </a:r>
            <a:r>
              <a:rPr lang="zh-TW" altLang="zh-TW" sz="2800" dirty="0">
                <a:latin typeface="標楷體" panose="03000509000000000000" pitchFamily="65" charset="-120"/>
                <a:ea typeface="標楷體" panose="03000509000000000000" pitchFamily="65" charset="-120"/>
              </a:rPr>
              <a:t>培課程內容應該與教育現場的情境問題相互連接思考，因此，</a:t>
            </a:r>
            <a:r>
              <a:rPr lang="zh-TW" altLang="zh-TW" sz="2800" b="1" dirty="0">
                <a:solidFill>
                  <a:srgbClr val="0000FF"/>
                </a:solidFill>
                <a:latin typeface="標楷體" panose="03000509000000000000" pitchFamily="65" charset="-120"/>
                <a:ea typeface="標楷體" panose="03000509000000000000" pitchFamily="65" charset="-120"/>
              </a:rPr>
              <a:t>本研究課程內容涉及</a:t>
            </a:r>
            <a:r>
              <a:rPr lang="en-US"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zh-TW" sz="2800" dirty="0">
                <a:latin typeface="標楷體" panose="03000509000000000000" pitchFamily="65" charset="-120"/>
                <a:ea typeface="標楷體" panose="03000509000000000000" pitchFamily="65" charset="-120"/>
              </a:rPr>
              <a:t>到教育</a:t>
            </a:r>
            <a:r>
              <a:rPr lang="zh-TW" altLang="zh-TW" sz="2800" dirty="0" smtClean="0">
                <a:latin typeface="標楷體" panose="03000509000000000000" pitchFamily="65" charset="-120"/>
                <a:ea typeface="標楷體" panose="03000509000000000000" pitchFamily="65" charset="-120"/>
              </a:rPr>
              <a:t>現場</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a:t>
            </a:r>
            <a:r>
              <a:rPr lang="en-US"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zh-TW" sz="2800" dirty="0">
                <a:latin typeface="標楷體" panose="03000509000000000000" pitchFamily="65" charset="-120"/>
                <a:ea typeface="標楷體" panose="03000509000000000000" pitchFamily="65" charset="-120"/>
              </a:rPr>
              <a:t>透過</a:t>
            </a:r>
            <a:r>
              <a:rPr lang="zh-TW" altLang="zh-TW" sz="2800" dirty="0" smtClean="0">
                <a:latin typeface="標楷體" panose="03000509000000000000" pitchFamily="65" charset="-120"/>
                <a:ea typeface="標楷體" panose="03000509000000000000" pitchFamily="65" charset="-120"/>
              </a:rPr>
              <a:t>上述</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合作</a:t>
            </a:r>
            <a:r>
              <a:rPr lang="zh-TW" altLang="zh-TW" sz="2800" dirty="0">
                <a:latin typeface="標楷體" panose="03000509000000000000" pitchFamily="65" charset="-120"/>
                <a:ea typeface="標楷體" panose="03000509000000000000" pitchFamily="65" charset="-120"/>
              </a:rPr>
              <a:t>設計素養導向的教學活動（教案），</a:t>
            </a:r>
            <a:r>
              <a:rPr lang="en-US" altLang="zh-TW" sz="28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zh-TW" sz="2800" dirty="0">
                <a:latin typeface="標楷體" panose="03000509000000000000" pitchFamily="65" charset="-120"/>
                <a:ea typeface="標楷體" panose="03000509000000000000" pitchFamily="65" charset="-120"/>
              </a:rPr>
              <a:t>再</a:t>
            </a:r>
            <a:r>
              <a:rPr lang="zh-TW" altLang="zh-TW" sz="2800" dirty="0" smtClean="0">
                <a:latin typeface="標楷體" panose="03000509000000000000" pitchFamily="65" charset="-120"/>
                <a:ea typeface="標楷體" panose="03000509000000000000" pitchFamily="65" charset="-120"/>
              </a:rPr>
              <a:t>藉以</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的</a:t>
            </a:r>
            <a:r>
              <a:rPr lang="zh-TW" altLang="zh-TW" sz="2800" dirty="0">
                <a:latin typeface="標楷體" panose="03000509000000000000" pitchFamily="65" charset="-120"/>
                <a:ea typeface="標楷體" panose="03000509000000000000" pitchFamily="65" charset="-120"/>
              </a:rPr>
              <a:t>態度</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endParaRPr lang="en-US" altLang="zh-TW" sz="2800" dirty="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本課程教學</a:t>
            </a:r>
            <a:r>
              <a:rPr lang="zh-TW" altLang="zh-TW" sz="2800" dirty="0">
                <a:latin typeface="標楷體" panose="03000509000000000000" pitchFamily="65" charset="-120"/>
                <a:ea typeface="標楷體" panose="03000509000000000000" pitchFamily="65" charset="-120"/>
              </a:rPr>
              <a:t>目標包含：</a:t>
            </a:r>
            <a:r>
              <a:rPr lang="en-US" altLang="zh-TW" sz="2800" dirty="0">
                <a:latin typeface="標楷體" panose="03000509000000000000" pitchFamily="65" charset="-120"/>
                <a:ea typeface="標楷體" panose="03000509000000000000" pitchFamily="65" charset="-120"/>
              </a:rPr>
              <a:t>1.</a:t>
            </a:r>
            <a:r>
              <a:rPr lang="zh-TW" altLang="zh-TW" sz="2800" dirty="0">
                <a:latin typeface="標楷體" panose="03000509000000000000" pitchFamily="65" charset="-120"/>
                <a:ea typeface="標楷體" panose="03000509000000000000" pitchFamily="65" charset="-120"/>
              </a:rPr>
              <a:t>師資生能具備教育現場</a:t>
            </a:r>
            <a:r>
              <a:rPr lang="zh-TW" altLang="zh-TW" sz="2800" dirty="0" smtClean="0">
                <a:latin typeface="標楷體" panose="03000509000000000000" pitchFamily="65" charset="-120"/>
                <a:ea typeface="標楷體" panose="03000509000000000000" pitchFamily="65" charset="-120"/>
              </a:rPr>
              <a:t>問題</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能力</a:t>
            </a:r>
            <a:r>
              <a:rPr lang="zh-TW" altLang="zh-TW"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2.</a:t>
            </a:r>
            <a:r>
              <a:rPr lang="zh-TW" altLang="zh-TW" sz="2800" dirty="0">
                <a:latin typeface="標楷體" panose="03000509000000000000" pitchFamily="65" charset="-120"/>
                <a:ea typeface="標楷體" panose="03000509000000000000" pitchFamily="65" charset="-120"/>
              </a:rPr>
              <a:t>師資生能</a:t>
            </a:r>
            <a:r>
              <a:rPr lang="zh-TW" altLang="zh-TW" sz="2800" dirty="0" smtClean="0">
                <a:latin typeface="標楷體" panose="03000509000000000000" pitchFamily="65" charset="-120"/>
                <a:ea typeface="標楷體" panose="03000509000000000000" pitchFamily="65" charset="-120"/>
              </a:rPr>
              <a:t>具備</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設計</a:t>
            </a:r>
            <a:r>
              <a:rPr lang="zh-TW" altLang="zh-TW" sz="2800" dirty="0" smtClean="0">
                <a:latin typeface="標楷體" panose="03000509000000000000" pitchFamily="65" charset="-120"/>
                <a:ea typeface="標楷體" panose="03000509000000000000" pitchFamily="65" charset="-120"/>
              </a:rPr>
              <a:t>能力</a:t>
            </a:r>
            <a:r>
              <a:rPr lang="zh-TW" altLang="zh-TW"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3.</a:t>
            </a:r>
            <a:r>
              <a:rPr lang="zh-TW" altLang="zh-TW" sz="2800" dirty="0">
                <a:latin typeface="標楷體" panose="03000509000000000000" pitchFamily="65" charset="-120"/>
                <a:ea typeface="標楷體" panose="03000509000000000000" pitchFamily="65" charset="-120"/>
              </a:rPr>
              <a:t>師資生能</a:t>
            </a:r>
            <a:r>
              <a:rPr lang="zh-TW" altLang="zh-TW" sz="2800" dirty="0" smtClean="0">
                <a:latin typeface="標楷體" panose="03000509000000000000" pitchFamily="65" charset="-120"/>
                <a:ea typeface="標楷體" panose="03000509000000000000" pitchFamily="65" charset="-120"/>
              </a:rPr>
              <a:t>具備</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態度</a:t>
            </a:r>
            <a:r>
              <a:rPr lang="zh-TW" altLang="zh-TW" sz="2800" dirty="0">
                <a:latin typeface="標楷體" panose="03000509000000000000" pitchFamily="65" charset="-120"/>
                <a:ea typeface="標楷體" panose="03000509000000000000" pitchFamily="65" charset="-120"/>
              </a:rPr>
              <a:t>。</a:t>
            </a:r>
            <a:endParaRPr lang="zh-TW" altLang="zh-TW"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09221659"/>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3625" y="545502"/>
            <a:ext cx="10497114" cy="706964"/>
          </a:xfrm>
        </p:spPr>
        <p:txBody>
          <a:bodyPr/>
          <a:lstStyle/>
          <a:p>
            <a:r>
              <a:rPr lang="zh-TW" altLang="en-US" b="1"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有清楚的方案執行程序</a:t>
            </a:r>
            <a:r>
              <a:rPr lang="zh-TW" altLang="en-US" dirty="0" smtClean="0">
                <a:latin typeface="標楷體" panose="03000509000000000000" pitchFamily="65" charset="-120"/>
                <a:ea typeface="標楷體" panose="03000509000000000000" pitchFamily="65" charset="-120"/>
              </a:rPr>
              <a:t>，且基於文獻探討並轉化</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5" name="圖片 4"/>
          <p:cNvPicPr>
            <a:picLocks noChangeAspect="1"/>
          </p:cNvPicPr>
          <p:nvPr/>
        </p:nvPicPr>
        <p:blipFill>
          <a:blip r:embed="rId2"/>
          <a:stretch>
            <a:fillRect/>
          </a:stretch>
        </p:blipFill>
        <p:spPr>
          <a:xfrm>
            <a:off x="979714" y="4689566"/>
            <a:ext cx="10829890" cy="1828800"/>
          </a:xfrm>
          <a:prstGeom prst="rect">
            <a:avLst/>
          </a:prstGeom>
          <a:ln>
            <a:noFill/>
          </a:ln>
          <a:effectLst>
            <a:outerShdw blurRad="190500" algn="tl" rotWithShape="0">
              <a:srgbClr val="000000">
                <a:alpha val="70000"/>
              </a:srgbClr>
            </a:outerShdw>
          </a:effectLst>
        </p:spPr>
      </p:pic>
      <p:grpSp>
        <p:nvGrpSpPr>
          <p:cNvPr id="12" name="群組 11"/>
          <p:cNvGrpSpPr/>
          <p:nvPr/>
        </p:nvGrpSpPr>
        <p:grpSpPr>
          <a:xfrm>
            <a:off x="979714" y="2347405"/>
            <a:ext cx="10829890" cy="1923870"/>
            <a:chOff x="979714" y="2148480"/>
            <a:chExt cx="10829890" cy="1923870"/>
          </a:xfrm>
        </p:grpSpPr>
        <p:pic>
          <p:nvPicPr>
            <p:cNvPr id="6" name="圖片 5"/>
            <p:cNvPicPr>
              <a:picLocks noChangeAspect="1"/>
            </p:cNvPicPr>
            <p:nvPr/>
          </p:nvPicPr>
          <p:blipFill>
            <a:blip r:embed="rId3"/>
            <a:stretch>
              <a:fillRect/>
            </a:stretch>
          </p:blipFill>
          <p:spPr>
            <a:xfrm>
              <a:off x="979714" y="2148480"/>
              <a:ext cx="10829890" cy="1923870"/>
            </a:xfrm>
            <a:prstGeom prst="rect">
              <a:avLst/>
            </a:prstGeom>
            <a:ln>
              <a:noFill/>
            </a:ln>
            <a:effectLst>
              <a:outerShdw blurRad="190500" algn="tl" rotWithShape="0">
                <a:srgbClr val="000000">
                  <a:alpha val="70000"/>
                </a:srgbClr>
              </a:outerShdw>
            </a:effectLst>
          </p:spPr>
        </p:pic>
        <p:sp>
          <p:nvSpPr>
            <p:cNvPr id="8" name="矩形 7"/>
            <p:cNvSpPr/>
            <p:nvPr/>
          </p:nvSpPr>
          <p:spPr>
            <a:xfrm>
              <a:off x="4754879" y="3738887"/>
              <a:ext cx="5434149" cy="3334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矩形 8"/>
          <p:cNvSpPr/>
          <p:nvPr/>
        </p:nvSpPr>
        <p:spPr>
          <a:xfrm>
            <a:off x="9517872" y="4689566"/>
            <a:ext cx="2173385" cy="3334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弧形向右箭號 9"/>
          <p:cNvSpPr/>
          <p:nvPr/>
        </p:nvSpPr>
        <p:spPr>
          <a:xfrm>
            <a:off x="160857" y="2913017"/>
            <a:ext cx="649887" cy="295220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1" name="矩形 10"/>
          <p:cNvSpPr/>
          <p:nvPr/>
        </p:nvSpPr>
        <p:spPr>
          <a:xfrm>
            <a:off x="1972491" y="1282783"/>
            <a:ext cx="10006083" cy="646331"/>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r>
              <a:rPr lang="en-US" altLang="zh-TW" dirty="0">
                <a:latin typeface="Times New Roman" panose="02020603050405020304" pitchFamily="18" charset="0"/>
                <a:cs typeface="Times New Roman" panose="02020603050405020304" pitchFamily="18" charset="0"/>
              </a:rPr>
              <a:t>Liu, S. H.(2020). Dialogue-based peer learning of educational topics in a university classroom. </a:t>
            </a:r>
            <a:r>
              <a:rPr lang="en-US" altLang="zh-TW" i="1" dirty="0">
                <a:latin typeface="Times New Roman" panose="02020603050405020304" pitchFamily="18" charset="0"/>
                <a:cs typeface="Times New Roman" panose="02020603050405020304" pitchFamily="18" charset="0"/>
              </a:rPr>
              <a:t>Learning and Teaching: The International Journal of Higher Education in the Social Sciences, 13</a:t>
            </a:r>
            <a:r>
              <a:rPr lang="en-US" altLang="zh-TW" dirty="0">
                <a:latin typeface="Times New Roman" panose="02020603050405020304" pitchFamily="18" charset="0"/>
                <a:cs typeface="Times New Roman" panose="02020603050405020304" pitchFamily="18" charset="0"/>
              </a:rPr>
              <a:t>(2), 41-61.</a:t>
            </a:r>
            <a:endParaRPr lang="zh-TW" altLang="en-US" dirty="0">
              <a:latin typeface="Times New Roman" panose="02020603050405020304" pitchFamily="18" charset="0"/>
              <a:cs typeface="Times New Roman" panose="02020603050405020304" pitchFamily="18" charset="0"/>
            </a:endParaRPr>
          </a:p>
        </p:txBody>
      </p:sp>
      <p:sp>
        <p:nvSpPr>
          <p:cNvPr id="13" name="矩形 12"/>
          <p:cNvSpPr/>
          <p:nvPr/>
        </p:nvSpPr>
        <p:spPr>
          <a:xfrm>
            <a:off x="5942182" y="2642414"/>
            <a:ext cx="2173385" cy="3334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79165353"/>
      </p:ext>
    </p:extLst>
  </p:cSld>
  <p:clrMapOvr>
    <a:masterClrMapping/>
  </p:clrMapOvr>
  <p:transition spd="slow">
    <p:pull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8290" y="518013"/>
            <a:ext cx="4135503" cy="706964"/>
          </a:xfrm>
        </p:spPr>
        <p:txBody>
          <a:bodyPr/>
          <a:lstStyle/>
          <a:p>
            <a:r>
              <a:rPr lang="zh-TW" altLang="en-US" dirty="0" smtClean="0">
                <a:latin typeface="標楷體" panose="03000509000000000000" pitchFamily="65" charset="-120"/>
                <a:ea typeface="標楷體" panose="03000509000000000000" pitchFamily="65" charset="-120"/>
              </a:rPr>
              <a:t>教學研究架構</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整合</a:t>
            </a: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8" name="圖片 7"/>
          <p:cNvPicPr/>
          <p:nvPr/>
        </p:nvPicPr>
        <p:blipFill>
          <a:blip r:embed="rId2">
            <a:extLst>
              <a:ext uri="{28A0092B-C50C-407E-A947-70E740481C1C}">
                <a14:useLocalDpi xmlns:a14="http://schemas.microsoft.com/office/drawing/2010/main" val="0"/>
              </a:ext>
            </a:extLst>
          </a:blip>
          <a:srcRect/>
          <a:stretch>
            <a:fillRect/>
          </a:stretch>
        </p:blipFill>
        <p:spPr bwMode="auto">
          <a:xfrm>
            <a:off x="4741818" y="295730"/>
            <a:ext cx="7093130" cy="6562270"/>
          </a:xfrm>
          <a:prstGeom prst="rect">
            <a:avLst/>
          </a:prstGeom>
          <a:noFill/>
          <a:ln>
            <a:noFill/>
          </a:ln>
        </p:spPr>
      </p:pic>
      <p:pic>
        <p:nvPicPr>
          <p:cNvPr id="9" name="圖片 8"/>
          <p:cNvPicPr>
            <a:picLocks noChangeAspect="1"/>
          </p:cNvPicPr>
          <p:nvPr/>
        </p:nvPicPr>
        <p:blipFill>
          <a:blip r:embed="rId3"/>
          <a:stretch>
            <a:fillRect/>
          </a:stretch>
        </p:blipFill>
        <p:spPr>
          <a:xfrm>
            <a:off x="615683" y="1224976"/>
            <a:ext cx="11219265" cy="5471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934035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教學設計與研究方法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常見的問題</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497542" y="2286000"/>
            <a:ext cx="11134164" cy="4316506"/>
          </a:xfrm>
        </p:spPr>
        <p:txBody>
          <a:bodyPr>
            <a:noAutofit/>
          </a:bodyPr>
          <a:lstStyle/>
          <a:p>
            <a:pPr>
              <a:spcBef>
                <a:spcPts val="600"/>
              </a:spcBef>
            </a:pPr>
            <a:r>
              <a:rPr lang="zh-TW" altLang="en-US" sz="3200" dirty="0" smtClean="0">
                <a:solidFill>
                  <a:srgbClr val="C00000"/>
                </a:solidFill>
                <a:latin typeface="標楷體" panose="03000509000000000000" pitchFamily="65" charset="-120"/>
                <a:ea typeface="標楷體" panose="03000509000000000000" pitchFamily="65" charset="-120"/>
              </a:rPr>
              <a:t>教學情境</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教材內容與教學目標、教學目標與教學活動、教學活動與教學評量，</a:t>
            </a:r>
            <a:r>
              <a:rPr lang="zh-TW" altLang="en-US" sz="2800" u="sng"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難以對應</a:t>
            </a:r>
            <a:r>
              <a:rPr lang="zh-TW" altLang="en-US" sz="2800" dirty="0" smtClean="0">
                <a:latin typeface="標楷體" panose="03000509000000000000" pitchFamily="65" charset="-120"/>
                <a:ea typeface="標楷體" panose="03000509000000000000" pitchFamily="65" charset="-120"/>
              </a:rPr>
              <a:t>，導致</a:t>
            </a:r>
            <a:r>
              <a:rPr lang="zh-TW" altLang="en-US" sz="2800" dirty="0">
                <a:latin typeface="標楷體" panose="03000509000000000000" pitchFamily="65" charset="-120"/>
                <a:ea typeface="標楷體" panose="03000509000000000000" pitchFamily="65" charset="-120"/>
              </a:rPr>
              <a:t>教學缺乏結構</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3200" dirty="0" smtClean="0">
                <a:solidFill>
                  <a:srgbClr val="C00000"/>
                </a:solidFill>
                <a:latin typeface="標楷體" panose="03000509000000000000" pitchFamily="65" charset="-120"/>
                <a:ea typeface="標楷體" panose="03000509000000000000" pitchFamily="65" charset="-120"/>
              </a:rPr>
              <a:t>研究情境</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dirty="0">
                <a:latin typeface="標楷體" panose="03000509000000000000" pitchFamily="65" charset="-120"/>
                <a:ea typeface="標楷體" panose="03000509000000000000" pitchFamily="65" charset="-120"/>
              </a:rPr>
              <a:t>學習</a:t>
            </a:r>
            <a:r>
              <a:rPr lang="zh-TW" altLang="en-US" sz="2800" dirty="0" smtClean="0">
                <a:latin typeface="標楷體" panose="03000509000000000000" pitchFamily="65" charset="-120"/>
                <a:ea typeface="標楷體" panose="03000509000000000000" pitchFamily="65" charset="-120"/>
              </a:rPr>
              <a:t>地點、協同教師、操作工具與資源、場域次數</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不清楚</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3200" dirty="0" smtClean="0">
                <a:solidFill>
                  <a:srgbClr val="C00000"/>
                </a:solidFill>
                <a:latin typeface="標楷體" panose="03000509000000000000" pitchFamily="65" charset="-120"/>
                <a:ea typeface="標楷體" panose="03000509000000000000" pitchFamily="65" charset="-120"/>
              </a:rPr>
              <a:t>研究工具與資料分析</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dirty="0" smtClean="0">
                <a:solidFill>
                  <a:srgbClr val="0000FF"/>
                </a:solidFill>
                <a:latin typeface="標楷體" panose="03000509000000000000" pitchFamily="65" charset="-120"/>
                <a:ea typeface="標楷體" panose="03000509000000000000" pitchFamily="65" charset="-120"/>
              </a:rPr>
              <a:t>寫些不會用的工具或</a:t>
            </a:r>
            <a:r>
              <a:rPr lang="zh-TW" altLang="en-US" sz="2800" dirty="0">
                <a:solidFill>
                  <a:srgbClr val="0000FF"/>
                </a:solidFill>
                <a:latin typeface="標楷體" panose="03000509000000000000" pitchFamily="65" charset="-120"/>
                <a:ea typeface="標楷體" panose="03000509000000000000" pitchFamily="65" charset="-120"/>
              </a:rPr>
              <a:t>無</a:t>
            </a:r>
            <a:r>
              <a:rPr lang="zh-TW" altLang="en-US" sz="2800" dirty="0" smtClean="0">
                <a:solidFill>
                  <a:srgbClr val="0000FF"/>
                </a:solidFill>
                <a:latin typeface="標楷體" panose="03000509000000000000" pitchFamily="65" charset="-120"/>
                <a:ea typeface="標楷體" panose="03000509000000000000" pitchFamily="65" charset="-120"/>
              </a:rPr>
              <a:t>詳細說明工具發展</a:t>
            </a:r>
            <a:r>
              <a:rPr lang="en-US" altLang="zh-TW" sz="2800" dirty="0" smtClean="0">
                <a:solidFill>
                  <a:srgbClr val="0000FF"/>
                </a:solidFill>
                <a:latin typeface="標楷體" panose="03000509000000000000" pitchFamily="65" charset="-120"/>
                <a:ea typeface="標楷體" panose="03000509000000000000" pitchFamily="65" charset="-120"/>
              </a:rPr>
              <a:t>(</a:t>
            </a:r>
            <a:r>
              <a:rPr lang="zh-TW" altLang="en-US" sz="2800" dirty="0" smtClean="0">
                <a:solidFill>
                  <a:srgbClr val="0000FF"/>
                </a:solidFill>
                <a:latin typeface="標楷體" panose="03000509000000000000" pitchFamily="65" charset="-120"/>
                <a:ea typeface="標楷體" panose="03000509000000000000" pitchFamily="65" charset="-120"/>
              </a:rPr>
              <a:t>效度</a:t>
            </a:r>
            <a:r>
              <a:rPr lang="en-US" altLang="zh-TW" sz="2800" dirty="0" smtClean="0">
                <a:solidFill>
                  <a:srgbClr val="0000FF"/>
                </a:solidFill>
                <a:latin typeface="標楷體" panose="03000509000000000000" pitchFamily="65" charset="-120"/>
                <a:ea typeface="標楷體" panose="03000509000000000000" pitchFamily="65" charset="-120"/>
              </a:rPr>
              <a:t>)</a:t>
            </a:r>
            <a:r>
              <a:rPr lang="zh-TW" altLang="en-US" sz="2800" dirty="0" smtClean="0">
                <a:solidFill>
                  <a:srgbClr val="0000FF"/>
                </a:solidFill>
                <a:latin typeface="標楷體" panose="03000509000000000000" pitchFamily="65" charset="-120"/>
                <a:ea typeface="標楷體" panose="03000509000000000000" pitchFamily="65" charset="-120"/>
              </a:rPr>
              <a:t>與預計實施作法</a:t>
            </a:r>
            <a:endParaRPr lang="en-US" altLang="zh-TW" sz="2800" dirty="0" smtClean="0">
              <a:solidFill>
                <a:srgbClr val="0000FF"/>
              </a:solidFill>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資料分析的</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預期</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作法錯誤或不詳細</a:t>
            </a:r>
            <a:endParaRPr lang="en-US" altLang="zh-TW" sz="2800" dirty="0" smtClean="0">
              <a:latin typeface="標楷體" panose="03000509000000000000" pitchFamily="65" charset="-120"/>
              <a:ea typeface="標楷體" panose="03000509000000000000" pitchFamily="65" charset="-120"/>
            </a:endParaRPr>
          </a:p>
          <a:p>
            <a:pPr>
              <a:spcBef>
                <a:spcPts val="600"/>
              </a:spcBef>
            </a:pPr>
            <a:endParaRPr lang="zh-TW" altLang="en-US" sz="3200"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460643472"/>
      </p:ext>
    </p:extLst>
  </p:cSld>
  <p:clrMapOvr>
    <a:masterClrMapping/>
  </p:clrMapOvr>
  <p:transition spd="slow">
    <p:pull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154954" y="973668"/>
            <a:ext cx="10035785" cy="706964"/>
          </a:xfrm>
        </p:spPr>
        <p:txBody>
          <a:bodyPr/>
          <a:lstStyle/>
          <a:p>
            <a:r>
              <a:rPr lang="zh-TW" altLang="en-US" dirty="0" smtClean="0">
                <a:latin typeface="標楷體" panose="03000509000000000000" pitchFamily="65" charset="-120"/>
                <a:ea typeface="標楷體" panose="03000509000000000000" pitchFamily="65" charset="-120"/>
              </a:rPr>
              <a:t>教學</a:t>
            </a:r>
            <a:r>
              <a:rPr lang="zh-TW" altLang="en-US" u="sng" dirty="0" smtClean="0">
                <a:solidFill>
                  <a:srgbClr val="FFFF00"/>
                </a:solidFill>
                <a:latin typeface="標楷體" panose="03000509000000000000" pitchFamily="65" charset="-120"/>
                <a:ea typeface="標楷體" panose="03000509000000000000" pitchFamily="65" charset="-120"/>
              </a:rPr>
              <a:t>方法</a:t>
            </a:r>
            <a:r>
              <a:rPr lang="zh-TW" altLang="en-US" dirty="0" smtClean="0">
                <a:latin typeface="標楷體" panose="03000509000000000000" pitchFamily="65" charset="-120"/>
                <a:ea typeface="標楷體" panose="03000509000000000000" pitchFamily="65" charset="-120"/>
              </a:rPr>
              <a:t>也需要文獻探討</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也要在研究方法與設計中寫出重點流程</a:t>
            </a:r>
            <a:r>
              <a:rPr lang="en-US" altLang="zh-TW" dirty="0" smtClean="0">
                <a:latin typeface="標楷體" panose="03000509000000000000" pitchFamily="65" charset="-120"/>
                <a:ea typeface="標楷體" panose="03000509000000000000" pitchFamily="65" charset="-120"/>
              </a:rPr>
              <a:t>)</a:t>
            </a:r>
            <a:endParaRPr lang="zh-TW" altLang="en-US" dirty="0"/>
          </a:p>
        </p:txBody>
      </p:sp>
      <p:sp>
        <p:nvSpPr>
          <p:cNvPr id="4" name="內容版面配置區 3"/>
          <p:cNvSpPr>
            <a:spLocks noGrp="1"/>
          </p:cNvSpPr>
          <p:nvPr>
            <p:ph idx="1"/>
          </p:nvPr>
        </p:nvSpPr>
        <p:spPr>
          <a:xfrm>
            <a:off x="849746" y="2716836"/>
            <a:ext cx="5671536" cy="1615019"/>
          </a:xfrm>
          <a:ln>
            <a:solidFill>
              <a:srgbClr val="C00000"/>
            </a:solidFill>
          </a:ln>
        </p:spPr>
        <p:txBody>
          <a:bodyPr>
            <a:normAutofit/>
          </a:bodyPr>
          <a:lstStyle/>
          <a:p>
            <a:pPr marL="0" indent="0">
              <a:spcBef>
                <a:spcPts val="1200"/>
              </a:spcBef>
              <a:buNone/>
            </a:pPr>
            <a:r>
              <a:rPr lang="zh-TW" altLang="en-US" sz="2800" u="sng" dirty="0" smtClean="0">
                <a:latin typeface="標楷體" panose="03000509000000000000" pitchFamily="65" charset="-120"/>
                <a:ea typeface="標楷體" panose="03000509000000000000" pitchFamily="65" charset="-120"/>
              </a:rPr>
              <a:t>若教學方案涉及教學方法的創新</a:t>
            </a:r>
            <a:r>
              <a:rPr lang="en-US" altLang="zh-TW" sz="2800" u="sng" dirty="0" smtClean="0">
                <a:latin typeface="標楷體" panose="03000509000000000000" pitchFamily="65" charset="-120"/>
                <a:ea typeface="標楷體" panose="03000509000000000000" pitchFamily="65" charset="-120"/>
              </a:rPr>
              <a:t/>
            </a:r>
            <a:br>
              <a:rPr lang="en-US" altLang="zh-TW" sz="2800" u="sng" dirty="0" smtClean="0">
                <a:latin typeface="標楷體" panose="03000509000000000000" pitchFamily="65" charset="-120"/>
                <a:ea typeface="標楷體" panose="03000509000000000000" pitchFamily="65" charset="-120"/>
              </a:rPr>
            </a:br>
            <a:r>
              <a:rPr lang="zh-TW" altLang="en-US" sz="2800" dirty="0" smtClean="0">
                <a:latin typeface="標楷體" panose="03000509000000000000" pitchFamily="65" charset="-120"/>
                <a:ea typeface="標楷體" panose="03000509000000000000" pitchFamily="65" charset="-120"/>
              </a:rPr>
              <a:t>文獻要探討</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包含學理基礎、步驟</a:t>
            </a:r>
            <a:r>
              <a:rPr lang="zh-TW" altLang="en-US" sz="2800" dirty="0">
                <a:latin typeface="標楷體" panose="03000509000000000000" pitchFamily="65" charset="-120"/>
                <a:ea typeface="標楷體" panose="03000509000000000000" pitchFamily="65" charset="-120"/>
              </a:rPr>
              <a:t>或</a:t>
            </a:r>
            <a:r>
              <a:rPr lang="zh-TW" altLang="en-US" sz="2800" dirty="0" smtClean="0">
                <a:latin typeface="標楷體" panose="03000509000000000000" pitchFamily="65" charset="-120"/>
                <a:ea typeface="標楷體" panose="03000509000000000000" pitchFamily="65" charset="-120"/>
              </a:rPr>
              <a:t>流程</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，研究方法中要具體提出</a:t>
            </a:r>
            <a:endParaRPr lang="zh-TW" altLang="en-US" sz="2800"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47</a:t>
            </a:fld>
            <a:endParaRPr lang="en-US" dirty="0"/>
          </a:p>
        </p:txBody>
      </p:sp>
      <p:grpSp>
        <p:nvGrpSpPr>
          <p:cNvPr id="5" name="群組 4"/>
          <p:cNvGrpSpPr/>
          <p:nvPr/>
        </p:nvGrpSpPr>
        <p:grpSpPr>
          <a:xfrm>
            <a:off x="7149005" y="2358571"/>
            <a:ext cx="4158343" cy="3878489"/>
            <a:chOff x="8033657" y="2430871"/>
            <a:chExt cx="4158343" cy="3878489"/>
          </a:xfrm>
        </p:grpSpPr>
        <p:pic>
          <p:nvPicPr>
            <p:cNvPr id="6" name="Picture 2" descr="便利贴图片素材_免费便利贴PNG设计图片大全_图精灵"/>
            <p:cNvPicPr>
              <a:picLocks noChangeAspect="1" noChangeArrowheads="1"/>
            </p:cNvPicPr>
            <p:nvPr/>
          </p:nvPicPr>
          <p:blipFill>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8033657" y="2430871"/>
              <a:ext cx="4158343" cy="3878489"/>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rot="21264415">
              <a:off x="8290650" y="3010590"/>
              <a:ext cx="3438004" cy="2492990"/>
            </a:xfrm>
            <a:prstGeom prst="rect">
              <a:avLst/>
            </a:prstGeom>
            <a:noFill/>
          </p:spPr>
          <p:txBody>
            <a:bodyPr wrap="square" rtlCol="0">
              <a:spAutoFit/>
            </a:bodyPr>
            <a:lstStyle/>
            <a:p>
              <a:pPr marL="457200" indent="-457200">
                <a:buFont typeface="Arial" panose="020B0604020202020204" pitchFamily="34" charset="0"/>
                <a:buChar char="•"/>
              </a:pPr>
              <a:r>
                <a:rPr lang="zh-TW" altLang="en-US" sz="2600" dirty="0" smtClean="0">
                  <a:latin typeface="標楷體" panose="03000509000000000000" pitchFamily="65" charset="-120"/>
                  <a:ea typeface="標楷體" panose="03000509000000000000" pitchFamily="65" charset="-120"/>
                </a:rPr>
                <a:t>專題導向學習</a:t>
              </a:r>
              <a:endParaRPr lang="en-US" altLang="zh-TW" sz="2600" dirty="0" smtClean="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600" dirty="0">
                  <a:latin typeface="標楷體" panose="03000509000000000000" pitchFamily="65" charset="-120"/>
                  <a:ea typeface="標楷體" panose="03000509000000000000" pitchFamily="65" charset="-120"/>
                </a:rPr>
                <a:t>合作</a:t>
              </a:r>
              <a:r>
                <a:rPr lang="zh-TW" altLang="en-US" sz="2600" dirty="0" smtClean="0">
                  <a:latin typeface="標楷體" panose="03000509000000000000" pitchFamily="65" charset="-120"/>
                  <a:ea typeface="標楷體" panose="03000509000000000000" pitchFamily="65" charset="-120"/>
                </a:rPr>
                <a:t>學習</a:t>
              </a:r>
              <a:endParaRPr lang="en-US" altLang="zh-TW" sz="2600" dirty="0" smtClean="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600" dirty="0">
                  <a:latin typeface="標楷體" panose="03000509000000000000" pitchFamily="65" charset="-120"/>
                  <a:ea typeface="標楷體" panose="03000509000000000000" pitchFamily="65" charset="-120"/>
                </a:rPr>
                <a:t>問題</a:t>
              </a:r>
              <a:r>
                <a:rPr lang="zh-TW" altLang="en-US" sz="2600" dirty="0" smtClean="0">
                  <a:latin typeface="標楷體" panose="03000509000000000000" pitchFamily="65" charset="-120"/>
                  <a:ea typeface="標楷體" panose="03000509000000000000" pitchFamily="65" charset="-120"/>
                </a:rPr>
                <a:t>解決</a:t>
              </a:r>
              <a:endParaRPr lang="en-US" altLang="zh-TW" sz="2600" dirty="0" smtClean="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600" dirty="0">
                  <a:latin typeface="標楷體" panose="03000509000000000000" pitchFamily="65" charset="-120"/>
                  <a:ea typeface="標楷體" panose="03000509000000000000" pitchFamily="65" charset="-120"/>
                </a:rPr>
                <a:t>批判</a:t>
              </a:r>
              <a:r>
                <a:rPr lang="zh-TW" altLang="en-US" sz="2600" dirty="0" smtClean="0">
                  <a:latin typeface="標楷體" panose="03000509000000000000" pitchFamily="65" charset="-120"/>
                  <a:ea typeface="標楷體" panose="03000509000000000000" pitchFamily="65" charset="-120"/>
                </a:rPr>
                <a:t>思考</a:t>
              </a:r>
              <a:endParaRPr lang="en-US" altLang="zh-TW" sz="2600" dirty="0" smtClean="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en-US" altLang="zh-TW" sz="2600" dirty="0" smtClean="0">
                  <a:latin typeface="標楷體" panose="03000509000000000000" pitchFamily="65" charset="-120"/>
                  <a:ea typeface="標楷體" panose="03000509000000000000" pitchFamily="65" charset="-120"/>
                </a:rPr>
                <a:t>……</a:t>
              </a:r>
            </a:p>
            <a:p>
              <a:pPr marL="457200" indent="-457200">
                <a:buFont typeface="Arial" panose="020B0604020202020204" pitchFamily="34" charset="0"/>
                <a:buChar char="•"/>
              </a:pPr>
              <a:r>
                <a:rPr lang="zh-TW" altLang="en-US" sz="2600" b="1" dirty="0" smtClean="0">
                  <a:solidFill>
                    <a:srgbClr val="C00000"/>
                  </a:solidFill>
                  <a:latin typeface="標楷體" panose="03000509000000000000" pitchFamily="65" charset="-120"/>
                  <a:ea typeface="標楷體" panose="03000509000000000000" pitchFamily="65" charset="-120"/>
                </a:rPr>
                <a:t>最好畫出</a:t>
              </a:r>
              <a:r>
                <a:rPr lang="zh-TW" altLang="en-US" sz="2600" b="1" dirty="0">
                  <a:solidFill>
                    <a:srgbClr val="C00000"/>
                  </a:solidFill>
                  <a:latin typeface="標楷體" panose="03000509000000000000" pitchFamily="65" charset="-120"/>
                  <a:ea typeface="標楷體" panose="03000509000000000000" pitchFamily="65" charset="-120"/>
                </a:rPr>
                <a:t>流程圖</a:t>
              </a:r>
            </a:p>
          </p:txBody>
        </p:sp>
      </p:grpSp>
      <p:sp>
        <p:nvSpPr>
          <p:cNvPr id="8" name="內容版面配置區 3"/>
          <p:cNvSpPr txBox="1">
            <a:spLocks/>
          </p:cNvSpPr>
          <p:nvPr/>
        </p:nvSpPr>
        <p:spPr>
          <a:xfrm>
            <a:off x="849747" y="4708343"/>
            <a:ext cx="5671534" cy="1461548"/>
          </a:xfrm>
          <a:prstGeom prst="rect">
            <a:avLst/>
          </a:prstGeom>
          <a:ln>
            <a:solidFill>
              <a:srgbClr val="C0000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zh-TW" altLang="en-US" sz="2800" u="sng" dirty="0">
                <a:latin typeface="標楷體" panose="03000509000000000000" pitchFamily="65" charset="-120"/>
                <a:ea typeface="標楷體" panose="03000509000000000000" pitchFamily="65" charset="-120"/>
              </a:rPr>
              <a:t>若教學</a:t>
            </a:r>
            <a:r>
              <a:rPr lang="zh-TW" altLang="en-US" sz="2800" u="sng" dirty="0" smtClean="0">
                <a:latin typeface="標楷體" panose="03000509000000000000" pitchFamily="65" charset="-120"/>
                <a:ea typeface="標楷體" panose="03000509000000000000" pitchFamily="65" charset="-120"/>
              </a:rPr>
              <a:t>方案只是引用已有教學方法</a:t>
            </a:r>
            <a:r>
              <a:rPr lang="zh-TW" altLang="en-US" sz="2800" dirty="0" smtClean="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
            </a:r>
            <a:br>
              <a:rPr lang="en-US" altLang="zh-TW" sz="2800" dirty="0">
                <a:latin typeface="標楷體" panose="03000509000000000000" pitchFamily="65" charset="-120"/>
                <a:ea typeface="標楷體" panose="03000509000000000000" pitchFamily="65" charset="-120"/>
              </a:rPr>
            </a:br>
            <a:r>
              <a:rPr lang="zh-TW" altLang="en-US" sz="2800" dirty="0" smtClean="0">
                <a:latin typeface="標楷體" panose="03000509000000000000" pitchFamily="65" charset="-120"/>
                <a:ea typeface="標楷體" panose="03000509000000000000" pitchFamily="65" charset="-120"/>
              </a:rPr>
              <a:t>在研究方法中要引用教學法的文獻</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重點步驟</a:t>
            </a:r>
            <a:r>
              <a:rPr lang="en-US"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51055850"/>
      </p:ext>
    </p:extLst>
  </p:cSld>
  <p:clrMapOvr>
    <a:masterClrMapping/>
  </p:clrMapOvr>
  <p:transition spd="slow">
    <p:pull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4" y="973668"/>
            <a:ext cx="10035785" cy="706964"/>
          </a:xfrm>
        </p:spPr>
        <p:txBody>
          <a:bodyPr/>
          <a:lstStyle/>
          <a:p>
            <a:r>
              <a:rPr lang="zh-TW"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實作</a:t>
            </a:r>
            <a:r>
              <a:rPr lang="en-US" altLang="zh-TW"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3</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 請書寫或檢視 </a:t>
            </a:r>
            <a:r>
              <a:rPr lang="en-US" altLang="zh-TW" b="1" dirty="0" smtClean="0">
                <a:latin typeface="Times New Roman" panose="02020603050405020304" pitchFamily="18" charset="0"/>
                <a:ea typeface="標楷體" panose="03000509000000000000" pitchFamily="65" charset="-120"/>
              </a:rPr>
              <a:t>Framework for Teaching</a:t>
            </a:r>
            <a:endParaRPr lang="zh-TW" altLang="en-US" b="1"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48</a:t>
            </a:fld>
            <a:endParaRPr lang="en-US" dirty="0"/>
          </a:p>
        </p:txBody>
      </p:sp>
      <p:sp>
        <p:nvSpPr>
          <p:cNvPr id="11" name="內容版面配置區 3"/>
          <p:cNvSpPr>
            <a:spLocks noGrp="1"/>
          </p:cNvSpPr>
          <p:nvPr>
            <p:ph idx="1"/>
          </p:nvPr>
        </p:nvSpPr>
        <p:spPr>
          <a:xfrm>
            <a:off x="506461" y="2368368"/>
            <a:ext cx="5029199" cy="4236773"/>
          </a:xfrm>
        </p:spPr>
        <p:txBody>
          <a:bodyPr>
            <a:noAutofit/>
          </a:bodyPr>
          <a:lstStyle/>
          <a:p>
            <a:pPr>
              <a:spcBef>
                <a:spcPts val="600"/>
              </a:spcBef>
            </a:pPr>
            <a:r>
              <a:rPr lang="zh-TW" altLang="en-US" sz="3200" dirty="0" smtClean="0">
                <a:latin typeface="標楷體" panose="03000509000000000000" pitchFamily="65" charset="-120"/>
                <a:ea typeface="標楷體" panose="03000509000000000000" pitchFamily="65" charset="-120"/>
              </a:rPr>
              <a:t>藉由</a:t>
            </a:r>
            <a:r>
              <a:rPr lang="zh-TW" altLang="en-US" sz="3200" b="1" u="sng" dirty="0" smtClean="0">
                <a:solidFill>
                  <a:srgbClr val="0000FF"/>
                </a:solidFill>
                <a:latin typeface="標楷體" panose="03000509000000000000" pitchFamily="65" charset="-120"/>
                <a:ea typeface="標楷體" panose="03000509000000000000" pitchFamily="65" charset="-120"/>
              </a:rPr>
              <a:t>文獻探討</a:t>
            </a:r>
            <a:r>
              <a:rPr lang="zh-TW" altLang="en-US" sz="3200" dirty="0" smtClean="0">
                <a:latin typeface="標楷體" panose="03000509000000000000" pitchFamily="65" charset="-120"/>
                <a:ea typeface="標楷體" panose="03000509000000000000" pitchFamily="65" charset="-120"/>
              </a:rPr>
              <a:t>提及的課程內容各重點要素</a:t>
            </a:r>
            <a:endParaRPr lang="en-US" altLang="zh-TW" sz="3200" dirty="0" smtClean="0">
              <a:latin typeface="標楷體" panose="03000509000000000000" pitchFamily="65" charset="-120"/>
              <a:ea typeface="標楷體" panose="03000509000000000000" pitchFamily="65" charset="-120"/>
            </a:endParaRPr>
          </a:p>
          <a:p>
            <a:pPr>
              <a:spcBef>
                <a:spcPts val="600"/>
              </a:spcBef>
            </a:pPr>
            <a:r>
              <a:rPr lang="zh-TW" altLang="en-US" sz="3200" dirty="0">
                <a:latin typeface="標楷體" panose="03000509000000000000" pitchFamily="65" charset="-120"/>
                <a:ea typeface="標楷體" panose="03000509000000000000" pitchFamily="65" charset="-120"/>
              </a:rPr>
              <a:t>融入</a:t>
            </a:r>
            <a:r>
              <a:rPr lang="zh-TW" altLang="en-US" sz="3200" dirty="0" smtClean="0">
                <a:latin typeface="標楷體" panose="03000509000000000000" pitchFamily="65" charset="-120"/>
                <a:ea typeface="標楷體" panose="03000509000000000000" pitchFamily="65" charset="-120"/>
              </a:rPr>
              <a:t>自己</a:t>
            </a:r>
            <a:r>
              <a:rPr lang="zh-TW" altLang="en-US" sz="3200" dirty="0">
                <a:latin typeface="標楷體" panose="03000509000000000000" pitchFamily="65" charset="-120"/>
                <a:ea typeface="標楷體" panose="03000509000000000000" pitchFamily="65" charset="-120"/>
              </a:rPr>
              <a:t>的教材</a:t>
            </a:r>
            <a:r>
              <a:rPr lang="zh-TW" altLang="en-US" sz="3200" dirty="0" smtClean="0">
                <a:latin typeface="標楷體" panose="03000509000000000000" pitchFamily="65" charset="-120"/>
                <a:ea typeface="標楷體" panose="03000509000000000000" pitchFamily="65" charset="-120"/>
              </a:rPr>
              <a:t>內容，</a:t>
            </a:r>
            <a:r>
              <a:rPr lang="zh-TW" altLang="en-US" sz="3200" u="sng" dirty="0" smtClean="0">
                <a:latin typeface="標楷體" panose="03000509000000000000" pitchFamily="65" charset="-120"/>
                <a:ea typeface="標楷體" panose="03000509000000000000" pitchFamily="65" charset="-120"/>
              </a:rPr>
              <a:t>發展</a:t>
            </a:r>
            <a:r>
              <a:rPr lang="zh-TW" altLang="en-US" sz="3200" u="sng" dirty="0">
                <a:latin typeface="標楷體" panose="03000509000000000000" pitchFamily="65" charset="-120"/>
                <a:ea typeface="標楷體" panose="03000509000000000000" pitchFamily="65" charset="-120"/>
              </a:rPr>
              <a:t>整學期的</a:t>
            </a:r>
            <a:r>
              <a:rPr lang="zh-TW" altLang="en-US" sz="3200" u="sng" dirty="0">
                <a:solidFill>
                  <a:srgbClr val="FF0000"/>
                </a:solidFill>
                <a:latin typeface="標楷體" panose="03000509000000000000" pitchFamily="65" charset="-120"/>
                <a:ea typeface="標楷體" panose="03000509000000000000" pitchFamily="65" charset="-120"/>
              </a:rPr>
              <a:t>學習</a:t>
            </a:r>
            <a:r>
              <a:rPr lang="zh-TW" altLang="en-US" sz="3200" u="sng" dirty="0" smtClean="0">
                <a:solidFill>
                  <a:srgbClr val="FF0000"/>
                </a:solidFill>
                <a:latin typeface="標楷體" panose="03000509000000000000" pitchFamily="65" charset="-120"/>
                <a:ea typeface="標楷體" panose="03000509000000000000" pitchFamily="65" charset="-120"/>
              </a:rPr>
              <a:t>內容</a:t>
            </a:r>
            <a:endParaRPr lang="en-US" altLang="zh-TW" sz="3200" u="sng" dirty="0" smtClean="0">
              <a:solidFill>
                <a:srgbClr val="FF0000"/>
              </a:solidFill>
              <a:latin typeface="標楷體" panose="03000509000000000000" pitchFamily="65" charset="-120"/>
              <a:ea typeface="標楷體" panose="03000509000000000000" pitchFamily="65" charset="-120"/>
            </a:endParaRPr>
          </a:p>
          <a:p>
            <a:pPr lvl="1">
              <a:spcBef>
                <a:spcPts val="600"/>
              </a:spcBef>
            </a:pPr>
            <a:r>
              <a:rPr lang="zh-TW" altLang="en-US" sz="2800" dirty="0">
                <a:latin typeface="標楷體" panose="03000509000000000000" pitchFamily="65" charset="-120"/>
                <a:ea typeface="標楷體" panose="03000509000000000000" pitchFamily="65" charset="-120"/>
              </a:rPr>
              <a:t>非詳細課</a:t>
            </a:r>
            <a:r>
              <a:rPr lang="zh-TW" altLang="en-US" sz="2800" dirty="0" smtClean="0">
                <a:latin typeface="標楷體" panose="03000509000000000000" pitchFamily="65" charset="-120"/>
                <a:ea typeface="標楷體" panose="03000509000000000000" pitchFamily="65" charset="-120"/>
              </a:rPr>
              <a:t>綱，僅說明要素</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3200" dirty="0" smtClean="0">
                <a:latin typeface="標楷體" panose="03000509000000000000" pitchFamily="65" charset="-120"/>
                <a:ea typeface="標楷體" panose="03000509000000000000" pitchFamily="65" charset="-120"/>
              </a:rPr>
              <a:t>再提及教學目標</a:t>
            </a:r>
            <a:endParaRPr lang="en-US" altLang="zh-TW" sz="3200" dirty="0" smtClean="0">
              <a:latin typeface="標楷體" panose="03000509000000000000" pitchFamily="65" charset="-120"/>
              <a:ea typeface="標楷體" panose="03000509000000000000" pitchFamily="65" charset="-120"/>
            </a:endParaRPr>
          </a:p>
          <a:p>
            <a:pPr lvl="1">
              <a:spcBef>
                <a:spcPts val="600"/>
              </a:spcBef>
            </a:pPr>
            <a:r>
              <a:rPr lang="zh-TW" altLang="en-US" sz="2800" dirty="0">
                <a:latin typeface="標楷體" panose="03000509000000000000" pitchFamily="65" charset="-120"/>
                <a:ea typeface="標楷體" panose="03000509000000000000" pitchFamily="65" charset="-120"/>
              </a:rPr>
              <a:t>通常</a:t>
            </a:r>
            <a:r>
              <a:rPr lang="zh-TW" altLang="en-US" sz="2800" dirty="0" smtClean="0">
                <a:latin typeface="標楷體" panose="03000509000000000000" pitchFamily="65" charset="-120"/>
                <a:ea typeface="標楷體" panose="03000509000000000000" pitchFamily="65" charset="-120"/>
              </a:rPr>
              <a:t>是學習在某個學習內容上要表現的程度</a:t>
            </a:r>
            <a:endParaRPr lang="zh-TW" altLang="en-US" sz="2800" dirty="0">
              <a:latin typeface="標楷體" panose="03000509000000000000" pitchFamily="65" charset="-120"/>
              <a:ea typeface="標楷體" panose="03000509000000000000" pitchFamily="65" charset="-120"/>
            </a:endParaRPr>
          </a:p>
        </p:txBody>
      </p:sp>
      <p:sp>
        <p:nvSpPr>
          <p:cNvPr id="3" name="向右箭號 2"/>
          <p:cNvSpPr/>
          <p:nvPr/>
        </p:nvSpPr>
        <p:spPr>
          <a:xfrm>
            <a:off x="5834915" y="3631096"/>
            <a:ext cx="675861" cy="1510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a:blip r:embed="rId2"/>
          <a:stretch>
            <a:fillRect/>
          </a:stretch>
        </p:blipFill>
        <p:spPr>
          <a:xfrm>
            <a:off x="6810031" y="2205334"/>
            <a:ext cx="5024917" cy="4562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541743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22852" y="2012532"/>
            <a:ext cx="10668000" cy="1718224"/>
          </a:xfrm>
        </p:spPr>
        <p:txBody>
          <a:bodyPr/>
          <a:lstStyle/>
          <a:p>
            <a:pPr lvl="0" algn="ctr"/>
            <a:r>
              <a:rPr lang="zh-TW" altLang="en-US" sz="4800" dirty="0" smtClean="0">
                <a:latin typeface="標楷體" panose="03000509000000000000" pitchFamily="65" charset="-120"/>
                <a:ea typeface="標楷體" panose="03000509000000000000" pitchFamily="65" charset="-120"/>
              </a:rPr>
              <a:t>七、如何</a:t>
            </a:r>
            <a:r>
              <a:rPr lang="zh-TW" altLang="en-US" sz="4800" dirty="0" smtClean="0">
                <a:latin typeface="標楷體" panose="03000509000000000000" pitchFamily="65" charset="-120"/>
                <a:ea typeface="標楷體" panose="03000509000000000000" pitchFamily="65" charset="-120"/>
              </a:rPr>
              <a:t>寫</a:t>
            </a:r>
            <a:r>
              <a:rPr lang="zh-TW" altLang="en-US" sz="4800" dirty="0" smtClean="0">
                <a:latin typeface="標楷體" panose="03000509000000000000" pitchFamily="65" charset="-120"/>
                <a:ea typeface="標楷體" panose="03000509000000000000" pitchFamily="65" charset="-120"/>
              </a:rPr>
              <a:t>研究設計與資料分析</a:t>
            </a:r>
            <a:r>
              <a:rPr lang="en-US" altLang="zh-TW" sz="4800" dirty="0" smtClean="0">
                <a:latin typeface="標楷體" panose="03000509000000000000" pitchFamily="65" charset="-120"/>
                <a:ea typeface="標楷體" panose="03000509000000000000" pitchFamily="65" charset="-120"/>
              </a:rPr>
              <a:t/>
            </a:r>
            <a:br>
              <a:rPr lang="en-US" altLang="zh-TW" sz="4800" dirty="0" smtClean="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研究情境與工具的效度信</a:t>
            </a:r>
            <a:r>
              <a:rPr lang="zh-TW" altLang="en-US" dirty="0" smtClean="0">
                <a:latin typeface="標楷體" panose="03000509000000000000" pitchFamily="65" charset="-120"/>
                <a:ea typeface="標楷體" panose="03000509000000000000" pitchFamily="65" charset="-120"/>
              </a:rPr>
              <a:t>度</a:t>
            </a:r>
            <a:endParaRPr lang="zh-TW" altLang="en-US" dirty="0">
              <a:solidFill>
                <a:srgbClr val="FFFF00"/>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49</a:t>
            </a:fld>
            <a:endParaRPr lang="en-US" dirty="0"/>
          </a:p>
        </p:txBody>
      </p:sp>
      <p:sp>
        <p:nvSpPr>
          <p:cNvPr id="2" name="文字版面配置區 1"/>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25485887"/>
      </p:ext>
    </p:extLst>
  </p:cSld>
  <p:clrMapOvr>
    <a:masterClrMapping/>
  </p:clrMapOvr>
  <p:transition spd="slow">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latin typeface="Times New Roman" panose="02020603050405020304" pitchFamily="18" charset="0"/>
                <a:ea typeface="標楷體" panose="03000509000000000000" pitchFamily="65" charset="-120"/>
              </a:rPr>
              <a:t>A</a:t>
            </a:r>
            <a:r>
              <a:rPr lang="zh-TW" altLang="en-US" sz="4000" dirty="0" smtClean="0">
                <a:latin typeface="Times New Roman" panose="02020603050405020304" pitchFamily="18" charset="0"/>
                <a:ea typeface="標楷體" panose="03000509000000000000" pitchFamily="65" charset="-120"/>
              </a:rPr>
              <a:t>計畫內容</a:t>
            </a:r>
            <a:endParaRPr lang="zh-TW" altLang="en-US" sz="4000" dirty="0">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a:xfrm>
            <a:off x="501169" y="2235429"/>
            <a:ext cx="9700922" cy="2477675"/>
          </a:xfrm>
        </p:spPr>
        <p:txBody>
          <a:bodyPr>
            <a:noAutofit/>
          </a:bodyPr>
          <a:lstStyle/>
          <a:p>
            <a:pPr>
              <a:spcBef>
                <a:spcPts val="600"/>
              </a:spcBef>
            </a:pPr>
            <a:r>
              <a:rPr lang="zh-TW" altLang="en-US" sz="3200" dirty="0" smtClean="0">
                <a:latin typeface="標楷體" panose="03000509000000000000" pitchFamily="65" charset="-120"/>
                <a:ea typeface="標楷體" panose="03000509000000000000" pitchFamily="65" charset="-120"/>
              </a:rPr>
              <a:t>設計一學期的課程</a:t>
            </a:r>
            <a:endParaRPr lang="en-US" altLang="zh-TW" sz="3200" dirty="0" smtClean="0">
              <a:latin typeface="標楷體" panose="03000509000000000000" pitchFamily="65" charset="-120"/>
              <a:ea typeface="標楷體" panose="03000509000000000000" pitchFamily="65" charset="-120"/>
            </a:endParaRPr>
          </a:p>
          <a:p>
            <a:pPr>
              <a:spcBef>
                <a:spcPts val="600"/>
              </a:spcBef>
            </a:pPr>
            <a:r>
              <a:rPr lang="zh-TW" altLang="en-US" sz="3200" dirty="0">
                <a:latin typeface="標楷體" panose="03000509000000000000" pitchFamily="65" charset="-120"/>
                <a:ea typeface="標楷體" panose="03000509000000000000" pitchFamily="65" charset="-120"/>
              </a:rPr>
              <a:t>課程中也包含教學</a:t>
            </a:r>
            <a:r>
              <a:rPr lang="zh-TW" altLang="en-US" sz="3200" dirty="0" smtClean="0">
                <a:latin typeface="標楷體" panose="03000509000000000000" pitchFamily="65" charset="-120"/>
                <a:ea typeface="標楷體" panose="03000509000000000000" pitchFamily="65" charset="-120"/>
              </a:rPr>
              <a:t>方法</a:t>
            </a:r>
            <a:endParaRPr lang="en-US" altLang="zh-TW" sz="3200" dirty="0" smtClean="0">
              <a:latin typeface="標楷體" panose="03000509000000000000" pitchFamily="65" charset="-120"/>
              <a:ea typeface="標楷體" panose="03000509000000000000" pitchFamily="65" charset="-120"/>
            </a:endParaRPr>
          </a:p>
          <a:p>
            <a:pPr>
              <a:spcBef>
                <a:spcPts val="600"/>
              </a:spcBef>
            </a:pPr>
            <a:r>
              <a:rPr lang="zh-TW" altLang="en-US" sz="3200" dirty="0" smtClean="0">
                <a:latin typeface="標楷體" panose="03000509000000000000" pitchFamily="65" charset="-120"/>
                <a:ea typeface="標楷體" panose="03000509000000000000" pitchFamily="65" charset="-120"/>
              </a:rPr>
              <a:t>也探討學習效應，包含前後測和變項間的相關</a:t>
            </a:r>
            <a:endParaRPr lang="en-US" altLang="zh-TW" sz="3200" dirty="0" smtClean="0">
              <a:latin typeface="標楷體" panose="03000509000000000000" pitchFamily="65" charset="-120"/>
              <a:ea typeface="標楷體" panose="03000509000000000000" pitchFamily="65" charset="-120"/>
            </a:endParaRPr>
          </a:p>
          <a:p>
            <a:pPr>
              <a:spcBef>
                <a:spcPts val="600"/>
              </a:spcBef>
            </a:pPr>
            <a:r>
              <a:rPr lang="zh-TW" altLang="en-US" sz="3200" dirty="0" smtClean="0">
                <a:latin typeface="標楷體" panose="03000509000000000000" pitchFamily="65" charset="-120"/>
                <a:ea typeface="標楷體" panose="03000509000000000000" pitchFamily="65" charset="-120"/>
              </a:rPr>
              <a:t>擬從前後測差異或變項相關，判斷教學方案合宜性</a:t>
            </a: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書卷 (垂直) 4"/>
          <p:cNvSpPr/>
          <p:nvPr/>
        </p:nvSpPr>
        <p:spPr>
          <a:xfrm>
            <a:off x="9122489" y="436689"/>
            <a:ext cx="3191172" cy="29970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審查意見</a:t>
            </a:r>
            <a:r>
              <a:rPr lang="en-US" altLang="zh-TW" sz="3200" dirty="0" smtClean="0">
                <a:latin typeface="標楷體" panose="03000509000000000000" pitchFamily="65" charset="-120"/>
                <a:ea typeface="標楷體" panose="03000509000000000000" pitchFamily="65" charset="-120"/>
              </a:rPr>
              <a:t>】</a:t>
            </a:r>
          </a:p>
          <a:p>
            <a:pPr algn="ctr"/>
            <a:r>
              <a:rPr lang="zh-TW" altLang="en-US" sz="3200" dirty="0" smtClean="0">
                <a:latin typeface="標楷體" panose="03000509000000000000" pitchFamily="65" charset="-120"/>
                <a:ea typeface="標楷體" panose="03000509000000000000" pitchFamily="65" charset="-120"/>
              </a:rPr>
              <a:t>缺乏教學實踐研究的精神與內涵</a:t>
            </a:r>
            <a:endParaRPr lang="zh-TW" altLang="en-US" sz="3200" dirty="0">
              <a:latin typeface="標楷體" panose="03000509000000000000" pitchFamily="65" charset="-120"/>
              <a:ea typeface="標楷體" panose="03000509000000000000" pitchFamily="65" charset="-120"/>
            </a:endParaRPr>
          </a:p>
        </p:txBody>
      </p:sp>
      <p:sp>
        <p:nvSpPr>
          <p:cNvPr id="6" name="文字方塊 5"/>
          <p:cNvSpPr txBox="1"/>
          <p:nvPr/>
        </p:nvSpPr>
        <p:spPr>
          <a:xfrm>
            <a:off x="603281" y="4713104"/>
            <a:ext cx="11127165" cy="1569660"/>
          </a:xfrm>
          <a:prstGeom prst="rect">
            <a:avLst/>
          </a:prstGeom>
          <a:solidFill>
            <a:schemeClr val="bg1"/>
          </a:solidFill>
          <a:ln>
            <a:solidFill>
              <a:schemeClr val="accent1"/>
            </a:solidFill>
          </a:ln>
        </p:spPr>
        <p:txBody>
          <a:bodyPr wrap="square" rtlCol="0">
            <a:spAutoFit/>
          </a:bodyPr>
          <a:lstStyle/>
          <a:p>
            <a:r>
              <a:rPr lang="zh-TW" altLang="en-US" sz="3200" dirty="0" smtClean="0">
                <a:latin typeface="Times New Roman" panose="02020603050405020304" pitchFamily="18" charset="0"/>
                <a:ea typeface="標楷體" panose="03000509000000000000" pitchFamily="65" charset="-120"/>
              </a:rPr>
              <a:t>論文投稿，三天後主編回應：</a:t>
            </a:r>
            <a:endParaRPr lang="en-US" altLang="zh-TW" sz="3200" dirty="0" smtClean="0">
              <a:latin typeface="Times New Roman" panose="02020603050405020304" pitchFamily="18" charset="0"/>
              <a:ea typeface="標楷體" panose="03000509000000000000" pitchFamily="65" charset="-120"/>
            </a:endParaRPr>
          </a:p>
          <a:p>
            <a:r>
              <a:rPr lang="en-US" altLang="zh-TW" sz="3200" dirty="0" smtClean="0">
                <a:latin typeface="Times New Roman" panose="02020603050405020304" pitchFamily="18" charset="0"/>
                <a:ea typeface="標楷體" panose="03000509000000000000" pitchFamily="65" charset="-120"/>
              </a:rPr>
              <a:t>The </a:t>
            </a:r>
            <a:r>
              <a:rPr lang="en-US" altLang="zh-TW" sz="3200" dirty="0">
                <a:latin typeface="Times New Roman" panose="02020603050405020304" pitchFamily="18" charset="0"/>
                <a:ea typeface="標楷體" panose="03000509000000000000" pitchFamily="65" charset="-120"/>
              </a:rPr>
              <a:t>manuscript does not directly mention The Scholarship of Teaching and </a:t>
            </a:r>
            <a:r>
              <a:rPr lang="en-US" altLang="zh-TW" sz="3200" dirty="0" smtClean="0">
                <a:latin typeface="Times New Roman" panose="02020603050405020304" pitchFamily="18" charset="0"/>
                <a:ea typeface="標楷體" panose="03000509000000000000" pitchFamily="65" charset="-120"/>
              </a:rPr>
              <a:t>Learning(</a:t>
            </a:r>
            <a:r>
              <a:rPr lang="en-US" altLang="zh-TW" sz="3200" dirty="0" err="1" smtClean="0">
                <a:latin typeface="Times New Roman" panose="02020603050405020304" pitchFamily="18" charset="0"/>
                <a:ea typeface="標楷體" panose="03000509000000000000" pitchFamily="65" charset="-120"/>
              </a:rPr>
              <a:t>SoTL</a:t>
            </a:r>
            <a:r>
              <a:rPr lang="en-US" altLang="zh-TW" sz="3200" dirty="0" smtClean="0">
                <a:latin typeface="Times New Roman" panose="02020603050405020304" pitchFamily="18" charset="0"/>
                <a:ea typeface="標楷體" panose="03000509000000000000" pitchFamily="65" charset="-120"/>
              </a:rPr>
              <a:t>)</a:t>
            </a:r>
            <a:endParaRPr lang="zh-TW" altLang="en-US" sz="4400" dirty="0">
              <a:solidFill>
                <a:srgbClr val="C0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69509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7F1E4F-1CFF-5643-939E-217C01CDF565}" type="slidenum">
              <a:rPr lang="en-US" smtClean="0"/>
              <a:pPr/>
              <a:t>50</a:t>
            </a:fld>
            <a:endParaRPr lang="en-US" dirty="0"/>
          </a:p>
        </p:txBody>
      </p:sp>
      <p:sp>
        <p:nvSpPr>
          <p:cNvPr id="2" name="標題 1"/>
          <p:cNvSpPr>
            <a:spLocks noGrp="1"/>
          </p:cNvSpPr>
          <p:nvPr>
            <p:ph type="title" idx="4294967295"/>
          </p:nvPr>
        </p:nvSpPr>
        <p:spPr>
          <a:xfrm>
            <a:off x="308483" y="355391"/>
            <a:ext cx="3540125" cy="708025"/>
          </a:xfrm>
        </p:spPr>
        <p:txBody>
          <a:bodyPr/>
          <a:lstStyle/>
          <a:p>
            <a:r>
              <a:rPr lang="zh-TW" altLang="en-US" sz="3200" dirty="0" smtClean="0">
                <a:solidFill>
                  <a:srgbClr val="C00000"/>
                </a:solidFill>
                <a:latin typeface="標楷體" panose="03000509000000000000" pitchFamily="65" charset="-120"/>
                <a:ea typeface="標楷體" panose="03000509000000000000" pitchFamily="65" charset="-120"/>
              </a:rPr>
              <a:t>教學研究架構之前</a:t>
            </a:r>
            <a:endParaRPr lang="zh-TW" altLang="en-US" sz="3200" dirty="0">
              <a:solidFill>
                <a:srgbClr val="C00000"/>
              </a:solidFill>
              <a:latin typeface="標楷體" panose="03000509000000000000" pitchFamily="65" charset="-120"/>
              <a:ea typeface="標楷體" panose="03000509000000000000" pitchFamily="65" charset="-120"/>
            </a:endParaRPr>
          </a:p>
        </p:txBody>
      </p:sp>
      <p:sp>
        <p:nvSpPr>
          <p:cNvPr id="4" name="內容版面配置區 3"/>
          <p:cNvSpPr>
            <a:spLocks noGrp="1"/>
          </p:cNvSpPr>
          <p:nvPr>
            <p:ph idx="4294967295"/>
          </p:nvPr>
        </p:nvSpPr>
        <p:spPr>
          <a:xfrm>
            <a:off x="378822" y="1327638"/>
            <a:ext cx="3540125" cy="5292970"/>
          </a:xfrm>
          <a:ln>
            <a:solidFill>
              <a:srgbClr val="C00000"/>
            </a:solidFill>
          </a:ln>
        </p:spPr>
        <p:txBody>
          <a:bodyPr>
            <a:normAutofit/>
          </a:bodyPr>
          <a:lstStyle/>
          <a:p>
            <a:r>
              <a:rPr lang="zh-TW" altLang="en-US" sz="3200" dirty="0" smtClean="0">
                <a:latin typeface="標楷體" panose="03000509000000000000" pitchFamily="65" charset="-120"/>
                <a:ea typeface="標楷體" panose="03000509000000000000" pitchFamily="65" charset="-120"/>
              </a:rPr>
              <a:t>先根據</a:t>
            </a:r>
            <a:r>
              <a:rPr lang="zh-TW" altLang="en-US" sz="3200" dirty="0" smtClean="0">
                <a:solidFill>
                  <a:srgbClr val="C00000"/>
                </a:solidFill>
                <a:latin typeface="標楷體" panose="03000509000000000000" pitchFamily="65" charset="-120"/>
                <a:ea typeface="標楷體" panose="03000509000000000000" pitchFamily="65" charset="-120"/>
              </a:rPr>
              <a:t>研究目的</a:t>
            </a:r>
            <a:r>
              <a:rPr lang="zh-TW" altLang="en-US" sz="3200" dirty="0" smtClean="0">
                <a:latin typeface="標楷體" panose="03000509000000000000" pitchFamily="65" charset="-120"/>
                <a:ea typeface="標楷體" panose="03000509000000000000" pitchFamily="65" charset="-120"/>
              </a:rPr>
              <a:t>，寫出</a:t>
            </a:r>
            <a:r>
              <a:rPr lang="zh-TW" altLang="en-US" sz="3200" b="1" u="sng" dirty="0" smtClean="0">
                <a:latin typeface="標楷體" panose="03000509000000000000" pitchFamily="65" charset="-120"/>
                <a:ea typeface="標楷體" panose="03000509000000000000" pitchFamily="65" charset="-120"/>
              </a:rPr>
              <a:t>研究方法</a:t>
            </a:r>
            <a:endParaRPr lang="en-US" altLang="zh-TW" sz="3200" b="1" u="sng" dirty="0" smtClean="0">
              <a:latin typeface="標楷體" panose="03000509000000000000" pitchFamily="65" charset="-120"/>
              <a:ea typeface="標楷體" panose="03000509000000000000" pitchFamily="65" charset="-120"/>
            </a:endParaRPr>
          </a:p>
          <a:p>
            <a:r>
              <a:rPr lang="zh-TW" altLang="en-US" sz="3200" dirty="0">
                <a:solidFill>
                  <a:srgbClr val="C00000"/>
                </a:solidFill>
                <a:latin typeface="標楷體" panose="03000509000000000000" pitchFamily="65" charset="-120"/>
                <a:ea typeface="標楷體" panose="03000509000000000000" pitchFamily="65" charset="-120"/>
              </a:rPr>
              <a:t>研究方法</a:t>
            </a:r>
            <a:r>
              <a:rPr lang="zh-TW" altLang="en-US" sz="3200" dirty="0" smtClean="0">
                <a:latin typeface="標楷體" panose="03000509000000000000" pitchFamily="65" charset="-120"/>
                <a:ea typeface="標楷體" panose="03000509000000000000" pitchFamily="65" charset="-120"/>
              </a:rPr>
              <a:t>涉及</a:t>
            </a:r>
            <a:r>
              <a:rPr lang="zh-TW" altLang="en-US" sz="3200" b="1" u="sng" dirty="0" smtClean="0">
                <a:latin typeface="標楷體" panose="03000509000000000000" pitchFamily="65" charset="-120"/>
                <a:ea typeface="標楷體" panose="03000509000000000000" pitchFamily="65" charset="-120"/>
              </a:rPr>
              <a:t>資料蒐集與分析的技術</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但非特定，例如：行動研究和個案研究，質量資料均可</a:t>
            </a:r>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上述兩者要能</a:t>
            </a:r>
            <a:r>
              <a:rPr lang="zh-TW" altLang="en-US" sz="3200" dirty="0" smtClean="0">
                <a:latin typeface="標楷體" panose="03000509000000000000" pitchFamily="65" charset="-120"/>
                <a:ea typeface="標楷體" panose="03000509000000000000" pitchFamily="65" charset="-120"/>
              </a:rPr>
              <a:t>搭配，說服審查者</a:t>
            </a:r>
            <a:endParaRPr lang="zh-TW" altLang="en-US" sz="3200" dirty="0">
              <a:latin typeface="標楷體" panose="03000509000000000000" pitchFamily="65" charset="-120"/>
              <a:ea typeface="標楷體" panose="03000509000000000000" pitchFamily="65" charset="-120"/>
            </a:endParaRPr>
          </a:p>
        </p:txBody>
      </p:sp>
      <p:graphicFrame>
        <p:nvGraphicFramePr>
          <p:cNvPr id="5" name="資料庫圖表 4"/>
          <p:cNvGraphicFramePr/>
          <p:nvPr>
            <p:extLst/>
          </p:nvPr>
        </p:nvGraphicFramePr>
        <p:xfrm>
          <a:off x="4206240" y="156754"/>
          <a:ext cx="7837714" cy="6531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99204"/>
      </p:ext>
    </p:extLst>
  </p:cSld>
  <p:clrMapOvr>
    <a:masterClrMapping/>
  </p:clrMapOvr>
  <p:transition spd="slow">
    <p:pull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57F1E4F-1CFF-5643-939E-217C01CDF565}" type="slidenum">
              <a:rPr lang="en-US" smtClean="0"/>
              <a:pPr/>
              <a:t>51</a:t>
            </a:fld>
            <a:endParaRPr lang="en-US" dirty="0"/>
          </a:p>
        </p:txBody>
      </p:sp>
      <p:sp>
        <p:nvSpPr>
          <p:cNvPr id="3" name="文字方塊 2"/>
          <p:cNvSpPr txBox="1"/>
          <p:nvPr/>
        </p:nvSpPr>
        <p:spPr>
          <a:xfrm>
            <a:off x="2910253" y="366068"/>
            <a:ext cx="8976946" cy="6155531"/>
          </a:xfrm>
          <a:prstGeom prst="rect">
            <a:avLst/>
          </a:prstGeom>
          <a:solidFill>
            <a:schemeClr val="bg1"/>
          </a:solidFill>
        </p:spPr>
        <p:txBody>
          <a:bodyPr wrap="square" rtlCol="0">
            <a:spAutoFit/>
          </a:bodyPr>
          <a:lstStyle/>
          <a:p>
            <a:r>
              <a:rPr lang="zh-TW" altLang="zh-TW" sz="2600" dirty="0">
                <a:latin typeface="標楷體" panose="03000509000000000000" pitchFamily="65" charset="-120"/>
                <a:ea typeface="標楷體" panose="03000509000000000000" pitchFamily="65" charset="-120"/>
              </a:rPr>
              <a:t>本研究之</a:t>
            </a:r>
            <a:r>
              <a:rPr lang="zh-TW" altLang="zh-TW" sz="2800" b="1" dirty="0">
                <a:solidFill>
                  <a:srgbClr val="0000FF"/>
                </a:solidFill>
                <a:latin typeface="標楷體" panose="03000509000000000000" pitchFamily="65" charset="-120"/>
                <a:ea typeface="標楷體" panose="03000509000000000000" pitchFamily="65" charset="-120"/>
              </a:rPr>
              <a:t>目的在於</a:t>
            </a:r>
            <a:r>
              <a:rPr lang="zh-TW" altLang="zh-TW" sz="2600" u="sng" dirty="0">
                <a:latin typeface="標楷體" panose="03000509000000000000" pitchFamily="65" charset="-120"/>
                <a:ea typeface="標楷體" panose="03000509000000000000" pitchFamily="65" charset="-120"/>
              </a:rPr>
              <a:t>探討基於學生回應教學活動的表現紀錄之觀課與議課方法</a:t>
            </a:r>
            <a:r>
              <a:rPr lang="zh-TW" altLang="zh-TW" sz="2600" dirty="0">
                <a:latin typeface="標楷體" panose="03000509000000000000" pitchFamily="65" charset="-120"/>
                <a:ea typeface="標楷體" panose="03000509000000000000" pitchFamily="65" charset="-120"/>
              </a:rPr>
              <a:t>對師資生在教學活動設計時所應用知識的改變</a:t>
            </a:r>
            <a:r>
              <a:rPr lang="zh-TW" altLang="zh-TW" sz="2600" dirty="0" smtClean="0">
                <a:latin typeface="標楷體" panose="03000509000000000000" pitchFamily="65" charset="-120"/>
                <a:ea typeface="標楷體" panose="03000509000000000000" pitchFamily="65" charset="-120"/>
              </a:rPr>
              <a:t>情形</a:t>
            </a:r>
            <a:endParaRPr lang="en-US" altLang="zh-TW" sz="2600" dirty="0" smtClean="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a:p>
            <a:r>
              <a:rPr lang="zh-TW" altLang="zh-TW" sz="2600" dirty="0" smtClean="0">
                <a:latin typeface="標楷體" panose="03000509000000000000" pitchFamily="65" charset="-120"/>
                <a:ea typeface="標楷體" panose="03000509000000000000" pitchFamily="65" charset="-120"/>
              </a:rPr>
              <a:t>而</a:t>
            </a:r>
            <a:r>
              <a:rPr lang="zh-TW" altLang="zh-TW" sz="2600" dirty="0">
                <a:latin typeface="標楷體" panose="03000509000000000000" pitchFamily="65" charset="-120"/>
                <a:ea typeface="標楷體" panose="03000509000000000000" pitchFamily="65" charset="-120"/>
              </a:rPr>
              <a:t>觀課與議課</a:t>
            </a:r>
            <a:r>
              <a:rPr lang="zh-TW" altLang="zh-TW" sz="2800" b="1" u="sng" dirty="0">
                <a:solidFill>
                  <a:srgbClr val="0000FF"/>
                </a:solidFill>
                <a:latin typeface="標楷體" panose="03000509000000000000" pitchFamily="65" charset="-120"/>
                <a:ea typeface="標楷體" panose="03000509000000000000" pitchFamily="65" charset="-120"/>
              </a:rPr>
              <a:t>涉及</a:t>
            </a:r>
            <a:r>
              <a:rPr lang="zh-TW" altLang="zh-TW" sz="2600" u="sng" dirty="0">
                <a:latin typeface="標楷體" panose="03000509000000000000" pitchFamily="65" charset="-120"/>
                <a:ea typeface="標楷體" panose="03000509000000000000" pitchFamily="65" charset="-120"/>
              </a:rPr>
              <a:t>到教室內的觀察以及觀課者之間的對話與省思</a:t>
            </a:r>
            <a:r>
              <a:rPr lang="zh-TW" altLang="zh-TW" sz="2600" dirty="0">
                <a:latin typeface="標楷體" panose="03000509000000000000" pitchFamily="65" charset="-120"/>
                <a:ea typeface="標楷體" panose="03000509000000000000" pitchFamily="65" charset="-120"/>
              </a:rPr>
              <a:t>，師資生的教學實務知識改變，除了教學前與教學後的教學設計之比較外，也</a:t>
            </a:r>
            <a:r>
              <a:rPr lang="zh-TW" altLang="zh-TW" sz="2600" u="sng" dirty="0">
                <a:latin typeface="標楷體" panose="03000509000000000000" pitchFamily="65" charset="-120"/>
                <a:ea typeface="標楷體" panose="03000509000000000000" pitchFamily="65" charset="-120"/>
              </a:rPr>
              <a:t>涉及師資生的自我效能之自我評估</a:t>
            </a:r>
            <a:r>
              <a:rPr lang="zh-TW" altLang="zh-TW" sz="2600" dirty="0">
                <a:latin typeface="標楷體" panose="03000509000000000000" pitchFamily="65" charset="-120"/>
                <a:ea typeface="標楷體" panose="03000509000000000000" pitchFamily="65" charset="-120"/>
              </a:rPr>
              <a:t>；另外，</a:t>
            </a:r>
            <a:r>
              <a:rPr lang="zh-TW" altLang="zh-TW" sz="2600" b="1" dirty="0">
                <a:solidFill>
                  <a:srgbClr val="0000FF"/>
                </a:solidFill>
                <a:latin typeface="標楷體" panose="03000509000000000000" pitchFamily="65" charset="-120"/>
                <a:ea typeface="標楷體" panose="03000509000000000000" pitchFamily="65" charset="-120"/>
              </a:rPr>
              <a:t>蒐集</a:t>
            </a:r>
            <a:r>
              <a:rPr lang="zh-TW" altLang="zh-TW" sz="2600" u="sng" dirty="0">
                <a:latin typeface="標楷體" panose="03000509000000000000" pitchFamily="65" charset="-120"/>
                <a:ea typeface="標楷體" panose="03000509000000000000" pitchFamily="65" charset="-120"/>
              </a:rPr>
              <a:t>師資生對此觀課方法的知覺</a:t>
            </a:r>
            <a:r>
              <a:rPr lang="zh-TW" altLang="zh-TW" sz="2600" dirty="0">
                <a:latin typeface="標楷體" panose="03000509000000000000" pitchFamily="65" charset="-120"/>
                <a:ea typeface="標楷體" panose="03000509000000000000" pitchFamily="65" charset="-120"/>
              </a:rPr>
              <a:t>，也有助於了解此方法在師培課程應用上的可行性，上述提及的研究資料均有其不同的知識意義</a:t>
            </a:r>
            <a:r>
              <a:rPr lang="zh-TW" altLang="zh-TW"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endParaRPr lang="en-US" altLang="zh-TW" sz="2600" dirty="0">
              <a:latin typeface="標楷體" panose="03000509000000000000" pitchFamily="65" charset="-120"/>
              <a:ea typeface="標楷體" panose="03000509000000000000" pitchFamily="65" charset="-120"/>
            </a:endParaRPr>
          </a:p>
          <a:p>
            <a:r>
              <a:rPr lang="zh-TW" altLang="zh-TW" sz="2600" b="1" dirty="0" smtClean="0">
                <a:solidFill>
                  <a:srgbClr val="0000FF"/>
                </a:solidFill>
                <a:latin typeface="標楷體" panose="03000509000000000000" pitchFamily="65" charset="-120"/>
                <a:ea typeface="標楷體" panose="03000509000000000000" pitchFamily="65" charset="-120"/>
              </a:rPr>
              <a:t>因此</a:t>
            </a:r>
            <a:r>
              <a:rPr lang="zh-TW" altLang="zh-TW" sz="2600" b="1" dirty="0">
                <a:solidFill>
                  <a:srgbClr val="0000FF"/>
                </a:solidFill>
                <a:latin typeface="標楷體" panose="03000509000000000000" pitchFamily="65" charset="-120"/>
                <a:ea typeface="標楷體" panose="03000509000000000000" pitchFamily="65" charset="-120"/>
              </a:rPr>
              <a:t>，本研究採用混合方法研究</a:t>
            </a:r>
            <a:r>
              <a:rPr lang="zh-TW" altLang="zh-TW" sz="2600" dirty="0">
                <a:latin typeface="標楷體" panose="03000509000000000000" pitchFamily="65" charset="-120"/>
                <a:ea typeface="標楷體" panose="03000509000000000000" pitchFamily="65" charset="-120"/>
              </a:rPr>
              <a:t>（</a:t>
            </a:r>
            <a:r>
              <a:rPr lang="en-US" altLang="zh-TW" sz="2600" dirty="0">
                <a:latin typeface="標楷體" panose="03000509000000000000" pitchFamily="65" charset="-120"/>
                <a:ea typeface="標楷體" panose="03000509000000000000" pitchFamily="65" charset="-120"/>
              </a:rPr>
              <a:t>mixed methods research</a:t>
            </a:r>
            <a:r>
              <a:rPr lang="zh-TW" altLang="zh-TW" sz="2600" dirty="0">
                <a:latin typeface="標楷體" panose="03000509000000000000" pitchFamily="65" charset="-120"/>
                <a:ea typeface="標楷體" panose="03000509000000000000" pitchFamily="65" charset="-120"/>
              </a:rPr>
              <a:t>）設計，除了蒐集</a:t>
            </a:r>
            <a:r>
              <a:rPr lang="zh-TW" altLang="zh-TW" sz="2600" u="sng" dirty="0">
                <a:latin typeface="標楷體" panose="03000509000000000000" pitchFamily="65" charset="-120"/>
                <a:ea typeface="標楷體" panose="03000509000000000000" pitchFamily="65" charset="-120"/>
              </a:rPr>
              <a:t>師資生的觀課記錄</a:t>
            </a:r>
            <a:r>
              <a:rPr lang="zh-TW" altLang="zh-TW" sz="2600" dirty="0">
                <a:latin typeface="標楷體" panose="03000509000000000000" pitchFamily="65" charset="-120"/>
                <a:ea typeface="標楷體" panose="03000509000000000000" pitchFamily="65" charset="-120"/>
              </a:rPr>
              <a:t>進一步分析外，也發展</a:t>
            </a:r>
            <a:r>
              <a:rPr lang="zh-TW" altLang="zh-TW" sz="2600" u="sng" dirty="0">
                <a:latin typeface="標楷體" panose="03000509000000000000" pitchFamily="65" charset="-120"/>
                <a:ea typeface="標楷體" panose="03000509000000000000" pitchFamily="65" charset="-120"/>
              </a:rPr>
              <a:t>自我評估問卷</a:t>
            </a:r>
            <a:r>
              <a:rPr lang="zh-TW" altLang="zh-TW" sz="2600" dirty="0">
                <a:latin typeface="標楷體" panose="03000509000000000000" pitchFamily="65" charset="-120"/>
                <a:ea typeface="標楷體" panose="03000509000000000000" pitchFamily="65" charset="-120"/>
              </a:rPr>
              <a:t>以及</a:t>
            </a:r>
            <a:r>
              <a:rPr lang="zh-TW" altLang="zh-TW" sz="2600" u="sng" dirty="0">
                <a:latin typeface="標楷體" panose="03000509000000000000" pitchFamily="65" charset="-120"/>
                <a:ea typeface="標楷體" panose="03000509000000000000" pitchFamily="65" charset="-120"/>
              </a:rPr>
              <a:t>電子開放式回饋問卷</a:t>
            </a:r>
            <a:r>
              <a:rPr lang="zh-TW" altLang="zh-TW" sz="2600" dirty="0">
                <a:latin typeface="標楷體" panose="03000509000000000000" pitchFamily="65" charset="-120"/>
                <a:ea typeface="標楷體" panose="03000509000000000000" pitchFamily="65" charset="-120"/>
              </a:rPr>
              <a:t>，共同解釋師資生的過程表現以及檢視其對教學活動設計的知識成長知覺</a:t>
            </a:r>
            <a:r>
              <a:rPr lang="zh-TW" altLang="zh-TW" sz="2600" dirty="0" smtClean="0">
                <a:latin typeface="標楷體" panose="03000509000000000000" pitchFamily="65" charset="-120"/>
                <a:ea typeface="標楷體" panose="03000509000000000000" pitchFamily="65" charset="-120"/>
              </a:rPr>
              <a:t>。</a:t>
            </a:r>
            <a:endParaRPr lang="zh-TW" altLang="en-US" sz="2600" dirty="0">
              <a:latin typeface="標楷體" panose="03000509000000000000" pitchFamily="65" charset="-120"/>
              <a:ea typeface="標楷體" panose="03000509000000000000" pitchFamily="65" charset="-120"/>
            </a:endParaRPr>
          </a:p>
        </p:txBody>
      </p:sp>
      <p:graphicFrame>
        <p:nvGraphicFramePr>
          <p:cNvPr id="4" name="資料庫圖表 3"/>
          <p:cNvGraphicFramePr/>
          <p:nvPr>
            <p:extLst/>
          </p:nvPr>
        </p:nvGraphicFramePr>
        <p:xfrm>
          <a:off x="-86946" y="703722"/>
          <a:ext cx="31115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351692" y="140677"/>
            <a:ext cx="2066193" cy="4659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rgbClr val="C00000"/>
                </a:solidFill>
                <a:latin typeface="標楷體" panose="03000509000000000000" pitchFamily="65" charset="-120"/>
                <a:ea typeface="標楷體" panose="03000509000000000000" pitchFamily="65" charset="-120"/>
              </a:rPr>
              <a:t>寫作方法</a:t>
            </a:r>
            <a:endParaRPr lang="zh-TW" altLang="en-US" sz="280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838749"/>
      </p:ext>
    </p:extLst>
  </p:cSld>
  <p:clrMapOvr>
    <a:masterClrMapping/>
  </p:clrMapOvr>
  <p:transition spd="slow">
    <p:pull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4" y="973668"/>
            <a:ext cx="9648029" cy="706964"/>
          </a:xfrm>
        </p:spPr>
        <p:txBody>
          <a:bodyPr/>
          <a:lstStyle/>
          <a:p>
            <a:r>
              <a:rPr lang="zh-TW" altLang="en-US" dirty="0" smtClean="0">
                <a:latin typeface="標楷體" panose="03000509000000000000" pitchFamily="65" charset="-120"/>
                <a:ea typeface="標楷體" panose="03000509000000000000" pitchFamily="65" charset="-120"/>
              </a:rPr>
              <a:t>研究情境與相關資訊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研究對象與其先備知識</a:t>
            </a: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52</a:t>
            </a:fld>
            <a:endParaRPr lang="en-US" dirty="0"/>
          </a:p>
        </p:txBody>
      </p:sp>
      <p:sp>
        <p:nvSpPr>
          <p:cNvPr id="4" name="內容版面配置區 3"/>
          <p:cNvSpPr txBox="1">
            <a:spLocks/>
          </p:cNvSpPr>
          <p:nvPr/>
        </p:nvSpPr>
        <p:spPr>
          <a:xfrm>
            <a:off x="600892" y="2498996"/>
            <a:ext cx="5003074" cy="4013727"/>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zh-TW" altLang="en-US" sz="3200" dirty="0" smtClean="0">
                <a:latin typeface="標楷體" panose="03000509000000000000" pitchFamily="65" charset="-120"/>
                <a:ea typeface="標楷體" panose="03000509000000000000" pitchFamily="65" charset="-120"/>
              </a:rPr>
              <a:t>選課學生</a:t>
            </a:r>
            <a:endParaRPr lang="en-US" altLang="zh-TW" sz="3200" dirty="0" smtClean="0">
              <a:latin typeface="標楷體" panose="03000509000000000000" pitchFamily="65" charset="-120"/>
              <a:ea typeface="標楷體" panose="03000509000000000000" pitchFamily="65" charset="-120"/>
            </a:endParaRPr>
          </a:p>
          <a:p>
            <a:pPr lvl="1"/>
            <a:r>
              <a:rPr lang="zh-TW" altLang="en-US" sz="3000" dirty="0" smtClean="0">
                <a:latin typeface="標楷體" panose="03000509000000000000" pitchFamily="65" charset="-120"/>
                <a:ea typeface="標楷體" panose="03000509000000000000" pitchFamily="65" charset="-120"/>
              </a:rPr>
              <a:t>學系、預計人數、特質</a:t>
            </a:r>
            <a:endParaRPr lang="en-US" altLang="zh-TW" sz="3000" dirty="0" smtClean="0">
              <a:latin typeface="標楷體" panose="03000509000000000000" pitchFamily="65" charset="-120"/>
              <a:ea typeface="標楷體" panose="03000509000000000000" pitchFamily="65" charset="-120"/>
            </a:endParaRPr>
          </a:p>
          <a:p>
            <a:r>
              <a:rPr lang="zh-TW" altLang="en-US" sz="3200" b="1" dirty="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先備</a:t>
            </a:r>
            <a:r>
              <a:rPr lang="zh-TW" altLang="en-US" sz="32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知識</a:t>
            </a:r>
            <a:endParaRPr lang="en-US" altLang="zh-TW" sz="3200" b="1" dirty="0" smtClean="0">
              <a:solidFill>
                <a:srgbClr val="0000FF"/>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lvl="1"/>
            <a:r>
              <a:rPr lang="zh-TW" altLang="en-US" sz="3000" dirty="0" smtClean="0">
                <a:latin typeface="標楷體" panose="03000509000000000000" pitchFamily="65" charset="-120"/>
                <a:ea typeface="標楷體" panose="03000509000000000000" pitchFamily="65" charset="-120"/>
              </a:rPr>
              <a:t>背景</a:t>
            </a:r>
            <a:r>
              <a:rPr lang="zh-TW" altLang="en-US" sz="3000" dirty="0">
                <a:latin typeface="標楷體" panose="03000509000000000000" pitchFamily="65" charset="-120"/>
                <a:ea typeface="標楷體" panose="03000509000000000000" pitchFamily="65" charset="-120"/>
              </a:rPr>
              <a:t>、修過</a:t>
            </a:r>
            <a:r>
              <a:rPr lang="zh-TW" altLang="en-US" sz="3000" dirty="0" smtClean="0">
                <a:latin typeface="標楷體" panose="03000509000000000000" pitchFamily="65" charset="-120"/>
                <a:ea typeface="標楷體" panose="03000509000000000000" pitchFamily="65" charset="-120"/>
              </a:rPr>
              <a:t>課程、自己先測驗</a:t>
            </a:r>
            <a:endParaRPr lang="en-US" altLang="zh-TW" sz="3000" dirty="0" smtClean="0">
              <a:latin typeface="標楷體" panose="03000509000000000000" pitchFamily="65" charset="-120"/>
              <a:ea typeface="標楷體" panose="03000509000000000000" pitchFamily="65" charset="-120"/>
            </a:endParaRPr>
          </a:p>
          <a:p>
            <a:pPr lvl="1"/>
            <a:r>
              <a:rPr lang="zh-TW" altLang="en-US" sz="3000" dirty="0">
                <a:latin typeface="標楷體" panose="03000509000000000000" pitchFamily="65" charset="-120"/>
                <a:ea typeface="標楷體" panose="03000509000000000000" pitchFamily="65" charset="-120"/>
              </a:rPr>
              <a:t>缺乏先備</a:t>
            </a:r>
            <a:r>
              <a:rPr lang="zh-TW" altLang="en-US" sz="3000" dirty="0" smtClean="0">
                <a:latin typeface="標楷體" panose="03000509000000000000" pitchFamily="65" charset="-120"/>
                <a:ea typeface="標楷體" panose="03000509000000000000" pitchFamily="65" charset="-120"/>
              </a:rPr>
              <a:t>知識，怎麼辦？</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學習</a:t>
            </a:r>
            <a:endParaRPr lang="en-US" altLang="zh-TW" sz="3000" dirty="0" smtClean="0">
              <a:latin typeface="標楷體" panose="03000509000000000000" pitchFamily="65" charset="-120"/>
              <a:ea typeface="標楷體" panose="03000509000000000000" pitchFamily="65" charset="-120"/>
            </a:endParaRPr>
          </a:p>
          <a:p>
            <a:pPr lvl="1"/>
            <a:r>
              <a:rPr lang="zh-TW" altLang="en-US" sz="2800" dirty="0" smtClean="0">
                <a:latin typeface="標楷體" panose="03000509000000000000" pitchFamily="65" charset="-120"/>
                <a:ea typeface="標楷體" panose="03000509000000000000" pitchFamily="65" charset="-120"/>
              </a:rPr>
              <a:t>分組</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如何分組？</a:t>
            </a:r>
            <a:endParaRPr lang="en-US" altLang="zh-TW" sz="2800" dirty="0">
              <a:latin typeface="標楷體" panose="03000509000000000000" pitchFamily="65" charset="-120"/>
              <a:ea typeface="標楷體" panose="03000509000000000000" pitchFamily="65" charset="-120"/>
            </a:endParaRPr>
          </a:p>
        </p:txBody>
      </p:sp>
      <p:graphicFrame>
        <p:nvGraphicFramePr>
          <p:cNvPr id="5" name="資料庫圖表 4"/>
          <p:cNvGraphicFramePr/>
          <p:nvPr>
            <p:extLst/>
          </p:nvPr>
        </p:nvGraphicFramePr>
        <p:xfrm>
          <a:off x="5316582" y="2227943"/>
          <a:ext cx="5874157" cy="428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228221"/>
      </p:ext>
    </p:extLst>
  </p:cSld>
  <p:clrMapOvr>
    <a:masterClrMapping/>
  </p:clrMapOvr>
  <p:transition spd="slow">
    <p:pull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研究情境與相關</a:t>
            </a:r>
            <a:r>
              <a:rPr lang="zh-TW" altLang="en-US" dirty="0" smtClean="0">
                <a:latin typeface="標楷體" panose="03000509000000000000" pitchFamily="65" charset="-120"/>
                <a:ea typeface="標楷體" panose="03000509000000000000" pitchFamily="65" charset="-120"/>
              </a:rPr>
              <a:t>資訊</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特定學習情境的選擇</a:t>
            </a: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53</a:t>
            </a:fld>
            <a:endParaRPr lang="en-US" dirty="0"/>
          </a:p>
        </p:txBody>
      </p:sp>
      <p:sp>
        <p:nvSpPr>
          <p:cNvPr id="4" name="內容版面配置區 3"/>
          <p:cNvSpPr txBox="1">
            <a:spLocks/>
          </p:cNvSpPr>
          <p:nvPr/>
        </p:nvSpPr>
        <p:spPr>
          <a:xfrm>
            <a:off x="600891" y="2207623"/>
            <a:ext cx="4545875" cy="43051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300"/>
              </a:spcBef>
            </a:pPr>
            <a:r>
              <a:rPr lang="zh-TW" altLang="en-US" sz="3200" dirty="0">
                <a:latin typeface="標楷體" panose="03000509000000000000" pitchFamily="65" charset="-120"/>
                <a:ea typeface="標楷體" panose="03000509000000000000" pitchFamily="65" charset="-120"/>
              </a:rPr>
              <a:t>學習</a:t>
            </a:r>
            <a:r>
              <a:rPr lang="zh-TW" altLang="en-US" sz="3200" dirty="0" smtClean="0">
                <a:latin typeface="標楷體" panose="03000509000000000000" pitchFamily="65" charset="-120"/>
                <a:ea typeface="標楷體" panose="03000509000000000000" pitchFamily="65" charset="-120"/>
              </a:rPr>
              <a:t>情境</a:t>
            </a:r>
            <a:endParaRPr lang="en-US" altLang="zh-TW" sz="3200" dirty="0" smtClean="0">
              <a:latin typeface="標楷體" panose="03000509000000000000" pitchFamily="65" charset="-120"/>
              <a:ea typeface="標楷體" panose="03000509000000000000" pitchFamily="65" charset="-120"/>
            </a:endParaRPr>
          </a:p>
          <a:p>
            <a:pPr lvl="1">
              <a:spcBef>
                <a:spcPts val="300"/>
              </a:spcBef>
            </a:pPr>
            <a:r>
              <a:rPr lang="zh-TW" altLang="en-US" sz="2600" dirty="0" smtClean="0">
                <a:latin typeface="標楷體" panose="03000509000000000000" pitchFamily="65" charset="-120"/>
                <a:ea typeface="標楷體" panose="03000509000000000000" pitchFamily="65" charset="-120"/>
              </a:rPr>
              <a:t>教室、實驗室、工廠、校外實習場域</a:t>
            </a:r>
            <a:endParaRPr lang="en-US" altLang="zh-TW" sz="2600" dirty="0" smtClean="0">
              <a:latin typeface="標楷體" panose="03000509000000000000" pitchFamily="65" charset="-120"/>
              <a:ea typeface="標楷體" panose="03000509000000000000" pitchFamily="65" charset="-120"/>
            </a:endParaRPr>
          </a:p>
          <a:p>
            <a:pPr lvl="1">
              <a:spcBef>
                <a:spcPts val="300"/>
              </a:spcBef>
            </a:pPr>
            <a:r>
              <a:rPr lang="zh-TW" altLang="en-US" sz="2600" dirty="0" smtClean="0">
                <a:latin typeface="標楷體" panose="03000509000000000000" pitchFamily="65" charset="-120"/>
                <a:ea typeface="標楷體" panose="03000509000000000000" pitchFamily="65" charset="-120"/>
              </a:rPr>
              <a:t>網路、視訊</a:t>
            </a:r>
            <a:r>
              <a:rPr lang="en-US" altLang="zh-TW" sz="2600" dirty="0" smtClean="0">
                <a:latin typeface="標楷體" panose="03000509000000000000" pitchFamily="65" charset="-120"/>
                <a:ea typeface="標楷體" panose="03000509000000000000" pitchFamily="65" charset="-120"/>
              </a:rPr>
              <a:t>…</a:t>
            </a:r>
          </a:p>
          <a:p>
            <a:pPr>
              <a:spcBef>
                <a:spcPts val="300"/>
              </a:spcBef>
            </a:pPr>
            <a:r>
              <a:rPr lang="zh-TW" altLang="en-US" sz="2800" dirty="0">
                <a:latin typeface="標楷體" panose="03000509000000000000" pitchFamily="65" charset="-120"/>
                <a:ea typeface="標楷體" panose="03000509000000000000" pitchFamily="65" charset="-120"/>
              </a:rPr>
              <a:t>提供資源</a:t>
            </a:r>
            <a:endParaRPr lang="en-US" altLang="zh-TW" sz="2800" dirty="0" smtClean="0">
              <a:latin typeface="標楷體" panose="03000509000000000000" pitchFamily="65" charset="-120"/>
              <a:ea typeface="標楷體" panose="03000509000000000000" pitchFamily="65" charset="-120"/>
            </a:endParaRPr>
          </a:p>
          <a:p>
            <a:pPr lvl="1">
              <a:spcBef>
                <a:spcPts val="300"/>
              </a:spcBef>
            </a:pPr>
            <a:r>
              <a:rPr lang="zh-TW" altLang="en-US" sz="2600" dirty="0">
                <a:latin typeface="標楷體" panose="03000509000000000000" pitchFamily="65" charset="-120"/>
                <a:ea typeface="標楷體" panose="03000509000000000000" pitchFamily="65" charset="-120"/>
              </a:rPr>
              <a:t>人、事、物</a:t>
            </a:r>
            <a:endParaRPr lang="en-US" altLang="zh-TW" sz="2600" dirty="0">
              <a:latin typeface="標楷體" panose="03000509000000000000" pitchFamily="65" charset="-120"/>
              <a:ea typeface="標楷體" panose="03000509000000000000" pitchFamily="65" charset="-120"/>
            </a:endParaRPr>
          </a:p>
          <a:p>
            <a:pPr lvl="1">
              <a:spcBef>
                <a:spcPts val="300"/>
              </a:spcBef>
            </a:pPr>
            <a:r>
              <a:rPr lang="zh-TW" altLang="en-US" sz="2600" dirty="0" smtClean="0">
                <a:latin typeface="標楷體" panose="03000509000000000000" pitchFamily="65" charset="-120"/>
                <a:ea typeface="標楷體" panose="03000509000000000000" pitchFamily="65" charset="-120"/>
              </a:rPr>
              <a:t>接觸、協助</a:t>
            </a:r>
            <a:endParaRPr lang="en-US" altLang="zh-TW" sz="2600" dirty="0" smtClean="0">
              <a:latin typeface="標楷體" panose="03000509000000000000" pitchFamily="65" charset="-120"/>
              <a:ea typeface="標楷體" panose="03000509000000000000" pitchFamily="65" charset="-120"/>
            </a:endParaRPr>
          </a:p>
          <a:p>
            <a:pPr>
              <a:spcBef>
                <a:spcPts val="300"/>
              </a:spcBef>
            </a:pPr>
            <a:r>
              <a:rPr lang="zh-TW" altLang="en-US" sz="2800" dirty="0" smtClean="0">
                <a:latin typeface="標楷體" panose="03000509000000000000" pitchFamily="65" charset="-120"/>
                <a:ea typeface="標楷體" panose="03000509000000000000" pitchFamily="65" charset="-120"/>
              </a:rPr>
              <a:t>訓練</a:t>
            </a:r>
            <a:endParaRPr lang="en-US" altLang="zh-TW" sz="2800" dirty="0" smtClean="0">
              <a:latin typeface="標楷體" panose="03000509000000000000" pitchFamily="65" charset="-120"/>
              <a:ea typeface="標楷體" panose="03000509000000000000" pitchFamily="65" charset="-120"/>
            </a:endParaRPr>
          </a:p>
          <a:p>
            <a:pPr lvl="1">
              <a:spcBef>
                <a:spcPts val="300"/>
              </a:spcBef>
            </a:pPr>
            <a:r>
              <a:rPr lang="zh-TW" altLang="en-US" sz="2600" dirty="0" smtClean="0">
                <a:latin typeface="標楷體" panose="03000509000000000000" pitchFamily="65" charset="-120"/>
                <a:ea typeface="標楷體" panose="03000509000000000000" pitchFamily="65" charset="-120"/>
              </a:rPr>
              <a:t>熟悉、帶領、學習</a:t>
            </a:r>
            <a:endParaRPr lang="en-US" altLang="zh-TW" sz="2600" dirty="0">
              <a:latin typeface="標楷體" panose="03000509000000000000" pitchFamily="65" charset="-120"/>
              <a:ea typeface="標楷體" panose="03000509000000000000" pitchFamily="65" charset="-120"/>
            </a:endParaRPr>
          </a:p>
        </p:txBody>
      </p:sp>
      <p:sp>
        <p:nvSpPr>
          <p:cNvPr id="5" name="文字方塊 4"/>
          <p:cNvSpPr txBox="1"/>
          <p:nvPr/>
        </p:nvSpPr>
        <p:spPr>
          <a:xfrm>
            <a:off x="4833258" y="1944127"/>
            <a:ext cx="7053942" cy="4832092"/>
          </a:xfrm>
          <a:prstGeom prst="rect">
            <a:avLst/>
          </a:prstGeom>
          <a:solidFill>
            <a:schemeClr val="bg1"/>
          </a:solidFill>
          <a:ln>
            <a:solidFill>
              <a:srgbClr val="0000FF"/>
            </a:solidFill>
          </a:ln>
        </p:spPr>
        <p:txBody>
          <a:bodyPr wrap="square" rtlCol="0">
            <a:spAutoFit/>
          </a:bodyPr>
          <a:lstStyle/>
          <a:p>
            <a:r>
              <a:rPr lang="zh-TW" altLang="zh-TW" sz="2800" dirty="0">
                <a:latin typeface="標楷體" panose="03000509000000000000" pitchFamily="65" charset="-120"/>
                <a:ea typeface="標楷體" panose="03000509000000000000" pitchFamily="65" charset="-120"/>
              </a:rPr>
              <a:t>本研究邀請四位</a:t>
            </a:r>
            <a:r>
              <a:rPr lang="zh-TW" altLang="zh-TW" sz="2800" dirty="0" smtClean="0">
                <a:latin typeface="標楷體" panose="03000509000000000000" pitchFamily="65" charset="-120"/>
                <a:ea typeface="標楷體" panose="03000509000000000000" pitchFamily="65" charset="-120"/>
              </a:rPr>
              <a:t>具有</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經驗</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擔任</a:t>
            </a:r>
            <a:r>
              <a:rPr lang="zh-TW" altLang="zh-TW" sz="2800" dirty="0">
                <a:latin typeface="標楷體" panose="03000509000000000000" pitchFamily="65" charset="-120"/>
                <a:ea typeface="標楷體" panose="03000509000000000000" pitchFamily="65" charset="-120"/>
              </a:rPr>
              <a:t>協同教師（本研究稱為專家教師</a:t>
            </a:r>
            <a:r>
              <a:rPr lang="zh-TW" altLang="zh-TW" sz="2800" dirty="0" smtClean="0">
                <a:latin typeface="標楷體" panose="03000509000000000000" pitchFamily="65" charset="-120"/>
                <a:ea typeface="標楷體" panose="03000509000000000000" pitchFamily="65" charset="-120"/>
              </a:rPr>
              <a:t>）</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服務</a:t>
            </a:r>
            <a:r>
              <a:rPr lang="zh-TW" altLang="zh-TW" sz="2800" dirty="0">
                <a:latin typeface="標楷體" panose="03000509000000000000" pitchFamily="65" charset="-120"/>
                <a:ea typeface="標楷體" panose="03000509000000000000" pitchFamily="65" charset="-120"/>
              </a:rPr>
              <a:t>年資介於</a:t>
            </a:r>
            <a:r>
              <a:rPr lang="en-US" altLang="zh-TW" sz="2800" dirty="0">
                <a:latin typeface="標楷體" panose="03000509000000000000" pitchFamily="65" charset="-120"/>
                <a:ea typeface="標楷體" panose="03000509000000000000" pitchFamily="65" charset="-120"/>
              </a:rPr>
              <a:t>15-20</a:t>
            </a:r>
            <a:r>
              <a:rPr lang="zh-TW" altLang="zh-TW" sz="2800" dirty="0">
                <a:latin typeface="標楷體" panose="03000509000000000000" pitchFamily="65" charset="-120"/>
                <a:ea typeface="標楷體" panose="03000509000000000000" pitchFamily="65" charset="-120"/>
              </a:rPr>
              <a:t>年之間</a:t>
            </a:r>
            <a:r>
              <a:rPr lang="zh-TW" altLang="zh-TW" sz="2800" dirty="0" smtClean="0">
                <a:latin typeface="標楷體" panose="03000509000000000000" pitchFamily="65" charset="-120"/>
                <a:ea typeface="標楷體" panose="03000509000000000000" pitchFamily="65" charset="-120"/>
              </a:rPr>
              <a:t>。專家</a:t>
            </a:r>
            <a:r>
              <a:rPr lang="zh-TW" altLang="zh-TW" sz="2800" dirty="0">
                <a:latin typeface="標楷體" panose="03000509000000000000" pitchFamily="65" charset="-120"/>
                <a:ea typeface="標楷體" panose="03000509000000000000" pitchFamily="65" charset="-120"/>
              </a:rPr>
              <a:t>與師資生</a:t>
            </a:r>
            <a:r>
              <a:rPr lang="zh-TW" altLang="zh-TW" sz="2800" dirty="0" smtClean="0">
                <a:latin typeface="標楷體" panose="03000509000000000000" pitchFamily="65" charset="-120"/>
                <a:ea typeface="標楷體" panose="03000509000000000000" pitchFamily="65" charset="-120"/>
              </a:rPr>
              <a:t>小組隨機配對</a:t>
            </a:r>
            <a:endParaRPr lang="en-US" altLang="zh-TW" sz="2800" dirty="0" smtClean="0">
              <a:latin typeface="標楷體" panose="03000509000000000000" pitchFamily="65" charset="-120"/>
              <a:ea typeface="標楷體" panose="03000509000000000000" pitchFamily="65" charset="-120"/>
            </a:endParaRPr>
          </a:p>
          <a:p>
            <a:endParaRPr lang="en-US" altLang="zh-TW" sz="2800" dirty="0" smtClean="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本研究</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請</a:t>
            </a:r>
            <a:r>
              <a:rPr lang="zh-TW" altLang="zh-TW" sz="2800" dirty="0">
                <a:latin typeface="標楷體" panose="03000509000000000000" pitchFamily="65" charset="-120"/>
                <a:ea typeface="標楷體" panose="03000509000000000000" pitchFamily="65" charset="-120"/>
              </a:rPr>
              <a:t>專家教師進行兩項主要任務</a:t>
            </a:r>
            <a:r>
              <a:rPr lang="zh-TW" altLang="zh-TW" sz="2800" dirty="0" smtClean="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第一，介紹</a:t>
            </a:r>
            <a:r>
              <a:rPr lang="zh-TW" altLang="zh-TW" sz="2800" dirty="0">
                <a:latin typeface="標楷體" panose="03000509000000000000" pitchFamily="65" charset="-120"/>
                <a:ea typeface="標楷體" panose="03000509000000000000" pitchFamily="65" charset="-120"/>
              </a:rPr>
              <a:t>該校</a:t>
            </a:r>
            <a:r>
              <a:rPr lang="zh-TW" altLang="zh-TW" sz="2800" dirty="0" smtClean="0">
                <a:latin typeface="標楷體" panose="03000509000000000000" pitchFamily="65" charset="-120"/>
                <a:ea typeface="標楷體" panose="03000509000000000000" pitchFamily="65" charset="-120"/>
              </a:rPr>
              <a:t>情境</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接受</a:t>
            </a:r>
            <a:r>
              <a:rPr lang="zh-TW" altLang="zh-TW" sz="2800" dirty="0">
                <a:latin typeface="標楷體" panose="03000509000000000000" pitchFamily="65" charset="-120"/>
                <a:ea typeface="標楷體" panose="03000509000000000000" pitchFamily="65" charset="-120"/>
              </a:rPr>
              <a:t>師資生的問題諮詢</a:t>
            </a:r>
            <a:r>
              <a:rPr lang="zh-TW" altLang="zh-TW" sz="2800" dirty="0" smtClean="0">
                <a:latin typeface="標楷體" panose="03000509000000000000" pitchFamily="65" charset="-120"/>
                <a:ea typeface="標楷體" panose="03000509000000000000" pitchFamily="65" charset="-120"/>
              </a:rPr>
              <a:t>；第二</a:t>
            </a:r>
            <a:r>
              <a:rPr lang="zh-TW" altLang="zh-TW" sz="2800" dirty="0">
                <a:latin typeface="標楷體" panose="03000509000000000000" pitchFamily="65" charset="-120"/>
                <a:ea typeface="標楷體" panose="03000509000000000000" pitchFamily="65" charset="-120"/>
              </a:rPr>
              <a:t>，與師資生共同</a:t>
            </a:r>
            <a:r>
              <a:rPr lang="zh-TW" altLang="zh-TW" sz="2800" dirty="0" smtClean="0">
                <a:latin typeface="標楷體" panose="03000509000000000000" pitchFamily="65" charset="-120"/>
                <a:ea typeface="標楷體" panose="03000509000000000000" pitchFamily="65" charset="-120"/>
              </a:rPr>
              <a:t>討論</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endParaRPr lang="en-US" altLang="zh-TW" sz="2800" dirty="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專家</a:t>
            </a:r>
            <a:r>
              <a:rPr lang="zh-TW" altLang="zh-TW" sz="2800" dirty="0">
                <a:latin typeface="標楷體" panose="03000509000000000000" pitchFamily="65" charset="-120"/>
                <a:ea typeface="標楷體" panose="03000509000000000000" pitchFamily="65" charset="-120"/>
              </a:rPr>
              <a:t>教師至少與師資生進行四次、每次一小時以上的視訊連線</a:t>
            </a:r>
            <a:r>
              <a:rPr lang="zh-TW" altLang="zh-TW" sz="2800" dirty="0" smtClean="0">
                <a:latin typeface="標楷體" panose="03000509000000000000" pitchFamily="65" charset="-120"/>
                <a:ea typeface="標楷體" panose="03000509000000000000" pitchFamily="65" charset="-120"/>
              </a:rPr>
              <a:t>，</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以</a:t>
            </a:r>
            <a:r>
              <a:rPr lang="en-US" altLang="zh-TW" sz="2800" dirty="0" smtClean="0">
                <a:latin typeface="標楷體" panose="03000509000000000000" pitchFamily="65" charset="-120"/>
                <a:ea typeface="標楷體" panose="03000509000000000000" pitchFamily="65" charset="-120"/>
              </a:rPr>
              <a:t>…</a:t>
            </a:r>
            <a:r>
              <a:rPr lang="zh-TW" altLang="zh-TW" sz="2800" dirty="0" smtClean="0">
                <a:latin typeface="標楷體" panose="03000509000000000000" pitchFamily="65" charset="-120"/>
                <a:ea typeface="標楷體" panose="03000509000000000000" pitchFamily="65" charset="-120"/>
              </a:rPr>
              <a:t>為</a:t>
            </a:r>
            <a:r>
              <a:rPr lang="zh-TW" altLang="zh-TW" sz="2800" dirty="0">
                <a:latin typeface="標楷體" panose="03000509000000000000" pitchFamily="65" charset="-120"/>
                <a:ea typeface="標楷體" panose="03000509000000000000" pitchFamily="65" charset="-120"/>
              </a:rPr>
              <a:t>互動工具，連線時間和</a:t>
            </a:r>
            <a:r>
              <a:rPr lang="zh-TW" altLang="zh-TW" sz="2800" dirty="0" smtClean="0">
                <a:latin typeface="標楷體" panose="03000509000000000000" pitchFamily="65" charset="-120"/>
                <a:ea typeface="標楷體" panose="03000509000000000000" pitchFamily="65" charset="-120"/>
              </a:rPr>
              <a:t>地點</a:t>
            </a:r>
            <a:r>
              <a:rPr lang="zh-TW" altLang="en-US" sz="2800" dirty="0" smtClean="0">
                <a:latin typeface="標楷體" panose="03000509000000000000" pitchFamily="65" charset="-120"/>
                <a:ea typeface="標楷體" panose="03000509000000000000" pitchFamily="65" charset="-120"/>
              </a:rPr>
              <a:t>可</a:t>
            </a:r>
            <a:r>
              <a:rPr lang="zh-TW" altLang="zh-TW" sz="2800" dirty="0" smtClean="0">
                <a:latin typeface="標楷體" panose="03000509000000000000" pitchFamily="65" charset="-120"/>
                <a:ea typeface="標楷體" panose="03000509000000000000" pitchFamily="65" charset="-120"/>
              </a:rPr>
              <a:t>不一</a:t>
            </a:r>
            <a:endParaRPr lang="zh-TW" altLang="en-US" sz="2800" dirty="0">
              <a:latin typeface="標楷體" panose="03000509000000000000" pitchFamily="65" charset="-120"/>
              <a:ea typeface="標楷體" panose="03000509000000000000" pitchFamily="65" charset="-120"/>
            </a:endParaRPr>
          </a:p>
        </p:txBody>
      </p:sp>
      <p:sp>
        <p:nvSpPr>
          <p:cNvPr id="6" name="矩形 5"/>
          <p:cNvSpPr/>
          <p:nvPr/>
        </p:nvSpPr>
        <p:spPr>
          <a:xfrm>
            <a:off x="3028844" y="5229333"/>
            <a:ext cx="8858356" cy="1119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latin typeface="標楷體" panose="03000509000000000000" pitchFamily="65" charset="-120"/>
                <a:ea typeface="標楷體" panose="03000509000000000000" pitchFamily="65" charset="-120"/>
              </a:rPr>
              <a:t>記住一個理念：</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讓讀者</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審查</a:t>
            </a:r>
            <a:r>
              <a:rPr lang="zh-TW" altLang="en-US" sz="2800" dirty="0" smtClean="0">
                <a:latin typeface="標楷體" panose="03000509000000000000" pitchFamily="65" charset="-120"/>
                <a:ea typeface="標楷體" panose="03000509000000000000" pitchFamily="65" charset="-120"/>
              </a:rPr>
              <a:t>者</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知道研究結果是在什麼情境下產出的。</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0138204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4" y="728870"/>
            <a:ext cx="8761413" cy="1086678"/>
          </a:xfrm>
        </p:spPr>
        <p:txBody>
          <a:bodyPr/>
          <a:lstStyle/>
          <a:p>
            <a:r>
              <a:rPr lang="zh-TW" altLang="en-US" sz="4000" dirty="0" smtClean="0">
                <a:latin typeface="標楷體" panose="03000509000000000000" pitchFamily="65" charset="-120"/>
                <a:ea typeface="標楷體" panose="03000509000000000000" pitchFamily="65" charset="-120"/>
              </a:rPr>
              <a:t>蒐集學習效應的研究工具分兩種</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zh-TW" altLang="en-US" sz="4000" dirty="0" smtClean="0">
                <a:latin typeface="標楷體" panose="03000509000000000000" pitchFamily="65" charset="-120"/>
                <a:ea typeface="標楷體" panose="03000509000000000000" pitchFamily="65" charset="-120"/>
              </a:rPr>
              <a:t> </a:t>
            </a:r>
            <a:r>
              <a:rPr lang="en-US" altLang="zh-TW" sz="4000" dirty="0" smtClean="0">
                <a:latin typeface="標楷體" panose="03000509000000000000" pitchFamily="65" charset="-120"/>
                <a:ea typeface="標楷體" panose="03000509000000000000" pitchFamily="65" charset="-120"/>
              </a:rPr>
              <a:t>-</a:t>
            </a:r>
            <a:r>
              <a:rPr lang="zh-TW" altLang="en-US" sz="4000" dirty="0" smtClean="0">
                <a:solidFill>
                  <a:srgbClr val="FFFF00"/>
                </a:solidFill>
                <a:latin typeface="標楷體" panose="03000509000000000000" pitchFamily="65" charset="-120"/>
                <a:ea typeface="標楷體" panose="03000509000000000000" pitchFamily="65" charset="-120"/>
              </a:rPr>
              <a:t>建議兩者均有，可以相互檢證</a:t>
            </a:r>
            <a:endParaRPr lang="zh-TW" altLang="en-US" sz="4000" dirty="0">
              <a:solidFill>
                <a:srgbClr val="FFFF00"/>
              </a:solidFill>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a:xfrm>
            <a:off x="713535" y="2378213"/>
            <a:ext cx="5379220" cy="576262"/>
          </a:xfrm>
        </p:spPr>
        <p:txBody>
          <a:bodyPr/>
          <a:lstStyle/>
          <a:p>
            <a:r>
              <a:rPr lang="zh-TW" altLang="en-US" sz="3600" dirty="0" smtClean="0">
                <a:latin typeface="標楷體" panose="03000509000000000000" pitchFamily="65" charset="-120"/>
                <a:ea typeface="標楷體" panose="03000509000000000000" pitchFamily="65" charset="-120"/>
              </a:rPr>
              <a:t>成績類</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學習評量工具</a:t>
            </a:r>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7" name="內容版面配置區 6"/>
          <p:cNvSpPr>
            <a:spLocks noGrp="1"/>
          </p:cNvSpPr>
          <p:nvPr>
            <p:ph sz="half" idx="2"/>
          </p:nvPr>
        </p:nvSpPr>
        <p:spPr>
          <a:xfrm>
            <a:off x="713534" y="2954475"/>
            <a:ext cx="5379221" cy="3671612"/>
          </a:xfrm>
        </p:spPr>
        <p:txBody>
          <a:bodyPr>
            <a:normAutofit/>
          </a:bodyPr>
          <a:lstStyle/>
          <a:p>
            <a:pPr>
              <a:spcBef>
                <a:spcPts val="600"/>
              </a:spcBef>
            </a:pPr>
            <a:r>
              <a:rPr lang="zh-TW" altLang="en-US" sz="3200" dirty="0">
                <a:latin typeface="標楷體" panose="03000509000000000000" pitchFamily="65" charset="-120"/>
                <a:ea typeface="標楷體" panose="03000509000000000000" pitchFamily="65" charset="-120"/>
              </a:rPr>
              <a:t>學習成就</a:t>
            </a:r>
            <a:r>
              <a:rPr lang="zh-TW" altLang="en-US" sz="3200" dirty="0" smtClean="0">
                <a:latin typeface="標楷體" panose="03000509000000000000" pitchFamily="65" charset="-120"/>
                <a:ea typeface="標楷體" panose="03000509000000000000" pitchFamily="65" charset="-120"/>
              </a:rPr>
              <a:t>測驗</a:t>
            </a:r>
            <a:endParaRPr lang="en-US" altLang="zh-TW" sz="3200" dirty="0" smtClean="0">
              <a:latin typeface="標楷體" panose="03000509000000000000" pitchFamily="65" charset="-120"/>
              <a:ea typeface="標楷體" panose="03000509000000000000" pitchFamily="65" charset="-120"/>
            </a:endParaRPr>
          </a:p>
          <a:p>
            <a:pPr lvl="1">
              <a:spcBef>
                <a:spcPts val="600"/>
              </a:spcBef>
            </a:pPr>
            <a:r>
              <a:rPr lang="zh-TW" altLang="en-US" sz="2800" dirty="0">
                <a:latin typeface="標楷體" panose="03000509000000000000" pitchFamily="65" charset="-120"/>
                <a:ea typeface="標楷體" panose="03000509000000000000" pitchFamily="65" charset="-120"/>
              </a:rPr>
              <a:t>標準</a:t>
            </a:r>
            <a:r>
              <a:rPr lang="zh-TW" altLang="en-US" sz="2800" dirty="0" smtClean="0">
                <a:latin typeface="標楷體" panose="03000509000000000000" pitchFamily="65" charset="-120"/>
                <a:ea typeface="標楷體" panose="03000509000000000000" pitchFamily="65" charset="-120"/>
              </a:rPr>
              <a:t>測驗</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有標準答案</a:t>
            </a:r>
            <a:r>
              <a:rPr lang="en-US" altLang="zh-TW" sz="2800" dirty="0" smtClean="0">
                <a:latin typeface="標楷體" panose="03000509000000000000" pitchFamily="65" charset="-120"/>
                <a:ea typeface="標楷體" panose="03000509000000000000" pitchFamily="65" charset="-120"/>
              </a:rPr>
              <a:t>)</a:t>
            </a:r>
          </a:p>
          <a:p>
            <a:pPr>
              <a:spcBef>
                <a:spcPts val="600"/>
              </a:spcBef>
            </a:pPr>
            <a:r>
              <a:rPr lang="zh-TW" altLang="en-US" sz="3200" dirty="0" smtClean="0">
                <a:latin typeface="標楷體" panose="03000509000000000000" pitchFamily="65" charset="-120"/>
                <a:ea typeface="標楷體" panose="03000509000000000000" pitchFamily="65" charset="-120"/>
              </a:rPr>
              <a:t>心智能力測驗</a:t>
            </a:r>
            <a:endParaRPr lang="en-US" altLang="zh-TW" sz="3200" dirty="0" smtClean="0">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批判</a:t>
            </a:r>
            <a:r>
              <a:rPr lang="zh-TW" altLang="en-US" sz="2800" dirty="0">
                <a:latin typeface="標楷體" panose="03000509000000000000" pitchFamily="65" charset="-120"/>
                <a:ea typeface="標楷體" panose="03000509000000000000" pitchFamily="65" charset="-120"/>
              </a:rPr>
              <a:t>思考、創意思考</a:t>
            </a:r>
            <a:r>
              <a:rPr lang="zh-TW" altLang="en-US" sz="2800" dirty="0" smtClean="0">
                <a:latin typeface="標楷體" panose="03000509000000000000" pitchFamily="65" charset="-120"/>
                <a:ea typeface="標楷體" panose="03000509000000000000" pitchFamily="65" charset="-120"/>
              </a:rPr>
              <a:t>能力</a:t>
            </a:r>
          </a:p>
          <a:p>
            <a:pPr>
              <a:spcBef>
                <a:spcPts val="600"/>
              </a:spcBef>
            </a:pPr>
            <a:r>
              <a:rPr lang="zh-TW" altLang="en-US" sz="3200" dirty="0" smtClean="0">
                <a:latin typeface="標楷體" panose="03000509000000000000" pitchFamily="65" charset="-120"/>
                <a:ea typeface="標楷體" panose="03000509000000000000" pitchFamily="65" charset="-120"/>
              </a:rPr>
              <a:t>表現任務</a:t>
            </a:r>
            <a:endParaRPr lang="en-US" altLang="zh-TW" sz="3200" dirty="0" smtClean="0">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操作技巧</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觀察</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、多面向能力</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表演</a:t>
            </a:r>
            <a:r>
              <a:rPr lang="en-US" altLang="zh-TW" sz="2800" dirty="0">
                <a:latin typeface="標楷體" panose="03000509000000000000" pitchFamily="65" charset="-120"/>
                <a:ea typeface="標楷體" panose="03000509000000000000" pitchFamily="65" charset="-120"/>
              </a:rPr>
              <a:t>)</a:t>
            </a:r>
          </a:p>
        </p:txBody>
      </p:sp>
      <p:sp>
        <p:nvSpPr>
          <p:cNvPr id="8" name="文字版面配置區 7"/>
          <p:cNvSpPr>
            <a:spLocks noGrp="1"/>
          </p:cNvSpPr>
          <p:nvPr>
            <p:ph type="body" sz="quarter" idx="3"/>
          </p:nvPr>
        </p:nvSpPr>
        <p:spPr>
          <a:xfrm>
            <a:off x="6504235" y="2378213"/>
            <a:ext cx="4825159" cy="576262"/>
          </a:xfrm>
        </p:spPr>
        <p:txBody>
          <a:bodyPr/>
          <a:lstStyle/>
          <a:p>
            <a:r>
              <a:rPr lang="zh-TW" altLang="en-US" sz="3600" dirty="0" smtClean="0">
                <a:latin typeface="標楷體" panose="03000509000000000000" pitchFamily="65" charset="-120"/>
                <a:ea typeface="標楷體" panose="03000509000000000000" pitchFamily="65" charset="-120"/>
              </a:rPr>
              <a:t>非成績類</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研究工具</a:t>
            </a:r>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9" name="內容版面配置區 8"/>
          <p:cNvSpPr>
            <a:spLocks noGrp="1"/>
          </p:cNvSpPr>
          <p:nvPr>
            <p:ph sz="quarter" idx="4"/>
          </p:nvPr>
        </p:nvSpPr>
        <p:spPr>
          <a:xfrm>
            <a:off x="6504235" y="2954475"/>
            <a:ext cx="4825159" cy="3443107"/>
          </a:xfrm>
        </p:spPr>
        <p:txBody>
          <a:bodyPr>
            <a:normAutofit fontScale="92500" lnSpcReduction="20000"/>
          </a:bodyPr>
          <a:lstStyle/>
          <a:p>
            <a:r>
              <a:rPr lang="zh-TW" altLang="en-US" sz="3500" dirty="0" smtClean="0">
                <a:latin typeface="標楷體" panose="03000509000000000000" pitchFamily="65" charset="-120"/>
                <a:ea typeface="標楷體" panose="03000509000000000000" pitchFamily="65" charset="-120"/>
              </a:rPr>
              <a:t>量化</a:t>
            </a:r>
            <a:r>
              <a:rPr lang="zh-TW" altLang="en-US" sz="3500" dirty="0">
                <a:latin typeface="標楷體" panose="03000509000000000000" pitchFamily="65" charset="-120"/>
                <a:ea typeface="標楷體" panose="03000509000000000000" pitchFamily="65" charset="-120"/>
              </a:rPr>
              <a:t>：例如，問卷</a:t>
            </a:r>
            <a:endParaRPr lang="en-US" altLang="zh-TW" sz="3500" dirty="0" smtClean="0">
              <a:latin typeface="標楷體" panose="03000509000000000000" pitchFamily="65" charset="-120"/>
              <a:ea typeface="標楷體" panose="03000509000000000000" pitchFamily="65" charset="-120"/>
            </a:endParaRPr>
          </a:p>
          <a:p>
            <a:r>
              <a:rPr lang="zh-TW" altLang="en-US" sz="3500" dirty="0">
                <a:latin typeface="標楷體" panose="03000509000000000000" pitchFamily="65" charset="-120"/>
                <a:ea typeface="標楷體" panose="03000509000000000000" pitchFamily="65" charset="-120"/>
              </a:rPr>
              <a:t>質</a:t>
            </a:r>
            <a:r>
              <a:rPr lang="zh-TW" altLang="en-US" sz="3500" dirty="0" smtClean="0">
                <a:latin typeface="標楷體" panose="03000509000000000000" pitchFamily="65" charset="-120"/>
                <a:ea typeface="標楷體" panose="03000509000000000000" pitchFamily="65" charset="-120"/>
              </a:rPr>
              <a:t>性：例如，訪談</a:t>
            </a:r>
            <a:endParaRPr lang="en-US" altLang="zh-TW" sz="3500" dirty="0" smtClean="0">
              <a:latin typeface="標楷體" panose="03000509000000000000" pitchFamily="65" charset="-120"/>
              <a:ea typeface="標楷體" panose="03000509000000000000" pitchFamily="65" charset="-120"/>
            </a:endParaRPr>
          </a:p>
          <a:p>
            <a:r>
              <a:rPr lang="zh-TW" altLang="en-US" sz="3500" dirty="0">
                <a:latin typeface="標楷體" panose="03000509000000000000" pitchFamily="65" charset="-120"/>
                <a:ea typeface="標楷體" panose="03000509000000000000" pitchFamily="65" charset="-120"/>
              </a:rPr>
              <a:t>質轉</a:t>
            </a:r>
            <a:r>
              <a:rPr lang="zh-TW" altLang="en-US" sz="3500" dirty="0" smtClean="0">
                <a:latin typeface="標楷體" panose="03000509000000000000" pitchFamily="65" charset="-120"/>
                <a:ea typeface="標楷體" panose="03000509000000000000" pitchFamily="65" charset="-120"/>
              </a:rPr>
              <a:t>量</a:t>
            </a:r>
            <a:endParaRPr lang="en-US" altLang="zh-TW" sz="3500" dirty="0" smtClean="0">
              <a:latin typeface="標楷體" panose="03000509000000000000" pitchFamily="65" charset="-120"/>
              <a:ea typeface="標楷體" panose="03000509000000000000" pitchFamily="65" charset="-120"/>
            </a:endParaRPr>
          </a:p>
          <a:p>
            <a:pPr lvl="1"/>
            <a:r>
              <a:rPr lang="zh-TW" altLang="en-US" sz="3000" dirty="0" smtClean="0">
                <a:latin typeface="標楷體" panose="03000509000000000000" pitchFamily="65" charset="-120"/>
                <a:ea typeface="標楷體" panose="03000509000000000000" pitchFamily="65" charset="-120"/>
              </a:rPr>
              <a:t>例如：作業裡提到某些概念幾次</a:t>
            </a:r>
            <a:r>
              <a:rPr lang="en-US" altLang="zh-TW" sz="3000" dirty="0" smtClean="0">
                <a:latin typeface="標楷體" panose="03000509000000000000" pitchFamily="65" charset="-120"/>
                <a:ea typeface="標楷體" panose="03000509000000000000" pitchFamily="65" charset="-120"/>
              </a:rPr>
              <a:t>…</a:t>
            </a:r>
          </a:p>
          <a:p>
            <a:pPr lvl="1"/>
            <a:r>
              <a:rPr lang="zh-TW" altLang="en-US" sz="3000" dirty="0" smtClean="0">
                <a:latin typeface="標楷體" panose="03000509000000000000" pitchFamily="65" charset="-120"/>
                <a:ea typeface="標楷體" panose="03000509000000000000" pitchFamily="65" charset="-120"/>
              </a:rPr>
              <a:t>例如：觀察時，某些行為幾次</a:t>
            </a:r>
            <a:endParaRPr lang="en-US" altLang="zh-TW" sz="30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54</a:t>
            </a:fld>
            <a:endParaRPr lang="en-US" dirty="0"/>
          </a:p>
        </p:txBody>
      </p:sp>
      <p:sp>
        <p:nvSpPr>
          <p:cNvPr id="3" name="文字方塊 2"/>
          <p:cNvSpPr txBox="1"/>
          <p:nvPr/>
        </p:nvSpPr>
        <p:spPr>
          <a:xfrm>
            <a:off x="159535" y="1916723"/>
            <a:ext cx="553998" cy="4709364"/>
          </a:xfrm>
          <a:prstGeom prst="rect">
            <a:avLst/>
          </a:prstGeom>
          <a:noFill/>
          <a:ln>
            <a:solidFill>
              <a:schemeClr val="accent1"/>
            </a:solidFill>
          </a:ln>
        </p:spPr>
        <p:txBody>
          <a:bodyPr vert="eaVert" wrap="square" rtlCol="0">
            <a:spAutoFit/>
          </a:bodyPr>
          <a:lstStyle/>
          <a:p>
            <a:r>
              <a:rPr lang="zh-TW" altLang="en-US" sz="2400" dirty="0" smtClean="0">
                <a:solidFill>
                  <a:srgbClr val="C00000"/>
                </a:solidFill>
                <a:latin typeface="標楷體" panose="03000509000000000000" pitchFamily="65" charset="-120"/>
                <a:ea typeface="標楷體" panose="03000509000000000000" pitchFamily="65" charset="-120"/>
              </a:rPr>
              <a:t>成績類的工具可以寫在教學架構中</a:t>
            </a:r>
            <a:endParaRPr lang="zh-TW" altLang="en-US" sz="240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6945846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500"/>
                                        <p:tgtEl>
                                          <p:spTgt spid="7">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500"/>
                                        <p:tgtEl>
                                          <p:spTgt spid="9">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fade">
                                      <p:cBhvr>
                                        <p:cTn id="43" dur="500"/>
                                        <p:tgtEl>
                                          <p:spTgt spid="9">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fade">
                                      <p:cBhvr>
                                        <p:cTn id="46" dur="500"/>
                                        <p:tgtEl>
                                          <p:spTgt spid="9">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animEffect transition="in" filter="fade">
                                      <p:cBhvr>
                                        <p:cTn id="4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P spid="8" grpId="0" build="p"/>
      <p:bldP spid="9"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latin typeface="標楷體" panose="03000509000000000000" pitchFamily="65" charset="-120"/>
                <a:ea typeface="標楷體" panose="03000509000000000000" pitchFamily="65" charset="-120"/>
              </a:rPr>
              <a:t>研究工具的</a:t>
            </a:r>
            <a:r>
              <a:rPr lang="zh-TW" altLang="en-US" sz="4000" dirty="0" smtClean="0">
                <a:solidFill>
                  <a:srgbClr val="FFFF00"/>
                </a:solidFill>
                <a:latin typeface="標楷體" panose="03000509000000000000" pitchFamily="65" charset="-120"/>
                <a:ea typeface="標楷體" panose="03000509000000000000" pitchFamily="65" charset="-120"/>
              </a:rPr>
              <a:t>效度</a:t>
            </a:r>
            <a:r>
              <a:rPr lang="en-US" altLang="zh-TW" sz="4000" dirty="0" smtClean="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為了合理的推論</a:t>
            </a:r>
            <a:r>
              <a:rPr lang="en-US" altLang="zh-TW" sz="4000" dirty="0" smtClean="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4840" y="2343728"/>
            <a:ext cx="10947411" cy="715515"/>
          </a:xfrm>
        </p:spPr>
        <p:txBody>
          <a:bodyPr>
            <a:normAutofit/>
          </a:bodyPr>
          <a:lstStyle/>
          <a:p>
            <a:r>
              <a:rPr lang="zh-TW" altLang="en-US" sz="3200" dirty="0" smtClean="0">
                <a:latin typeface="標楷體" panose="03000509000000000000" pitchFamily="65" charset="-120"/>
                <a:ea typeface="標楷體" panose="03000509000000000000" pitchFamily="65" charset="-120"/>
              </a:rPr>
              <a:t>實際測驗的內容真的符合想要測量的構念</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概念</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之意涵。</a:t>
            </a:r>
            <a:endParaRPr lang="en-US" altLang="zh-TW" sz="32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55</a:t>
            </a:fld>
            <a:endParaRPr lang="en-US" dirty="0"/>
          </a:p>
        </p:txBody>
      </p:sp>
      <p:graphicFrame>
        <p:nvGraphicFramePr>
          <p:cNvPr id="7" name="資料庫圖表 6"/>
          <p:cNvGraphicFramePr/>
          <p:nvPr>
            <p:extLst/>
          </p:nvPr>
        </p:nvGraphicFramePr>
        <p:xfrm>
          <a:off x="3159036" y="3676459"/>
          <a:ext cx="7193504" cy="2892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肘形接點 8"/>
          <p:cNvCxnSpPr/>
          <p:nvPr/>
        </p:nvCxnSpPr>
        <p:spPr>
          <a:xfrm rot="10800000">
            <a:off x="2847705" y="4907394"/>
            <a:ext cx="1097278" cy="43107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432164" y="4578274"/>
            <a:ext cx="2415539" cy="954107"/>
          </a:xfrm>
          <a:prstGeom prst="rect">
            <a:avLst/>
          </a:prstGeom>
          <a:noFill/>
          <a:ln>
            <a:solidFill>
              <a:srgbClr val="C00000"/>
            </a:solidFill>
          </a:ln>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兩者愈接近，效度愈好。</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437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latin typeface="標楷體" panose="03000509000000000000" pitchFamily="65" charset="-120"/>
                <a:ea typeface="標楷體" panose="03000509000000000000" pitchFamily="65" charset="-120"/>
              </a:rPr>
              <a:t>研究工具的</a:t>
            </a:r>
            <a:r>
              <a:rPr lang="zh-TW" altLang="en-US" sz="4000" dirty="0" smtClean="0">
                <a:solidFill>
                  <a:srgbClr val="FFFF00"/>
                </a:solidFill>
                <a:latin typeface="標楷體" panose="03000509000000000000" pitchFamily="65" charset="-120"/>
                <a:ea typeface="標楷體" panose="03000509000000000000" pitchFamily="65" charset="-120"/>
              </a:rPr>
              <a:t>信度</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為了合理的推論</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4840" y="2343728"/>
            <a:ext cx="10947411" cy="1003610"/>
          </a:xfrm>
        </p:spPr>
        <p:txBody>
          <a:bodyPr>
            <a:normAutofit lnSpcReduction="10000"/>
          </a:bodyPr>
          <a:lstStyle/>
          <a:p>
            <a:r>
              <a:rPr lang="zh-TW" altLang="en-US" sz="3200" dirty="0" smtClean="0">
                <a:latin typeface="標楷體" panose="03000509000000000000" pitchFamily="65" charset="-120"/>
                <a:ea typeface="標楷體" panose="03000509000000000000" pitchFamily="65" charset="-120"/>
              </a:rPr>
              <a:t>透過多次、多人、多方</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的看法、觀點、測量結果趨向一致。</a:t>
            </a:r>
            <a:endParaRPr lang="en-US" altLang="zh-TW" sz="32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56</a:t>
            </a:fld>
            <a:endParaRPr lang="en-US" dirty="0"/>
          </a:p>
        </p:txBody>
      </p:sp>
      <p:graphicFrame>
        <p:nvGraphicFramePr>
          <p:cNvPr id="5" name="資料庫圖表 4"/>
          <p:cNvGraphicFramePr/>
          <p:nvPr>
            <p:extLst/>
          </p:nvPr>
        </p:nvGraphicFramePr>
        <p:xfrm>
          <a:off x="534840" y="3462866"/>
          <a:ext cx="5543232" cy="2709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右大括弧 5"/>
          <p:cNvSpPr/>
          <p:nvPr/>
        </p:nvSpPr>
        <p:spPr>
          <a:xfrm>
            <a:off x="5647765" y="3462866"/>
            <a:ext cx="753035" cy="27093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10"/>
          <p:cNvSpPr txBox="1"/>
          <p:nvPr/>
        </p:nvSpPr>
        <p:spPr>
          <a:xfrm>
            <a:off x="6541453" y="4525144"/>
            <a:ext cx="4649286" cy="584775"/>
          </a:xfrm>
          <a:prstGeom prst="rect">
            <a:avLst/>
          </a:prstGeom>
          <a:noFill/>
          <a:ln>
            <a:solidFill>
              <a:srgbClr val="C00000"/>
            </a:solidFill>
          </a:ln>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內部一致性：</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Alpha</a:t>
            </a:r>
            <a:r>
              <a:rPr lang="zh-TW" altLang="en-US" sz="3200" dirty="0" smtClean="0">
                <a:latin typeface="標楷體" panose="03000509000000000000" pitchFamily="65" charset="-120"/>
                <a:ea typeface="標楷體" panose="03000509000000000000" pitchFamily="65" charset="-120"/>
              </a:rPr>
              <a:t>信度</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712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研究工具</a:t>
            </a:r>
            <a:r>
              <a:rPr lang="zh-TW" altLang="en-US" dirty="0">
                <a:latin typeface="標楷體" panose="03000509000000000000" pitchFamily="65" charset="-120"/>
                <a:ea typeface="標楷體" panose="03000509000000000000" pitchFamily="65" charset="-120"/>
              </a:rPr>
              <a:t>的</a:t>
            </a:r>
            <a:r>
              <a:rPr lang="zh-TW" altLang="en-US" dirty="0" smtClean="0">
                <a:latin typeface="標楷體" panose="03000509000000000000" pitchFamily="65" charset="-120"/>
                <a:ea typeface="標楷體" panose="03000509000000000000" pitchFamily="65" charset="-120"/>
              </a:rPr>
              <a:t>寫作，需要包含這些內容</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509452" y="2444749"/>
            <a:ext cx="7785462" cy="4127862"/>
          </a:xfrm>
        </p:spPr>
        <p:txBody>
          <a:bodyPr>
            <a:normAutofit fontScale="92500" lnSpcReduction="10000"/>
          </a:bodyPr>
          <a:lstStyle/>
          <a:p>
            <a:r>
              <a:rPr lang="zh-TW" altLang="en-US" sz="2800" dirty="0" smtClean="0">
                <a:latin typeface="標楷體" panose="03000509000000000000" pitchFamily="65" charset="-120"/>
                <a:ea typeface="標楷體" panose="03000509000000000000" pitchFamily="65" charset="-120"/>
              </a:rPr>
              <a:t>某工具的</a:t>
            </a:r>
            <a:r>
              <a:rPr lang="zh-TW" altLang="en-US" sz="2800" dirty="0" smtClean="0">
                <a:solidFill>
                  <a:srgbClr val="0000FF"/>
                </a:solidFill>
                <a:latin typeface="標楷體" panose="03000509000000000000" pitchFamily="65" charset="-120"/>
                <a:ea typeface="標楷體" panose="03000509000000000000" pitchFamily="65" charset="-120"/>
              </a:rPr>
              <a:t>目的</a:t>
            </a:r>
            <a:r>
              <a:rPr lang="zh-TW" altLang="en-US" sz="2800" dirty="0" smtClean="0">
                <a:latin typeface="標楷體" panose="03000509000000000000" pitchFamily="65" charset="-120"/>
                <a:ea typeface="標楷體" panose="03000509000000000000" pitchFamily="65" charset="-120"/>
              </a:rPr>
              <a:t>，要蒐集什麼資料，回答哪一研究問題。</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發展或編寫題目的</a:t>
            </a:r>
            <a:r>
              <a:rPr lang="zh-TW" altLang="en-US" sz="2800" dirty="0">
                <a:solidFill>
                  <a:srgbClr val="0000FF"/>
                </a:solidFill>
                <a:latin typeface="標楷體" panose="03000509000000000000" pitchFamily="65" charset="-120"/>
                <a:ea typeface="標楷體" panose="03000509000000000000" pitchFamily="65" charset="-120"/>
              </a:rPr>
              <a:t>學理</a:t>
            </a:r>
            <a:r>
              <a:rPr lang="zh-TW" altLang="en-US" sz="2800" dirty="0" smtClean="0">
                <a:solidFill>
                  <a:srgbClr val="0000FF"/>
                </a:solidFill>
                <a:latin typeface="標楷體" panose="03000509000000000000" pitchFamily="65" charset="-120"/>
                <a:ea typeface="標楷體" panose="03000509000000000000" pitchFamily="65" charset="-120"/>
              </a:rPr>
              <a:t>基礎</a:t>
            </a:r>
            <a:r>
              <a:rPr lang="zh-TW" altLang="en-US" sz="2800" dirty="0" smtClean="0">
                <a:latin typeface="標楷體" panose="03000509000000000000" pitchFamily="65" charset="-120"/>
                <a:ea typeface="標楷體" panose="03000509000000000000" pitchFamily="65" charset="-120"/>
              </a:rPr>
              <a:t>，從文獻端擷取概念性定義、操作性定義，包含的面向與內涵。</a:t>
            </a:r>
            <a:endParaRPr lang="en-US" altLang="zh-TW" sz="2800" dirty="0" smtClean="0">
              <a:latin typeface="標楷體" panose="03000509000000000000" pitchFamily="65" charset="-120"/>
              <a:ea typeface="標楷體" panose="03000509000000000000" pitchFamily="65" charset="-120"/>
            </a:endParaRPr>
          </a:p>
          <a:p>
            <a:r>
              <a:rPr lang="zh-TW" altLang="en-US" sz="2800" dirty="0">
                <a:solidFill>
                  <a:srgbClr val="0000FF"/>
                </a:solidFill>
                <a:latin typeface="標楷體" panose="03000509000000000000" pitchFamily="65" charset="-120"/>
                <a:ea typeface="標楷體" panose="03000509000000000000" pitchFamily="65" charset="-120"/>
              </a:rPr>
              <a:t>題目與題</a:t>
            </a:r>
            <a:r>
              <a:rPr lang="zh-TW" altLang="en-US" sz="2800" dirty="0" smtClean="0">
                <a:solidFill>
                  <a:srgbClr val="0000FF"/>
                </a:solidFill>
                <a:latin typeface="標楷體" panose="03000509000000000000" pitchFamily="65" charset="-120"/>
                <a:ea typeface="標楷體" panose="03000509000000000000" pitchFamily="65" charset="-120"/>
              </a:rPr>
              <a:t>數</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要舉例</a:t>
            </a:r>
            <a:r>
              <a:rPr lang="zh-TW" altLang="en-US" sz="2800" dirty="0" smtClean="0">
                <a:latin typeface="標楷體" panose="03000509000000000000" pitchFamily="65" charset="-120"/>
                <a:ea typeface="標楷體" panose="03000509000000000000" pitchFamily="65" charset="-120"/>
              </a:rPr>
              <a:t>或全部顯現</a:t>
            </a:r>
            <a:endParaRPr lang="en-US" altLang="zh-TW" sz="2800" dirty="0" smtClean="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施</a:t>
            </a:r>
            <a:r>
              <a:rPr lang="zh-TW" altLang="en-US" sz="2800" dirty="0" smtClean="0">
                <a:latin typeface="標楷體" panose="03000509000000000000" pitchFamily="65" charset="-120"/>
                <a:ea typeface="標楷體" panose="03000509000000000000" pitchFamily="65" charset="-120"/>
              </a:rPr>
              <a:t>測時間、訪談時間等</a:t>
            </a:r>
            <a:r>
              <a:rPr lang="zh-TW" altLang="en-US" sz="2800" dirty="0" smtClean="0">
                <a:solidFill>
                  <a:srgbClr val="0000FF"/>
                </a:solidFill>
                <a:latin typeface="標楷體" panose="03000509000000000000" pitchFamily="65" charset="-120"/>
                <a:ea typeface="標楷體" panose="03000509000000000000" pitchFamily="65" charset="-120"/>
              </a:rPr>
              <a:t>蒐集資料的細節</a:t>
            </a:r>
            <a:r>
              <a:rPr lang="zh-TW" altLang="en-US" sz="2800" dirty="0" smtClean="0">
                <a:latin typeface="標楷體" panose="03000509000000000000" pitchFamily="65" charset="-120"/>
                <a:ea typeface="標楷體" panose="03000509000000000000" pitchFamily="65" charset="-120"/>
              </a:rPr>
              <a:t>，找誰評分，如何評分？</a:t>
            </a:r>
            <a:endParaRPr lang="en-US" altLang="zh-TW" sz="2800" dirty="0" smtClean="0">
              <a:latin typeface="標楷體" panose="03000509000000000000" pitchFamily="65" charset="-120"/>
              <a:ea typeface="標楷體" panose="03000509000000000000" pitchFamily="65" charset="-120"/>
            </a:endParaRPr>
          </a:p>
          <a:p>
            <a:r>
              <a:rPr lang="zh-TW" altLang="en-US" sz="2800" u="sng" dirty="0">
                <a:latin typeface="標楷體" panose="03000509000000000000" pitchFamily="65" charset="-120"/>
                <a:ea typeface="標楷體" panose="03000509000000000000" pitchFamily="65" charset="-120"/>
              </a:rPr>
              <a:t>如何</a:t>
            </a:r>
            <a:r>
              <a:rPr lang="zh-TW" altLang="en-US" sz="2800" u="sng" dirty="0" smtClean="0">
                <a:latin typeface="標楷體" panose="03000509000000000000" pitchFamily="65" charset="-120"/>
                <a:ea typeface="標楷體" panose="03000509000000000000" pitchFamily="65" charset="-120"/>
              </a:rPr>
              <a:t>分析</a:t>
            </a:r>
            <a:r>
              <a:rPr lang="zh-TW" altLang="en-US" sz="2800" dirty="0" smtClean="0">
                <a:latin typeface="標楷體" panose="03000509000000000000" pitchFamily="65" charset="-120"/>
                <a:ea typeface="標楷體" panose="03000509000000000000" pitchFamily="65" charset="-120"/>
              </a:rPr>
              <a:t>、呈現資料與如何解釋？</a:t>
            </a:r>
            <a:endParaRPr lang="en-US" altLang="zh-TW" sz="2800" dirty="0" smtClean="0">
              <a:latin typeface="標楷體" panose="03000509000000000000" pitchFamily="65" charset="-120"/>
              <a:ea typeface="標楷體" panose="03000509000000000000" pitchFamily="65" charset="-120"/>
            </a:endParaRPr>
          </a:p>
          <a:p>
            <a:r>
              <a:rPr lang="zh-TW" altLang="en-US" sz="2800" dirty="0">
                <a:solidFill>
                  <a:srgbClr val="C00000"/>
                </a:solidFill>
                <a:latin typeface="標楷體" panose="03000509000000000000" pitchFamily="65" charset="-120"/>
                <a:ea typeface="標楷體" panose="03000509000000000000" pitchFamily="65" charset="-120"/>
              </a:rPr>
              <a:t>欠缺上述內容的工具</a:t>
            </a:r>
            <a:r>
              <a:rPr lang="zh-TW" altLang="en-US" sz="2800" dirty="0" smtClean="0">
                <a:solidFill>
                  <a:srgbClr val="C00000"/>
                </a:solidFill>
                <a:latin typeface="標楷體" panose="03000509000000000000" pitchFamily="65" charset="-120"/>
                <a:ea typeface="標楷體" panose="03000509000000000000" pitchFamily="65" charset="-120"/>
              </a:rPr>
              <a:t>，千萬不要寫，多寫多錯</a:t>
            </a:r>
            <a:endParaRPr lang="en-US" altLang="zh-TW" sz="2800" dirty="0" smtClean="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57</a:t>
            </a:fld>
            <a:endParaRPr lang="en-US" dirty="0"/>
          </a:p>
        </p:txBody>
      </p:sp>
      <p:sp>
        <p:nvSpPr>
          <p:cNvPr id="5" name="圓角矩形 4"/>
          <p:cNvSpPr/>
          <p:nvPr/>
        </p:nvSpPr>
        <p:spPr>
          <a:xfrm>
            <a:off x="8425543" y="2444749"/>
            <a:ext cx="3500846" cy="41278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200" dirty="0" smtClean="0">
                <a:solidFill>
                  <a:srgbClr val="0000FF"/>
                </a:solidFill>
                <a:latin typeface="Times New Roman" panose="02020603050405020304" pitchFamily="18" charset="0"/>
                <a:ea typeface="標楷體" panose="03000509000000000000" pitchFamily="65" charset="-120"/>
              </a:rPr>
              <a:t>常見審查問題</a:t>
            </a:r>
            <a:r>
              <a:rPr lang="en-US" altLang="zh-TW" sz="3200" dirty="0" smtClean="0">
                <a:solidFill>
                  <a:srgbClr val="0000FF"/>
                </a:solidFill>
                <a:latin typeface="Times New Roman" panose="02020603050405020304" pitchFamily="18" charset="0"/>
                <a:ea typeface="標楷體" panose="03000509000000000000" pitchFamily="65" charset="-120"/>
              </a:rPr>
              <a:t>:</a:t>
            </a:r>
            <a:r>
              <a:rPr lang="zh-TW" altLang="en-US" sz="3200" dirty="0" smtClean="0">
                <a:solidFill>
                  <a:srgbClr val="0000FF"/>
                </a:solidFill>
                <a:latin typeface="Times New Roman" panose="02020603050405020304" pitchFamily="18" charset="0"/>
                <a:ea typeface="標楷體" panose="03000509000000000000" pitchFamily="65" charset="-120"/>
              </a:rPr>
              <a:t> 效度</a:t>
            </a:r>
            <a:r>
              <a:rPr lang="en-US" altLang="zh-TW" sz="3200" dirty="0" smtClean="0">
                <a:solidFill>
                  <a:srgbClr val="0000FF"/>
                </a:solidFill>
                <a:latin typeface="Times New Roman" panose="02020603050405020304" pitchFamily="18" charset="0"/>
                <a:ea typeface="標楷體" panose="03000509000000000000" pitchFamily="65" charset="-120"/>
              </a:rPr>
              <a:t>(</a:t>
            </a:r>
            <a:r>
              <a:rPr lang="zh-TW" altLang="en-US" sz="3200" dirty="0" smtClean="0">
                <a:solidFill>
                  <a:srgbClr val="0000FF"/>
                </a:solidFill>
                <a:latin typeface="Times New Roman" panose="02020603050405020304" pitchFamily="18" charset="0"/>
                <a:ea typeface="標楷體" panose="03000509000000000000" pitchFamily="65" charset="-120"/>
              </a:rPr>
              <a:t>準確</a:t>
            </a:r>
            <a:r>
              <a:rPr lang="en-US" altLang="zh-TW" sz="3200" dirty="0" smtClean="0">
                <a:solidFill>
                  <a:srgbClr val="0000FF"/>
                </a:solidFill>
                <a:latin typeface="Times New Roman" panose="02020603050405020304" pitchFamily="18" charset="0"/>
                <a:ea typeface="標楷體" panose="03000509000000000000" pitchFamily="65" charset="-120"/>
              </a:rPr>
              <a:t>)</a:t>
            </a:r>
          </a:p>
          <a:p>
            <a:r>
              <a:rPr lang="en-US" altLang="zh-TW" sz="2800" dirty="0" smtClean="0">
                <a:solidFill>
                  <a:srgbClr val="C00000"/>
                </a:solidFill>
                <a:latin typeface="Times New Roman" panose="02020603050405020304" pitchFamily="18" charset="0"/>
                <a:ea typeface="標楷體" panose="03000509000000000000" pitchFamily="65" charset="-120"/>
              </a:rPr>
              <a:t>1.</a:t>
            </a:r>
            <a:r>
              <a:rPr lang="zh-TW" altLang="en-US" sz="2800" dirty="0" smtClean="0">
                <a:solidFill>
                  <a:srgbClr val="C00000"/>
                </a:solidFill>
                <a:latin typeface="Times New Roman" panose="02020603050405020304" pitchFamily="18" charset="0"/>
                <a:ea typeface="標楷體" panose="03000509000000000000" pitchFamily="65" charset="-120"/>
              </a:rPr>
              <a:t>文獻支持不足</a:t>
            </a:r>
            <a:r>
              <a:rPr lang="en-US" altLang="zh-TW" sz="2800" dirty="0" smtClean="0">
                <a:solidFill>
                  <a:srgbClr val="C00000"/>
                </a:solidFill>
                <a:latin typeface="Times New Roman" panose="02020603050405020304" pitchFamily="18" charset="0"/>
                <a:ea typeface="標楷體" panose="03000509000000000000" pitchFamily="65" charset="-120"/>
              </a:rPr>
              <a:t>(</a:t>
            </a:r>
            <a:r>
              <a:rPr lang="zh-TW" altLang="en-US" sz="2800" dirty="0" smtClean="0">
                <a:solidFill>
                  <a:srgbClr val="C00000"/>
                </a:solidFill>
                <a:latin typeface="Times New Roman" panose="02020603050405020304" pitchFamily="18" charset="0"/>
                <a:ea typeface="標楷體" panose="03000509000000000000" pitchFamily="65" charset="-120"/>
              </a:rPr>
              <a:t>影響內容效度</a:t>
            </a:r>
            <a:r>
              <a:rPr lang="en-US" altLang="zh-TW" sz="2800" dirty="0" smtClean="0">
                <a:solidFill>
                  <a:srgbClr val="C00000"/>
                </a:solidFill>
                <a:latin typeface="Times New Roman" panose="02020603050405020304" pitchFamily="18" charset="0"/>
                <a:ea typeface="標楷體" panose="03000509000000000000" pitchFamily="65" charset="-120"/>
              </a:rPr>
              <a:t>)</a:t>
            </a:r>
          </a:p>
          <a:p>
            <a:r>
              <a:rPr lang="en-US" altLang="zh-TW" sz="2800" dirty="0" smtClean="0">
                <a:solidFill>
                  <a:srgbClr val="C00000"/>
                </a:solidFill>
                <a:latin typeface="Times New Roman" panose="02020603050405020304" pitchFamily="18" charset="0"/>
                <a:ea typeface="標楷體" panose="03000509000000000000" pitchFamily="65" charset="-120"/>
              </a:rPr>
              <a:t>2.</a:t>
            </a:r>
            <a:r>
              <a:rPr lang="zh-TW" altLang="en-US" sz="2800" dirty="0" smtClean="0">
                <a:solidFill>
                  <a:srgbClr val="C00000"/>
                </a:solidFill>
                <a:latin typeface="Times New Roman" panose="02020603050405020304" pitchFamily="18" charset="0"/>
                <a:ea typeface="標楷體" panose="03000509000000000000" pitchFamily="65" charset="-120"/>
              </a:rPr>
              <a:t>內容偏頗或非構念</a:t>
            </a:r>
            <a:r>
              <a:rPr lang="en-US" altLang="zh-TW" sz="2800" dirty="0" smtClean="0">
                <a:solidFill>
                  <a:srgbClr val="C00000"/>
                </a:solidFill>
                <a:latin typeface="Times New Roman" panose="02020603050405020304" pitchFamily="18" charset="0"/>
                <a:ea typeface="標楷體" panose="03000509000000000000" pitchFamily="65" charset="-120"/>
              </a:rPr>
              <a:t>(</a:t>
            </a:r>
            <a:r>
              <a:rPr lang="zh-TW" altLang="en-US" sz="2800" dirty="0" smtClean="0">
                <a:solidFill>
                  <a:srgbClr val="C00000"/>
                </a:solidFill>
                <a:latin typeface="Times New Roman" panose="02020603050405020304" pitchFamily="18" charset="0"/>
                <a:ea typeface="標楷體" panose="03000509000000000000" pitchFamily="65" charset="-120"/>
              </a:rPr>
              <a:t>表面效度</a:t>
            </a:r>
            <a:r>
              <a:rPr lang="en-US" altLang="zh-TW" sz="2800" dirty="0" smtClean="0">
                <a:solidFill>
                  <a:srgbClr val="C00000"/>
                </a:solidFill>
                <a:latin typeface="Times New Roman" panose="02020603050405020304" pitchFamily="18" charset="0"/>
                <a:ea typeface="標楷體" panose="03000509000000000000" pitchFamily="65" charset="-120"/>
              </a:rPr>
              <a:t>)</a:t>
            </a:r>
          </a:p>
          <a:p>
            <a:r>
              <a:rPr lang="en-US" altLang="zh-TW" sz="2800" dirty="0" smtClean="0">
                <a:solidFill>
                  <a:srgbClr val="C00000"/>
                </a:solidFill>
                <a:latin typeface="Times New Roman" panose="02020603050405020304" pitchFamily="18" charset="0"/>
                <a:ea typeface="標楷體" panose="03000509000000000000" pitchFamily="65" charset="-120"/>
              </a:rPr>
              <a:t>3.</a:t>
            </a:r>
            <a:r>
              <a:rPr lang="zh-TW" altLang="en-US" sz="2800" dirty="0" smtClean="0">
                <a:solidFill>
                  <a:srgbClr val="C00000"/>
                </a:solidFill>
                <a:latin typeface="Times New Roman" panose="02020603050405020304" pitchFamily="18" charset="0"/>
                <a:ea typeface="標楷體" panose="03000509000000000000" pitchFamily="65" charset="-120"/>
              </a:rPr>
              <a:t>評分或分析不適當</a:t>
            </a:r>
            <a:r>
              <a:rPr lang="en-US" altLang="zh-TW" sz="2800" dirty="0" smtClean="0">
                <a:solidFill>
                  <a:srgbClr val="C00000"/>
                </a:solidFill>
                <a:latin typeface="Times New Roman" panose="02020603050405020304" pitchFamily="18" charset="0"/>
                <a:ea typeface="標楷體" panose="03000509000000000000" pitchFamily="65" charset="-120"/>
              </a:rPr>
              <a:t>(</a:t>
            </a:r>
            <a:r>
              <a:rPr lang="zh-TW" altLang="en-US" sz="2800" dirty="0" smtClean="0">
                <a:solidFill>
                  <a:srgbClr val="C00000"/>
                </a:solidFill>
                <a:latin typeface="Times New Roman" panose="02020603050405020304" pitchFamily="18" charset="0"/>
                <a:ea typeface="標楷體" panose="03000509000000000000" pitchFamily="65" charset="-120"/>
              </a:rPr>
              <a:t>扭曲意義</a:t>
            </a:r>
            <a:r>
              <a:rPr lang="en-US" altLang="zh-TW" sz="2800" dirty="0" smtClean="0">
                <a:solidFill>
                  <a:srgbClr val="C00000"/>
                </a:solidFill>
                <a:latin typeface="Times New Roman" panose="02020603050405020304" pitchFamily="18" charset="0"/>
                <a:ea typeface="標楷體" panose="03000509000000000000" pitchFamily="65" charset="-120"/>
              </a:rPr>
              <a:t>)</a:t>
            </a:r>
            <a:endParaRPr lang="zh-TW" altLang="en-US" sz="2800" dirty="0">
              <a:solidFill>
                <a:srgbClr val="C0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469534854"/>
      </p:ext>
    </p:extLst>
  </p:cSld>
  <p:clrMapOvr>
    <a:masterClrMapping/>
  </p:clrMapOvr>
  <p:transition spd="slow">
    <p:pull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教學設計與研究方法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常見的問題</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497542" y="2286000"/>
            <a:ext cx="11134164" cy="4316506"/>
          </a:xfrm>
        </p:spPr>
        <p:txBody>
          <a:bodyPr>
            <a:noAutofit/>
          </a:bodyPr>
          <a:lstStyle/>
          <a:p>
            <a:pPr>
              <a:spcBef>
                <a:spcPts val="600"/>
              </a:spcBef>
            </a:pPr>
            <a:r>
              <a:rPr lang="zh-TW" altLang="en-US" sz="3200" dirty="0" smtClean="0">
                <a:solidFill>
                  <a:srgbClr val="C00000"/>
                </a:solidFill>
                <a:latin typeface="標楷體" panose="03000509000000000000" pitchFamily="65" charset="-120"/>
                <a:ea typeface="標楷體" panose="03000509000000000000" pitchFamily="65" charset="-120"/>
              </a:rPr>
              <a:t>教學情境</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教材內容與教學目標、教學目標與教學活動、教學活動與教學評量，</a:t>
            </a:r>
            <a:r>
              <a:rPr lang="zh-TW" altLang="en-US" sz="2800" u="sng"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難以對應</a:t>
            </a:r>
            <a:r>
              <a:rPr lang="zh-TW" altLang="en-US" sz="2800" dirty="0" smtClean="0">
                <a:latin typeface="標楷體" panose="03000509000000000000" pitchFamily="65" charset="-120"/>
                <a:ea typeface="標楷體" panose="03000509000000000000" pitchFamily="65" charset="-120"/>
              </a:rPr>
              <a:t>，導致</a:t>
            </a:r>
            <a:r>
              <a:rPr lang="zh-TW" altLang="en-US" sz="2800" dirty="0">
                <a:latin typeface="標楷體" panose="03000509000000000000" pitchFamily="65" charset="-120"/>
                <a:ea typeface="標楷體" panose="03000509000000000000" pitchFamily="65" charset="-120"/>
              </a:rPr>
              <a:t>教學缺乏結構</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3200" dirty="0" smtClean="0">
                <a:solidFill>
                  <a:srgbClr val="C00000"/>
                </a:solidFill>
                <a:latin typeface="標楷體" panose="03000509000000000000" pitchFamily="65" charset="-120"/>
                <a:ea typeface="標楷體" panose="03000509000000000000" pitchFamily="65" charset="-120"/>
              </a:rPr>
              <a:t>研究情境</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dirty="0">
                <a:latin typeface="標楷體" panose="03000509000000000000" pitchFamily="65" charset="-120"/>
                <a:ea typeface="標楷體" panose="03000509000000000000" pitchFamily="65" charset="-120"/>
              </a:rPr>
              <a:t>學習</a:t>
            </a:r>
            <a:r>
              <a:rPr lang="zh-TW" altLang="en-US" sz="2800" dirty="0" smtClean="0">
                <a:latin typeface="標楷體" panose="03000509000000000000" pitchFamily="65" charset="-120"/>
                <a:ea typeface="標楷體" panose="03000509000000000000" pitchFamily="65" charset="-120"/>
              </a:rPr>
              <a:t>地點、協同教師、操作工具與資源、場域次數</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不清楚</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3200" dirty="0" smtClean="0">
                <a:solidFill>
                  <a:srgbClr val="C00000"/>
                </a:solidFill>
                <a:latin typeface="標楷體" panose="03000509000000000000" pitchFamily="65" charset="-120"/>
                <a:ea typeface="標楷體" panose="03000509000000000000" pitchFamily="65" charset="-120"/>
              </a:rPr>
              <a:t>研究工具與資料分析</a:t>
            </a:r>
            <a:endParaRPr lang="en-US" altLang="zh-TW" sz="3200" dirty="0" smtClean="0">
              <a:solidFill>
                <a:srgbClr val="C00000"/>
              </a:solidFill>
              <a:latin typeface="標楷體" panose="03000509000000000000" pitchFamily="65" charset="-120"/>
              <a:ea typeface="標楷體" panose="03000509000000000000" pitchFamily="65" charset="-120"/>
            </a:endParaRPr>
          </a:p>
          <a:p>
            <a:pPr lvl="1">
              <a:spcBef>
                <a:spcPts val="600"/>
              </a:spcBef>
            </a:pPr>
            <a:r>
              <a:rPr lang="zh-TW" altLang="en-US" sz="2800" dirty="0" smtClean="0">
                <a:solidFill>
                  <a:srgbClr val="0000FF"/>
                </a:solidFill>
                <a:latin typeface="標楷體" panose="03000509000000000000" pitchFamily="65" charset="-120"/>
                <a:ea typeface="標楷體" panose="03000509000000000000" pitchFamily="65" charset="-120"/>
              </a:rPr>
              <a:t>寫些不會用的工具或</a:t>
            </a:r>
            <a:r>
              <a:rPr lang="zh-TW" altLang="en-US" sz="2800" dirty="0">
                <a:solidFill>
                  <a:srgbClr val="0000FF"/>
                </a:solidFill>
                <a:latin typeface="標楷體" panose="03000509000000000000" pitchFamily="65" charset="-120"/>
                <a:ea typeface="標楷體" panose="03000509000000000000" pitchFamily="65" charset="-120"/>
              </a:rPr>
              <a:t>無</a:t>
            </a:r>
            <a:r>
              <a:rPr lang="zh-TW" altLang="en-US" sz="2800" dirty="0" smtClean="0">
                <a:solidFill>
                  <a:srgbClr val="0000FF"/>
                </a:solidFill>
                <a:latin typeface="標楷體" panose="03000509000000000000" pitchFamily="65" charset="-120"/>
                <a:ea typeface="標楷體" panose="03000509000000000000" pitchFamily="65" charset="-120"/>
              </a:rPr>
              <a:t>詳細說明工具發展</a:t>
            </a:r>
            <a:r>
              <a:rPr lang="en-US" altLang="zh-TW" sz="2800" dirty="0" smtClean="0">
                <a:solidFill>
                  <a:srgbClr val="0000FF"/>
                </a:solidFill>
                <a:latin typeface="標楷體" panose="03000509000000000000" pitchFamily="65" charset="-120"/>
                <a:ea typeface="標楷體" panose="03000509000000000000" pitchFamily="65" charset="-120"/>
              </a:rPr>
              <a:t>(</a:t>
            </a:r>
            <a:r>
              <a:rPr lang="zh-TW" altLang="en-US" sz="2800" dirty="0" smtClean="0">
                <a:solidFill>
                  <a:srgbClr val="0000FF"/>
                </a:solidFill>
                <a:latin typeface="標楷體" panose="03000509000000000000" pitchFamily="65" charset="-120"/>
                <a:ea typeface="標楷體" panose="03000509000000000000" pitchFamily="65" charset="-120"/>
              </a:rPr>
              <a:t>效度</a:t>
            </a:r>
            <a:r>
              <a:rPr lang="en-US" altLang="zh-TW" sz="2800" dirty="0" smtClean="0">
                <a:solidFill>
                  <a:srgbClr val="0000FF"/>
                </a:solidFill>
                <a:latin typeface="標楷體" panose="03000509000000000000" pitchFamily="65" charset="-120"/>
                <a:ea typeface="標楷體" panose="03000509000000000000" pitchFamily="65" charset="-120"/>
              </a:rPr>
              <a:t>)</a:t>
            </a:r>
            <a:r>
              <a:rPr lang="zh-TW" altLang="en-US" sz="2800" dirty="0" smtClean="0">
                <a:solidFill>
                  <a:srgbClr val="0000FF"/>
                </a:solidFill>
                <a:latin typeface="標楷體" panose="03000509000000000000" pitchFamily="65" charset="-120"/>
                <a:ea typeface="標楷體" panose="03000509000000000000" pitchFamily="65" charset="-120"/>
              </a:rPr>
              <a:t>與預計實施作法</a:t>
            </a:r>
            <a:endParaRPr lang="en-US" altLang="zh-TW" sz="2800" dirty="0" smtClean="0">
              <a:solidFill>
                <a:srgbClr val="0000FF"/>
              </a:solidFill>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資料分析的</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預期</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作法錯誤或不詳細</a:t>
            </a:r>
            <a:endParaRPr lang="en-US" altLang="zh-TW" sz="2800" dirty="0" smtClean="0">
              <a:latin typeface="標楷體" panose="03000509000000000000" pitchFamily="65" charset="-120"/>
              <a:ea typeface="標楷體" panose="03000509000000000000" pitchFamily="65" charset="-120"/>
            </a:endParaRPr>
          </a:p>
          <a:p>
            <a:pPr>
              <a:spcBef>
                <a:spcPts val="600"/>
              </a:spcBef>
            </a:pPr>
            <a:endParaRPr lang="zh-TW" altLang="en-US" sz="3200"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p14="http://schemas.microsoft.com/office/powerpoint/2010/main" val="2449253448"/>
      </p:ext>
    </p:extLst>
  </p:cSld>
  <p:clrMapOvr>
    <a:masterClrMapping/>
  </p:clrMapOvr>
  <p:transition spd="slow">
    <p:pull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7091" y="666207"/>
            <a:ext cx="8761413" cy="1175656"/>
          </a:xfrm>
        </p:spPr>
        <p:txBody>
          <a:bodyPr/>
          <a:lstStyle/>
          <a:p>
            <a:r>
              <a:rPr lang="zh-TW" altLang="en-US" dirty="0" smtClean="0">
                <a:latin typeface="標楷體" panose="03000509000000000000" pitchFamily="65" charset="-120"/>
                <a:ea typeface="標楷體" panose="03000509000000000000" pitchFamily="65" charset="-120"/>
              </a:rPr>
              <a:t>沒有實驗組對照組時，如何確認成效</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若</a:t>
            </a:r>
            <a:r>
              <a:rPr lang="zh-TW" altLang="en-US" dirty="0">
                <a:latin typeface="標楷體" panose="03000509000000000000" pitchFamily="65" charset="-120"/>
                <a:ea typeface="標楷體" panose="03000509000000000000" pitchFamily="65" charset="-120"/>
              </a:rPr>
              <a:t>可以轉換為分數</a:t>
            </a:r>
          </a:p>
        </p:txBody>
      </p:sp>
      <p:sp>
        <p:nvSpPr>
          <p:cNvPr id="5" name="內容版面配置區 4"/>
          <p:cNvSpPr>
            <a:spLocks noGrp="1"/>
          </p:cNvSpPr>
          <p:nvPr>
            <p:ph idx="1"/>
          </p:nvPr>
        </p:nvSpPr>
        <p:spPr>
          <a:xfrm>
            <a:off x="404948" y="2085704"/>
            <a:ext cx="11220995" cy="2142308"/>
          </a:xfrm>
          <a:solidFill>
            <a:schemeClr val="bg1"/>
          </a:solidFill>
        </p:spPr>
        <p:txBody>
          <a:bodyPr>
            <a:normAutofit/>
          </a:bodyPr>
          <a:lstStyle/>
          <a:p>
            <a:r>
              <a:rPr lang="zh-TW" altLang="en-US" sz="2800" dirty="0" smtClean="0">
                <a:latin typeface="標楷體" panose="03000509000000000000" pitchFamily="65" charset="-120"/>
                <a:ea typeface="標楷體" panose="03000509000000000000" pitchFamily="65" charset="-120"/>
              </a:rPr>
              <a:t>動作技能、心智能力、任務表現</a:t>
            </a:r>
            <a:endParaRPr lang="en-US" altLang="zh-TW" sz="2800" dirty="0" smtClean="0">
              <a:latin typeface="標楷體" panose="03000509000000000000" pitchFamily="65" charset="-120"/>
              <a:ea typeface="標楷體" panose="03000509000000000000" pitchFamily="65" charset="-120"/>
            </a:endParaRPr>
          </a:p>
          <a:p>
            <a:pPr lvl="1"/>
            <a:r>
              <a:rPr lang="zh-TW" altLang="en-US" sz="2600" dirty="0" smtClean="0">
                <a:latin typeface="標楷體" panose="03000509000000000000" pitchFamily="65" charset="-120"/>
                <a:ea typeface="標楷體" panose="03000509000000000000" pitchFamily="65" charset="-120"/>
              </a:rPr>
              <a:t>多個</a:t>
            </a:r>
            <a:r>
              <a:rPr lang="en-US" altLang="zh-TW" sz="2600" dirty="0" smtClean="0">
                <a:latin typeface="標楷體" panose="03000509000000000000" pitchFamily="65" charset="-120"/>
                <a:ea typeface="標楷體" panose="03000509000000000000" pitchFamily="65" charset="-120"/>
              </a:rPr>
              <a:t>-</a:t>
            </a:r>
            <a:r>
              <a:rPr lang="zh-TW" altLang="en-US" sz="2600" u="sng" dirty="0" smtClean="0">
                <a:latin typeface="標楷體" panose="03000509000000000000" pitchFamily="65" charset="-120"/>
                <a:ea typeface="標楷體" panose="03000509000000000000" pitchFamily="65" charset="-120"/>
              </a:rPr>
              <a:t>認知處理</a:t>
            </a:r>
            <a:r>
              <a:rPr lang="zh-TW" altLang="en-US" sz="2600" dirty="0" smtClean="0">
                <a:latin typeface="標楷體" panose="03000509000000000000" pitchFamily="65" charset="-120"/>
                <a:ea typeface="標楷體" panose="03000509000000000000" pitchFamily="65" charset="-120"/>
              </a:rPr>
              <a:t>層次一致，</a:t>
            </a:r>
            <a:r>
              <a:rPr lang="zh-TW" altLang="en-US" sz="2600" u="sng" dirty="0" smtClean="0">
                <a:latin typeface="標楷體" panose="03000509000000000000" pitchFamily="65" charset="-120"/>
                <a:ea typeface="標楷體" panose="03000509000000000000" pitchFamily="65" charset="-120"/>
              </a:rPr>
              <a:t>教學目標</a:t>
            </a:r>
            <a:r>
              <a:rPr lang="zh-TW" altLang="en-US" sz="2600" dirty="0" smtClean="0">
                <a:latin typeface="標楷體" panose="03000509000000000000" pitchFamily="65" charset="-120"/>
                <a:ea typeface="標楷體" panose="03000509000000000000" pitchFamily="65" charset="-120"/>
              </a:rPr>
              <a:t>層次一致</a:t>
            </a:r>
            <a:endParaRPr lang="en-US" altLang="zh-TW" sz="2600" dirty="0" smtClean="0">
              <a:latin typeface="標楷體" panose="03000509000000000000" pitchFamily="65" charset="-120"/>
              <a:ea typeface="標楷體" panose="03000509000000000000" pitchFamily="65" charset="-120"/>
            </a:endParaRPr>
          </a:p>
          <a:p>
            <a:pPr lvl="1"/>
            <a:r>
              <a:rPr lang="zh-TW" altLang="en-US" sz="2600" dirty="0" smtClean="0">
                <a:latin typeface="標楷體" panose="03000509000000000000" pitchFamily="65" charset="-120"/>
                <a:ea typeface="標楷體" panose="03000509000000000000" pitchFamily="65" charset="-120"/>
              </a:rPr>
              <a:t>使用</a:t>
            </a:r>
            <a:r>
              <a:rPr lang="zh-TW" altLang="en-US" sz="2600" u="sng" dirty="0" smtClean="0">
                <a:latin typeface="標楷體" panose="03000509000000000000" pitchFamily="65" charset="-120"/>
                <a:ea typeface="標楷體" panose="03000509000000000000" pitchFamily="65" charset="-120"/>
              </a:rPr>
              <a:t>能力</a:t>
            </a:r>
            <a:r>
              <a:rPr lang="zh-TW" altLang="en-US" sz="2600" dirty="0" smtClean="0">
                <a:latin typeface="標楷體" panose="03000509000000000000" pitchFamily="65" charset="-120"/>
                <a:ea typeface="標楷體" panose="03000509000000000000" pitchFamily="65" charset="-120"/>
              </a:rPr>
              <a:t>的評分標準表</a:t>
            </a:r>
            <a:r>
              <a:rPr lang="zh-TW" altLang="en-US" sz="2600" dirty="0">
                <a:latin typeface="標楷體" panose="03000509000000000000" pitchFamily="65" charset="-120"/>
                <a:ea typeface="標楷體" panose="03000509000000000000" pitchFamily="65" charset="-120"/>
              </a:rPr>
              <a:t>，可以增加評分者，強調評分者評分的</a:t>
            </a:r>
            <a:r>
              <a:rPr lang="zh-TW" altLang="en-US" sz="2600" dirty="0" smtClean="0">
                <a:latin typeface="標楷體" panose="03000509000000000000" pitchFamily="65" charset="-120"/>
                <a:ea typeface="標楷體" panose="03000509000000000000" pitchFamily="65" charset="-120"/>
              </a:rPr>
              <a:t>一致性</a:t>
            </a:r>
            <a:endParaRPr lang="en-US" altLang="zh-TW" sz="2600" dirty="0" smtClean="0">
              <a:latin typeface="標楷體" panose="03000509000000000000" pitchFamily="65" charset="-120"/>
              <a:ea typeface="標楷體" panose="03000509000000000000" pitchFamily="65" charset="-120"/>
            </a:endParaRPr>
          </a:p>
          <a:p>
            <a:pPr lvl="1"/>
            <a:r>
              <a:rPr lang="zh-TW" altLang="en-US" sz="2600" dirty="0" smtClean="0">
                <a:latin typeface="標楷體" panose="03000509000000000000" pitchFamily="65" charset="-120"/>
                <a:ea typeface="標楷體" panose="03000509000000000000" pitchFamily="65" charset="-120"/>
              </a:rPr>
              <a:t>搭配學習成就測驗</a:t>
            </a:r>
            <a:endParaRPr lang="en-US" altLang="zh-TW" sz="2600" dirty="0" smtClean="0">
              <a:latin typeface="標楷體" panose="03000509000000000000" pitchFamily="65" charset="-120"/>
              <a:ea typeface="標楷體" panose="03000509000000000000" pitchFamily="65" charset="-120"/>
            </a:endParaRPr>
          </a:p>
          <a:p>
            <a:pPr lvl="1"/>
            <a:endParaRPr lang="en-US" altLang="zh-TW" sz="26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59</a:t>
            </a:fld>
            <a:endParaRPr lang="en-US" dirty="0"/>
          </a:p>
        </p:txBody>
      </p:sp>
      <p:graphicFrame>
        <p:nvGraphicFramePr>
          <p:cNvPr id="6" name="圖表 5"/>
          <p:cNvGraphicFramePr/>
          <p:nvPr>
            <p:extLst/>
          </p:nvPr>
        </p:nvGraphicFramePr>
        <p:xfrm>
          <a:off x="6791960" y="3979818"/>
          <a:ext cx="57658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內容版面配置區 4"/>
          <p:cNvSpPr txBox="1">
            <a:spLocks/>
          </p:cNvSpPr>
          <p:nvPr/>
        </p:nvSpPr>
        <p:spPr>
          <a:xfrm>
            <a:off x="404948" y="4245431"/>
            <a:ext cx="6287590" cy="225116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zh-TW" altLang="en-US" sz="2800" dirty="0" smtClean="0">
                <a:latin typeface="標楷體" panose="03000509000000000000" pitchFamily="65" charset="-120"/>
                <a:ea typeface="標楷體" panose="03000509000000000000" pitchFamily="65" charset="-120"/>
              </a:rPr>
              <a:t>將每一次的評分標準表以長條圖顯示</a:t>
            </a:r>
            <a:endParaRPr lang="en-US" altLang="zh-TW" sz="2800" dirty="0" smtClean="0">
              <a:latin typeface="標楷體" panose="03000509000000000000" pitchFamily="65" charset="-120"/>
              <a:ea typeface="標楷體" panose="03000509000000000000" pitchFamily="65" charset="-120"/>
            </a:endParaRPr>
          </a:p>
          <a:p>
            <a:pPr lvl="1"/>
            <a:r>
              <a:rPr lang="zh-TW" altLang="en-US" sz="2600" dirty="0" smtClean="0">
                <a:latin typeface="標楷體" panose="03000509000000000000" pitchFamily="65" charset="-120"/>
                <a:ea typeface="標楷體" panose="03000509000000000000" pitchFamily="65" charset="-120"/>
              </a:rPr>
              <a:t>視為每個單元的形成性評量</a:t>
            </a:r>
            <a:endParaRPr lang="en-US" altLang="zh-TW" sz="2600" dirty="0" smtClean="0">
              <a:latin typeface="標楷體" panose="03000509000000000000" pitchFamily="65" charset="-120"/>
              <a:ea typeface="標楷體" panose="03000509000000000000" pitchFamily="65" charset="-120"/>
            </a:endParaRPr>
          </a:p>
          <a:p>
            <a:pPr lvl="1"/>
            <a:r>
              <a:rPr lang="zh-TW" altLang="en-US" sz="2600" dirty="0" smtClean="0">
                <a:latin typeface="標楷體" panose="03000509000000000000" pitchFamily="65" charset="-120"/>
                <a:ea typeface="標楷體" panose="03000509000000000000" pitchFamily="65" charset="-120"/>
              </a:rPr>
              <a:t>類似前後測的比較與對照</a:t>
            </a:r>
            <a:endParaRPr lang="en-US" altLang="zh-TW" sz="26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若無法看出正向曲線圖，進行解釋</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6745874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FF00"/>
                </a:solidFill>
                <a:latin typeface="Times New Roman" panose="02020603050405020304" pitchFamily="18" charset="0"/>
                <a:ea typeface="標楷體" panose="03000509000000000000" pitchFamily="65" charset="-120"/>
              </a:rPr>
              <a:t>教學實踐</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研究</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的精神</a:t>
            </a:r>
            <a:r>
              <a:rPr lang="zh-TW" altLang="en-US" dirty="0">
                <a:latin typeface="Times New Roman" panose="02020603050405020304" pitchFamily="18" charset="0"/>
                <a:ea typeface="標楷體" panose="03000509000000000000" pitchFamily="65" charset="-120"/>
              </a:rPr>
              <a:t>與實踐作法</a:t>
            </a:r>
          </a:p>
        </p:txBody>
      </p:sp>
      <p:sp>
        <p:nvSpPr>
          <p:cNvPr id="5" name="內容版面配置區 4"/>
          <p:cNvSpPr>
            <a:spLocks noGrp="1"/>
          </p:cNvSpPr>
          <p:nvPr>
            <p:ph sz="half" idx="1"/>
          </p:nvPr>
        </p:nvSpPr>
        <p:spPr>
          <a:xfrm>
            <a:off x="219808" y="2360246"/>
            <a:ext cx="5671038" cy="4198816"/>
          </a:xfrm>
        </p:spPr>
        <p:txBody>
          <a:bodyPr>
            <a:noAutofit/>
          </a:bodyPr>
          <a:lstStyle/>
          <a:p>
            <a:pPr>
              <a:spcBef>
                <a:spcPts val="600"/>
              </a:spcBef>
            </a:pPr>
            <a:r>
              <a:rPr lang="zh-TW" altLang="en-US" sz="2800" dirty="0" smtClean="0">
                <a:latin typeface="Times New Roman" panose="02020603050405020304" pitchFamily="18" charset="0"/>
                <a:ea typeface="標楷體" panose="03000509000000000000" pitchFamily="65" charset="-120"/>
              </a:rPr>
              <a:t>理念：改善學生學習成效，提升教學品質、提煉教師教學實務</a:t>
            </a:r>
            <a:endParaRPr lang="en-US" altLang="zh-TW" sz="2800" dirty="0" smtClean="0">
              <a:latin typeface="Times New Roman" panose="02020603050405020304" pitchFamily="18" charset="0"/>
              <a:ea typeface="標楷體" panose="03000509000000000000" pitchFamily="65" charset="-120"/>
            </a:endParaRPr>
          </a:p>
          <a:p>
            <a:pPr>
              <a:spcBef>
                <a:spcPts val="600"/>
              </a:spcBef>
            </a:pPr>
            <a:r>
              <a:rPr lang="zh-TW" altLang="en-US" sz="2800" dirty="0" smtClean="0">
                <a:latin typeface="Times New Roman" panose="02020603050405020304" pitchFamily="18" charset="0"/>
                <a:ea typeface="標楷體" panose="03000509000000000000" pitchFamily="65" charset="-120"/>
              </a:rPr>
              <a:t>核心一：</a:t>
            </a:r>
            <a:r>
              <a:rPr lang="zh-TW" altLang="en-US" sz="2800" u="sng" dirty="0" smtClean="0">
                <a:solidFill>
                  <a:srgbClr val="C00000"/>
                </a:solidFill>
                <a:latin typeface="Times New Roman" panose="02020603050405020304" pitchFamily="18" charset="0"/>
                <a:ea typeface="標楷體" panose="03000509000000000000" pitchFamily="65" charset="-120"/>
              </a:rPr>
              <a:t>從要改變的學生學習問題探討課程內容與</a:t>
            </a:r>
            <a:r>
              <a:rPr lang="zh-TW" altLang="en-US" sz="2800" u="sng" dirty="0">
                <a:solidFill>
                  <a:srgbClr val="C00000"/>
                </a:solidFill>
                <a:latin typeface="Times New Roman" panose="02020603050405020304" pitchFamily="18" charset="0"/>
                <a:ea typeface="標楷體" panose="03000509000000000000" pitchFamily="65" charset="-120"/>
              </a:rPr>
              <a:t>教學</a:t>
            </a:r>
            <a:r>
              <a:rPr lang="zh-TW" altLang="en-US" sz="2800" u="sng" dirty="0" smtClean="0">
                <a:solidFill>
                  <a:srgbClr val="C00000"/>
                </a:solidFill>
                <a:latin typeface="Times New Roman" panose="02020603050405020304" pitchFamily="18" charset="0"/>
                <a:ea typeface="標楷體" panose="03000509000000000000" pitchFamily="65" charset="-120"/>
              </a:rPr>
              <a:t>方法</a:t>
            </a:r>
            <a:endParaRPr lang="en-US" altLang="zh-TW" sz="2800" u="sng" dirty="0" smtClean="0">
              <a:solidFill>
                <a:srgbClr val="C00000"/>
              </a:solidFill>
              <a:latin typeface="Times New Roman" panose="02020603050405020304" pitchFamily="18" charset="0"/>
              <a:ea typeface="標楷體" panose="03000509000000000000" pitchFamily="65" charset="-120"/>
            </a:endParaRPr>
          </a:p>
          <a:p>
            <a:pPr lvl="1">
              <a:spcBef>
                <a:spcPts val="600"/>
              </a:spcBef>
            </a:pPr>
            <a:r>
              <a:rPr lang="zh-TW" altLang="en-US" sz="2400" dirty="0">
                <a:latin typeface="Times New Roman" panose="02020603050405020304" pitchFamily="18" charset="0"/>
                <a:ea typeface="標楷體" panose="03000509000000000000" pitchFamily="65" charset="-120"/>
              </a:rPr>
              <a:t>了解學生</a:t>
            </a:r>
            <a:r>
              <a:rPr lang="zh-TW" altLang="en-US" sz="2400" dirty="0" smtClean="0">
                <a:latin typeface="Times New Roman" panose="02020603050405020304" pitchFamily="18" charset="0"/>
                <a:ea typeface="標楷體" panose="03000509000000000000" pitchFamily="65" charset="-120"/>
              </a:rPr>
              <a:t>起點、問題、需求</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400" dirty="0" smtClean="0">
                <a:latin typeface="Times New Roman" panose="02020603050405020304" pitchFamily="18" charset="0"/>
                <a:ea typeface="標楷體" panose="03000509000000000000" pitchFamily="65" charset="-120"/>
              </a:rPr>
              <a:t>找出相對應的課程內容與教學方法</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400" dirty="0" smtClean="0">
                <a:latin typeface="Times New Roman" panose="02020603050405020304" pitchFamily="18" charset="0"/>
                <a:ea typeface="標楷體" panose="03000509000000000000" pitchFamily="65" charset="-120"/>
              </a:rPr>
              <a:t>課程內容需要具有面向結構</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400" dirty="0">
                <a:latin typeface="Times New Roman" panose="02020603050405020304" pitchFamily="18" charset="0"/>
                <a:ea typeface="標楷體" panose="03000509000000000000" pitchFamily="65" charset="-120"/>
              </a:rPr>
              <a:t>教學方法</a:t>
            </a:r>
            <a:r>
              <a:rPr lang="zh-TW" altLang="en-US" sz="2400" dirty="0" smtClean="0">
                <a:latin typeface="Times New Roman" panose="02020603050405020304" pitchFamily="18" charset="0"/>
                <a:ea typeface="標楷體" panose="03000509000000000000" pitchFamily="65" charset="-120"/>
              </a:rPr>
              <a:t>符合學生認知思考</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400" dirty="0">
                <a:latin typeface="Times New Roman" panose="02020603050405020304" pitchFamily="18" charset="0"/>
                <a:ea typeface="標楷體" panose="03000509000000000000" pitchFamily="65" charset="-120"/>
              </a:rPr>
              <a:t>評量設計</a:t>
            </a:r>
            <a:r>
              <a:rPr lang="zh-TW" altLang="en-US" sz="2400" dirty="0" smtClean="0">
                <a:latin typeface="Times New Roman" panose="02020603050405020304" pitchFamily="18" charset="0"/>
                <a:ea typeface="標楷體" panose="03000509000000000000" pitchFamily="65" charset="-120"/>
              </a:rPr>
              <a:t>需要對照教學目標</a:t>
            </a:r>
            <a:endParaRPr lang="zh-TW" altLang="en-US" sz="2400" dirty="0">
              <a:latin typeface="Times New Roman" panose="02020603050405020304" pitchFamily="18" charset="0"/>
              <a:ea typeface="標楷體" panose="03000509000000000000" pitchFamily="65" charset="-120"/>
            </a:endParaRPr>
          </a:p>
        </p:txBody>
      </p:sp>
      <p:sp>
        <p:nvSpPr>
          <p:cNvPr id="6" name="內容版面配置區 5"/>
          <p:cNvSpPr>
            <a:spLocks noGrp="1"/>
          </p:cNvSpPr>
          <p:nvPr>
            <p:ph sz="half" idx="2"/>
          </p:nvPr>
        </p:nvSpPr>
        <p:spPr>
          <a:xfrm>
            <a:off x="5890846" y="2360246"/>
            <a:ext cx="6224955" cy="4198816"/>
          </a:xfrm>
        </p:spPr>
        <p:txBody>
          <a:bodyPr>
            <a:noAutofit/>
          </a:bodyPr>
          <a:lstStyle/>
          <a:p>
            <a:pPr>
              <a:spcBef>
                <a:spcPts val="600"/>
              </a:spcBef>
            </a:pPr>
            <a:r>
              <a:rPr lang="en-US" altLang="zh-TW" sz="2800" dirty="0" smtClean="0">
                <a:latin typeface="Times New Roman" panose="02020603050405020304" pitchFamily="18" charset="0"/>
                <a:ea typeface="標楷體" panose="03000509000000000000" pitchFamily="65" charset="-120"/>
              </a:rPr>
              <a:t>(</a:t>
            </a:r>
            <a:r>
              <a:rPr lang="zh-TW" altLang="en-US" sz="2800" b="1" u="sng" dirty="0" smtClean="0">
                <a:latin typeface="Times New Roman" panose="02020603050405020304" pitchFamily="18" charset="0"/>
                <a:ea typeface="標楷體" panose="03000509000000000000" pitchFamily="65" charset="-120"/>
              </a:rPr>
              <a:t>重視情境</a:t>
            </a:r>
            <a:r>
              <a:rPr lang="zh-TW" altLang="en-US" sz="2800" b="1" u="sng" dirty="0">
                <a:latin typeface="Times New Roman" panose="02020603050405020304" pitchFamily="18" charset="0"/>
                <a:ea typeface="標楷體" panose="03000509000000000000" pitchFamily="65" charset="-120"/>
              </a:rPr>
              <a:t>與詮釋的</a:t>
            </a:r>
            <a:r>
              <a:rPr lang="en-US"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 調整</a:t>
            </a:r>
            <a:endParaRPr lang="en-US" altLang="zh-TW" sz="2800" dirty="0" smtClean="0">
              <a:latin typeface="Times New Roman" panose="02020603050405020304" pitchFamily="18" charset="0"/>
              <a:ea typeface="標楷體" panose="03000509000000000000" pitchFamily="65" charset="-120"/>
            </a:endParaRPr>
          </a:p>
          <a:p>
            <a:pPr lvl="1">
              <a:spcBef>
                <a:spcPts val="600"/>
              </a:spcBef>
            </a:pPr>
            <a:r>
              <a:rPr lang="zh-TW" altLang="en-US" sz="2600" dirty="0" smtClean="0">
                <a:latin typeface="Times New Roman" panose="02020603050405020304" pitchFamily="18" charset="0"/>
                <a:ea typeface="標楷體" panose="03000509000000000000" pitchFamily="65" charset="-120"/>
              </a:rPr>
              <a:t>課程</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學科</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內容</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學生要學習的內容</a:t>
            </a:r>
            <a:r>
              <a:rPr lang="en-US" altLang="zh-TW" sz="2600" dirty="0" smtClean="0">
                <a:latin typeface="Times New Roman" panose="02020603050405020304" pitchFamily="18" charset="0"/>
                <a:ea typeface="標楷體" panose="03000509000000000000" pitchFamily="65" charset="-120"/>
              </a:rPr>
              <a:t>)</a:t>
            </a:r>
          </a:p>
          <a:p>
            <a:pPr lvl="2">
              <a:spcBef>
                <a:spcPts val="600"/>
              </a:spcBef>
            </a:pPr>
            <a:r>
              <a:rPr lang="zh-TW" altLang="en-US" sz="2400" dirty="0" smtClean="0">
                <a:latin typeface="Times New Roman" panose="02020603050405020304" pitchFamily="18" charset="0"/>
                <a:ea typeface="標楷體" panose="03000509000000000000" pitchFamily="65" charset="-120"/>
              </a:rPr>
              <a:t>學習哪些？</a:t>
            </a:r>
            <a:r>
              <a:rPr lang="zh-TW" altLang="en-US" sz="2400" dirty="0">
                <a:latin typeface="Times New Roman" panose="02020603050405020304" pitchFamily="18" charset="0"/>
                <a:ea typeface="標楷體" panose="03000509000000000000" pitchFamily="65" charset="-120"/>
              </a:rPr>
              <a:t>為何要學？</a:t>
            </a:r>
            <a:r>
              <a:rPr lang="zh-TW" altLang="en-US" sz="2400" dirty="0" smtClean="0">
                <a:latin typeface="Times New Roman" panose="02020603050405020304" pitchFamily="18" charset="0"/>
                <a:ea typeface="標楷體" panose="03000509000000000000" pitchFamily="65" charset="-120"/>
              </a:rPr>
              <a:t>如何組織？</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600" dirty="0" smtClean="0">
                <a:latin typeface="Times New Roman" panose="02020603050405020304" pitchFamily="18" charset="0"/>
                <a:ea typeface="標楷體" panose="03000509000000000000" pitchFamily="65" charset="-120"/>
              </a:rPr>
              <a:t>教學方法</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引導學生思考投入</a:t>
            </a:r>
            <a:r>
              <a:rPr lang="en-US" altLang="zh-TW" sz="2600" dirty="0" smtClean="0">
                <a:latin typeface="Times New Roman" panose="02020603050405020304" pitchFamily="18" charset="0"/>
                <a:ea typeface="標楷體" panose="03000509000000000000" pitchFamily="65" charset="-120"/>
              </a:rPr>
              <a:t>)</a:t>
            </a:r>
          </a:p>
          <a:p>
            <a:pPr lvl="2">
              <a:spcBef>
                <a:spcPts val="600"/>
              </a:spcBef>
            </a:pPr>
            <a:r>
              <a:rPr lang="zh-TW" altLang="en-US" sz="2400" dirty="0">
                <a:latin typeface="Times New Roman" panose="02020603050405020304" pitchFamily="18" charset="0"/>
                <a:ea typeface="標楷體" panose="03000509000000000000" pitchFamily="65" charset="-120"/>
              </a:rPr>
              <a:t>如何</a:t>
            </a:r>
            <a:r>
              <a:rPr lang="zh-TW" altLang="en-US" sz="2400" dirty="0" smtClean="0">
                <a:latin typeface="Times New Roman" panose="02020603050405020304" pitchFamily="18" charset="0"/>
                <a:ea typeface="標楷體" panose="03000509000000000000" pitchFamily="65" charset="-120"/>
              </a:rPr>
              <a:t>學習？如何理解？階段步驟？</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600" dirty="0">
                <a:latin typeface="Times New Roman" panose="02020603050405020304" pitchFamily="18" charset="0"/>
                <a:ea typeface="標楷體" panose="03000509000000000000" pitchFamily="65" charset="-120"/>
              </a:rPr>
              <a:t>評量</a:t>
            </a:r>
            <a:r>
              <a:rPr lang="zh-TW" altLang="en-US" sz="2600" dirty="0" smtClean="0">
                <a:latin typeface="Times New Roman" panose="02020603050405020304" pitchFamily="18" charset="0"/>
                <a:ea typeface="標楷體" panose="03000509000000000000" pitchFamily="65" charset="-120"/>
              </a:rPr>
              <a:t>設計</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確認學生學習的結果</a:t>
            </a:r>
            <a:r>
              <a:rPr lang="en-US" altLang="zh-TW" sz="2600" dirty="0" smtClean="0">
                <a:latin typeface="Times New Roman" panose="02020603050405020304" pitchFamily="18" charset="0"/>
                <a:ea typeface="標楷體" panose="03000509000000000000" pitchFamily="65" charset="-120"/>
              </a:rPr>
              <a:t>)</a:t>
            </a:r>
          </a:p>
          <a:p>
            <a:pPr lvl="2">
              <a:spcBef>
                <a:spcPts val="600"/>
              </a:spcBef>
            </a:pPr>
            <a:r>
              <a:rPr lang="zh-TW" altLang="en-US" sz="2400" dirty="0">
                <a:latin typeface="Times New Roman" panose="02020603050405020304" pitchFamily="18" charset="0"/>
                <a:ea typeface="標楷體" panose="03000509000000000000" pitchFamily="65" charset="-120"/>
              </a:rPr>
              <a:t>學得</a:t>
            </a:r>
            <a:r>
              <a:rPr lang="zh-TW" altLang="en-US" sz="2400" dirty="0" smtClean="0">
                <a:latin typeface="Times New Roman" panose="02020603050405020304" pitchFamily="18" charset="0"/>
                <a:ea typeface="標楷體" panose="03000509000000000000" pitchFamily="65" charset="-120"/>
              </a:rPr>
              <a:t>如何？如何精準知道？</a:t>
            </a:r>
            <a:endParaRPr lang="en-US" altLang="zh-TW" sz="2400" dirty="0" smtClean="0">
              <a:latin typeface="Times New Roman" panose="02020603050405020304" pitchFamily="18" charset="0"/>
              <a:ea typeface="標楷體" panose="03000509000000000000" pitchFamily="65" charset="-120"/>
            </a:endParaRPr>
          </a:p>
          <a:p>
            <a:pPr>
              <a:spcBef>
                <a:spcPts val="600"/>
              </a:spcBef>
            </a:pPr>
            <a:r>
              <a:rPr lang="zh-TW" altLang="en-US" sz="2800" dirty="0" smtClean="0">
                <a:latin typeface="Times New Roman" panose="02020603050405020304" pitchFamily="18" charset="0"/>
                <a:ea typeface="標楷體" panose="03000509000000000000" pitchFamily="65" charset="-120"/>
              </a:rPr>
              <a:t>從學習效應回饋教學方案</a:t>
            </a:r>
            <a:endParaRPr lang="zh-TW" altLang="en-US" sz="2800"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ea typeface="標楷體" panose="03000509000000000000" pitchFamily="65" charset="-120"/>
              </a:rPr>
              <a:pPr/>
              <a:t>6</a:t>
            </a:fld>
            <a:endParaRPr 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19452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17091" y="666207"/>
            <a:ext cx="10373648" cy="1175656"/>
          </a:xfrm>
        </p:spPr>
        <p:txBody>
          <a:bodyPr/>
          <a:lstStyle/>
          <a:p>
            <a:r>
              <a:rPr lang="zh-TW" altLang="en-US" dirty="0" smtClean="0">
                <a:latin typeface="標楷體" panose="03000509000000000000" pitchFamily="65" charset="-120"/>
                <a:ea typeface="標楷體" panose="03000509000000000000" pitchFamily="65" charset="-120"/>
              </a:rPr>
              <a:t>資料分析方法</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內容分析法：質轉量</a:t>
            </a:r>
            <a:r>
              <a:rPr lang="en-US" altLang="zh-TW" dirty="0" smtClean="0">
                <a:latin typeface="標楷體" panose="03000509000000000000" pitchFamily="65" charset="-120"/>
                <a:ea typeface="標楷體" panose="03000509000000000000" pitchFamily="65" charset="-120"/>
              </a:rPr>
              <a:t>)</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除了</a:t>
            </a:r>
            <a:r>
              <a:rPr lang="zh-TW" altLang="en-US" sz="3200" dirty="0">
                <a:latin typeface="標楷體" panose="03000509000000000000" pitchFamily="65" charset="-120"/>
                <a:ea typeface="標楷體" panose="03000509000000000000" pitchFamily="65" charset="-120"/>
              </a:rPr>
              <a:t>用百分比、多個長條圖比較</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看出變化</a:t>
            </a:r>
            <a:r>
              <a:rPr lang="en-US" altLang="zh-TW"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外</a:t>
            </a:r>
            <a:endParaRPr lang="zh-TW" altLang="en-US" dirty="0">
              <a:latin typeface="標楷體" panose="03000509000000000000" pitchFamily="65" charset="-120"/>
              <a:ea typeface="標楷體" panose="03000509000000000000" pitchFamily="65" charset="-120"/>
            </a:endParaRPr>
          </a:p>
        </p:txBody>
      </p:sp>
      <p:sp>
        <p:nvSpPr>
          <p:cNvPr id="5" name="內容版面配置區 4"/>
          <p:cNvSpPr>
            <a:spLocks noGrp="1"/>
          </p:cNvSpPr>
          <p:nvPr>
            <p:ph idx="1"/>
          </p:nvPr>
        </p:nvSpPr>
        <p:spPr>
          <a:xfrm>
            <a:off x="426075" y="2230291"/>
            <a:ext cx="11155680" cy="4232365"/>
          </a:xfrm>
        </p:spPr>
        <p:txBody>
          <a:bodyPr>
            <a:normAutofit/>
          </a:bodyPr>
          <a:lstStyle/>
          <a:p>
            <a:r>
              <a:rPr lang="zh-TW" altLang="en-US" sz="3200" dirty="0">
                <a:latin typeface="標楷體" panose="03000509000000000000" pitchFamily="65" charset="-120"/>
                <a:ea typeface="標楷體" panose="03000509000000000000" pitchFamily="65" charset="-120"/>
              </a:rPr>
              <a:t>文字型的</a:t>
            </a:r>
            <a:r>
              <a:rPr lang="zh-TW" altLang="en-US" sz="3200" dirty="0" smtClean="0">
                <a:latin typeface="標楷體" panose="03000509000000000000" pitchFamily="65" charset="-120"/>
                <a:ea typeface="標楷體" panose="03000509000000000000" pitchFamily="65" charset="-120"/>
              </a:rPr>
              <a:t>作業，可以使用內容分析法</a:t>
            </a:r>
            <a:endParaRPr lang="en-US" altLang="zh-TW" sz="3200" dirty="0" smtClean="0">
              <a:latin typeface="標楷體" panose="03000509000000000000" pitchFamily="65" charset="-120"/>
              <a:ea typeface="標楷體" panose="03000509000000000000" pitchFamily="65" charset="-120"/>
            </a:endParaRPr>
          </a:p>
          <a:p>
            <a:pPr lvl="1"/>
            <a:r>
              <a:rPr lang="zh-TW" altLang="en-US" sz="3000" dirty="0" smtClean="0">
                <a:latin typeface="標楷體" panose="03000509000000000000" pitchFamily="65" charset="-120"/>
                <a:ea typeface="標楷體" panose="03000509000000000000" pitchFamily="65" charset="-120"/>
              </a:rPr>
              <a:t>只是要對照更細膩的評分標準</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對照</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表</a:t>
            </a:r>
            <a:endParaRPr lang="en-US" altLang="zh-TW" sz="3000" dirty="0" smtClean="0">
              <a:latin typeface="標楷體" panose="03000509000000000000" pitchFamily="65" charset="-120"/>
              <a:ea typeface="標楷體" panose="03000509000000000000" pitchFamily="65" charset="-120"/>
            </a:endParaRPr>
          </a:p>
          <a:p>
            <a:pPr marL="342900" lvl="1" indent="-342900">
              <a:spcBef>
                <a:spcPts val="1200"/>
              </a:spcBef>
            </a:pPr>
            <a:r>
              <a:rPr lang="zh-TW" altLang="en-US" sz="3200" dirty="0">
                <a:latin typeface="Times New Roman" panose="02020603050405020304" pitchFamily="18" charset="0"/>
                <a:ea typeface="標楷體" panose="03000509000000000000" pitchFamily="65" charset="-120"/>
              </a:rPr>
              <a:t>內容分析：根據</a:t>
            </a:r>
            <a:r>
              <a:rPr lang="zh-TW" altLang="en-US" sz="3200" dirty="0" smtClean="0">
                <a:latin typeface="Times New Roman" panose="02020603050405020304" pitchFamily="18" charset="0"/>
                <a:ea typeface="標楷體" panose="03000509000000000000" pitchFamily="65" charset="-120"/>
              </a:rPr>
              <a:t>文獻建立</a:t>
            </a:r>
            <a:r>
              <a:rPr lang="zh-TW" altLang="en-US" sz="3200" u="sng" dirty="0">
                <a:latin typeface="Times New Roman" panose="02020603050405020304" pitchFamily="18" charset="0"/>
                <a:ea typeface="標楷體" panose="03000509000000000000" pitchFamily="65" charset="-120"/>
              </a:rPr>
              <a:t>類</a:t>
            </a:r>
            <a:r>
              <a:rPr lang="zh-TW" altLang="en-US" sz="3200" u="sng" dirty="0" smtClean="0">
                <a:latin typeface="Times New Roman" panose="02020603050405020304" pitchFamily="18" charset="0"/>
                <a:ea typeface="標楷體" panose="03000509000000000000" pitchFamily="65" charset="-120"/>
              </a:rPr>
              <a:t>目</a:t>
            </a:r>
            <a:r>
              <a:rPr lang="en-US" altLang="zh-TW" sz="3200" dirty="0" smtClean="0">
                <a:latin typeface="Times New Roman" panose="02020603050405020304" pitchFamily="18" charset="0"/>
                <a:ea typeface="標楷體" panose="03000509000000000000" pitchFamily="65" charset="-120"/>
              </a:rPr>
              <a:t>(</a:t>
            </a:r>
            <a:r>
              <a:rPr lang="zh-TW" altLang="en-US" sz="3200" dirty="0" smtClean="0">
                <a:latin typeface="Times New Roman" panose="02020603050405020304" pitchFamily="18" charset="0"/>
                <a:ea typeface="標楷體" panose="03000509000000000000" pitchFamily="65" charset="-120"/>
              </a:rPr>
              <a:t>加描述</a:t>
            </a:r>
            <a:r>
              <a:rPr lang="en-US" altLang="zh-TW" sz="3200" dirty="0" smtClean="0">
                <a:latin typeface="Times New Roman" panose="02020603050405020304" pitchFamily="18" charset="0"/>
                <a:ea typeface="標楷體" panose="03000509000000000000" pitchFamily="65" charset="-120"/>
              </a:rPr>
              <a:t>)</a:t>
            </a:r>
            <a:endParaRPr lang="en-US" altLang="zh-TW" sz="3200" dirty="0">
              <a:latin typeface="Times New Roman" panose="02020603050405020304" pitchFamily="18" charset="0"/>
              <a:ea typeface="標楷體" panose="03000509000000000000" pitchFamily="65" charset="-120"/>
            </a:endParaRPr>
          </a:p>
          <a:p>
            <a:pPr lvl="1">
              <a:spcBef>
                <a:spcPts val="1200"/>
              </a:spcBef>
            </a:pPr>
            <a:r>
              <a:rPr lang="zh-TW" altLang="en-US" sz="2800" dirty="0">
                <a:latin typeface="Times New Roman" panose="02020603050405020304" pitchFamily="18" charset="0"/>
                <a:ea typeface="標楷體" panose="03000509000000000000" pitchFamily="65" charset="-120"/>
              </a:rPr>
              <a:t>以類目將類似意義的文字資料</a:t>
            </a:r>
            <a:r>
              <a:rPr lang="zh-TW" altLang="en-US" sz="2800" dirty="0" smtClean="0">
                <a:latin typeface="Times New Roman" panose="02020603050405020304" pitchFamily="18" charset="0"/>
                <a:ea typeface="標楷體" panose="03000509000000000000" pitchFamily="65" charset="-120"/>
              </a:rPr>
              <a:t>歸類</a:t>
            </a:r>
            <a:endParaRPr lang="en-US" altLang="zh-TW" sz="2800" dirty="0">
              <a:latin typeface="Times New Roman" panose="02020603050405020304" pitchFamily="18" charset="0"/>
              <a:ea typeface="標楷體" panose="03000509000000000000" pitchFamily="65" charset="-120"/>
            </a:endParaRPr>
          </a:p>
          <a:p>
            <a:pPr lvl="1">
              <a:spcBef>
                <a:spcPts val="1200"/>
              </a:spcBef>
            </a:pPr>
            <a:r>
              <a:rPr lang="zh-TW" altLang="en-US" sz="2800" dirty="0">
                <a:latin typeface="Times New Roman" panose="02020603050405020304" pitchFamily="18" charset="0"/>
                <a:ea typeface="標楷體" panose="03000509000000000000" pitchFamily="65" charset="-120"/>
              </a:rPr>
              <a:t>算類目次數，可能再聚集為大類</a:t>
            </a:r>
            <a:r>
              <a:rPr lang="zh-TW" altLang="en-US" sz="2800" dirty="0" smtClean="0">
                <a:latin typeface="Times New Roman" panose="02020603050405020304" pitchFamily="18" charset="0"/>
                <a:ea typeface="標楷體" panose="03000509000000000000" pitchFamily="65" charset="-120"/>
              </a:rPr>
              <a:t>目</a:t>
            </a:r>
            <a:endParaRPr lang="en-US" altLang="zh-TW" sz="2800" dirty="0" smtClean="0">
              <a:latin typeface="Times New Roman" panose="02020603050405020304" pitchFamily="18" charset="0"/>
              <a:ea typeface="標楷體" panose="03000509000000000000" pitchFamily="65" charset="-120"/>
            </a:endParaRPr>
          </a:p>
          <a:p>
            <a:pPr>
              <a:spcBef>
                <a:spcPts val="1200"/>
              </a:spcBef>
            </a:pPr>
            <a:r>
              <a:rPr lang="zh-TW" altLang="en-US" sz="3000" dirty="0">
                <a:latin typeface="Times New Roman" panose="02020603050405020304" pitchFamily="18" charset="0"/>
                <a:ea typeface="標楷體" panose="03000509000000000000" pitchFamily="65" charset="-120"/>
              </a:rPr>
              <a:t>多次</a:t>
            </a:r>
            <a:r>
              <a:rPr lang="zh-TW" altLang="en-US" sz="3000" dirty="0" smtClean="0">
                <a:latin typeface="Times New Roman" panose="02020603050405020304" pitchFamily="18" charset="0"/>
                <a:ea typeface="標楷體" panose="03000509000000000000" pitchFamily="65" charset="-120"/>
              </a:rPr>
              <a:t>比較，看看某一類目的次數會增多嗎？</a:t>
            </a:r>
            <a:endParaRPr lang="en-US" altLang="zh-TW" sz="3000" dirty="0" smtClean="0">
              <a:latin typeface="Times New Roman" panose="02020603050405020304" pitchFamily="18" charset="0"/>
              <a:ea typeface="標楷體" panose="03000509000000000000" pitchFamily="65" charset="-120"/>
            </a:endParaRPr>
          </a:p>
          <a:p>
            <a:pPr lvl="1">
              <a:spcBef>
                <a:spcPts val="1200"/>
              </a:spcBef>
            </a:pPr>
            <a:r>
              <a:rPr lang="zh-TW" altLang="en-US" sz="2600" dirty="0">
                <a:latin typeface="Times New Roman" panose="02020603050405020304" pitchFamily="18" charset="0"/>
                <a:ea typeface="標楷體" panose="03000509000000000000" pitchFamily="65" charset="-120"/>
              </a:rPr>
              <a:t>還是用長條圖</a:t>
            </a:r>
            <a:endParaRPr lang="en-US" altLang="zh-TW" sz="26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60</a:t>
            </a:fld>
            <a:endParaRPr lang="en-US" dirty="0"/>
          </a:p>
        </p:txBody>
      </p:sp>
      <p:graphicFrame>
        <p:nvGraphicFramePr>
          <p:cNvPr id="6" name="圖表 5"/>
          <p:cNvGraphicFramePr>
            <a:graphicFrameLocks/>
          </p:cNvGraphicFramePr>
          <p:nvPr>
            <p:extLst/>
          </p:nvPr>
        </p:nvGraphicFramePr>
        <p:xfrm>
          <a:off x="7947212" y="3186953"/>
          <a:ext cx="4244788" cy="3502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4575642"/>
      </p:ext>
    </p:extLst>
  </p:cSld>
  <p:clrMapOvr>
    <a:masterClrMapping/>
  </p:clrMapOvr>
  <p:transition spd="slow">
    <p:pull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6686" y="670975"/>
            <a:ext cx="4019958" cy="992216"/>
          </a:xfrm>
        </p:spPr>
        <p:txBody>
          <a:bodyPr/>
          <a:lstStyle/>
          <a:p>
            <a:r>
              <a:rPr lang="zh-TW" altLang="en-US" sz="3200" dirty="0" smtClean="0">
                <a:solidFill>
                  <a:srgbClr val="FFFF00"/>
                </a:solidFill>
                <a:latin typeface="標楷體" panose="03000509000000000000" pitchFamily="65" charset="-120"/>
                <a:ea typeface="標楷體" panose="03000509000000000000" pitchFamily="65" charset="-120"/>
              </a:rPr>
              <a:t>內容分析法</a:t>
            </a:r>
            <a:r>
              <a:rPr lang="en-US" altLang="zh-TW" sz="3200" dirty="0">
                <a:solidFill>
                  <a:srgbClr val="FFFF00"/>
                </a:solidFill>
                <a:latin typeface="標楷體" panose="03000509000000000000" pitchFamily="65" charset="-120"/>
                <a:ea typeface="標楷體" panose="03000509000000000000" pitchFamily="65" charset="-120"/>
              </a:rPr>
              <a:t/>
            </a:r>
            <a:br>
              <a:rPr lang="en-US" altLang="zh-TW" sz="3200" dirty="0">
                <a:solidFill>
                  <a:srgbClr val="FFFF00"/>
                </a:solidFill>
                <a:latin typeface="標楷體" panose="03000509000000000000" pitchFamily="65" charset="-120"/>
                <a:ea typeface="標楷體" panose="03000509000000000000" pitchFamily="65" charset="-120"/>
              </a:rPr>
            </a:br>
            <a:r>
              <a:rPr lang="zh-TW" altLang="en-US" sz="3200" dirty="0" smtClean="0">
                <a:solidFill>
                  <a:srgbClr val="FFFF00"/>
                </a:solidFill>
                <a:latin typeface="標楷體" panose="03000509000000000000" pitchFamily="65" charset="-120"/>
                <a:ea typeface="標楷體" panose="03000509000000000000" pitchFamily="65" charset="-120"/>
              </a:rPr>
              <a:t> </a:t>
            </a:r>
            <a:r>
              <a:rPr lang="en-US" altLang="zh-TW" sz="3200" dirty="0" smtClean="0">
                <a:solidFill>
                  <a:schemeClr val="bg1"/>
                </a:solidFill>
                <a:latin typeface="標楷體" panose="03000509000000000000" pitchFamily="65" charset="-120"/>
                <a:ea typeface="標楷體" panose="03000509000000000000" pitchFamily="65" charset="-120"/>
              </a:rPr>
              <a:t>-</a:t>
            </a:r>
            <a:r>
              <a:rPr lang="zh-TW" altLang="en-US" sz="3200" dirty="0" smtClean="0">
                <a:solidFill>
                  <a:schemeClr val="bg1"/>
                </a:solidFill>
                <a:latin typeface="標楷體" panose="03000509000000000000" pitchFamily="65" charset="-120"/>
                <a:ea typeface="標楷體" panose="03000509000000000000" pitchFamily="65" charset="-120"/>
              </a:rPr>
              <a:t>質性轉量化</a:t>
            </a:r>
            <a:r>
              <a:rPr lang="zh-TW" altLang="en-US" sz="3200" dirty="0">
                <a:solidFill>
                  <a:schemeClr val="bg1"/>
                </a:solidFill>
                <a:latin typeface="標楷體" panose="03000509000000000000" pitchFamily="65" charset="-120"/>
                <a:ea typeface="標楷體" panose="03000509000000000000" pitchFamily="65" charset="-120"/>
              </a:rPr>
              <a:t>的方法</a:t>
            </a:r>
            <a:endParaRPr lang="zh-TW" altLang="en-US" sz="2000" dirty="0">
              <a:solidFill>
                <a:schemeClr val="bg1"/>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61</a:t>
            </a:fld>
            <a:endParaRPr lang="en-US" dirty="0"/>
          </a:p>
        </p:txBody>
      </p:sp>
      <p:pic>
        <p:nvPicPr>
          <p:cNvPr id="3" name="圖片 2"/>
          <p:cNvPicPr>
            <a:picLocks noChangeAspect="1"/>
          </p:cNvPicPr>
          <p:nvPr/>
        </p:nvPicPr>
        <p:blipFill>
          <a:blip r:embed="rId2"/>
          <a:stretch>
            <a:fillRect/>
          </a:stretch>
        </p:blipFill>
        <p:spPr>
          <a:xfrm>
            <a:off x="471555" y="1737223"/>
            <a:ext cx="3908924" cy="4676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圖片 8"/>
          <p:cNvPicPr>
            <a:picLocks noChangeAspect="1"/>
          </p:cNvPicPr>
          <p:nvPr/>
        </p:nvPicPr>
        <p:blipFill>
          <a:blip r:embed="rId3"/>
          <a:stretch>
            <a:fillRect/>
          </a:stretch>
        </p:blipFill>
        <p:spPr>
          <a:xfrm>
            <a:off x="6087291" y="168575"/>
            <a:ext cx="5799910" cy="6689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向右箭號 9"/>
          <p:cNvSpPr/>
          <p:nvPr/>
        </p:nvSpPr>
        <p:spPr>
          <a:xfrm>
            <a:off x="4726644" y="2913017"/>
            <a:ext cx="1201782" cy="1593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369097" y="4654751"/>
            <a:ext cx="1718194" cy="80552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rgbClr val="0000FF"/>
                </a:solidFill>
                <a:latin typeface="標楷體" panose="03000509000000000000" pitchFamily="65" charset="-120"/>
                <a:ea typeface="標楷體" panose="03000509000000000000" pitchFamily="65" charset="-120"/>
              </a:rPr>
              <a:t>需要再檢驗評分者信度</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8" name="矩形 7"/>
          <p:cNvSpPr/>
          <p:nvPr/>
        </p:nvSpPr>
        <p:spPr>
          <a:xfrm>
            <a:off x="89098" y="5733025"/>
            <a:ext cx="5998193" cy="1124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latin typeface="Times New Roman" panose="02020603050405020304" pitchFamily="18" charset="0"/>
                <a:cs typeface="Times New Roman" panose="02020603050405020304" pitchFamily="18" charset="0"/>
              </a:rPr>
              <a:t>Liu, S.-H. (2021). Online mentoring of teacher education students by experienced recent graduates by using synchronous videoconferencing. Innovations in Education and Teaching </a:t>
            </a:r>
            <a:r>
              <a:rPr lang="en-US" altLang="zh-TW" dirty="0" smtClean="0">
                <a:latin typeface="Times New Roman" panose="02020603050405020304" pitchFamily="18" charset="0"/>
                <a:cs typeface="Times New Roman" panose="02020603050405020304" pitchFamily="18" charset="0"/>
              </a:rPr>
              <a:t>International.</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60(2), 227-238.</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2127739" y="81854"/>
            <a:ext cx="3800688" cy="597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latin typeface="標楷體" panose="03000509000000000000" pitchFamily="65" charset="-120"/>
                <a:ea typeface="標楷體" panose="03000509000000000000" pitchFamily="65" charset="-120"/>
              </a:rPr>
              <a:t>提問：小樣</a:t>
            </a:r>
            <a:r>
              <a:rPr lang="zh-TW" altLang="en-US" sz="2000" dirty="0">
                <a:latin typeface="標楷體" panose="03000509000000000000" pitchFamily="65" charset="-120"/>
                <a:ea typeface="標楷體" panose="03000509000000000000" pitchFamily="65" charset="-120"/>
              </a:rPr>
              <a:t>本的研究在投稿要注意那些事情，比較容易被接受</a:t>
            </a:r>
            <a:r>
              <a:rPr lang="zh-TW" altLang="en-US"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7728736"/>
      </p:ext>
    </p:extLst>
  </p:cSld>
  <p:clrMapOvr>
    <a:masterClrMapping/>
  </p:clrMapOvr>
  <p:transition spd="slow">
    <p:pull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D57F1E4F-1CFF-5643-939E-217C01CDF565}" type="slidenum">
              <a:rPr lang="en-US" smtClean="0"/>
              <a:pPr/>
              <a:t>62</a:t>
            </a:fld>
            <a:endParaRPr lang="en-US" dirty="0"/>
          </a:p>
        </p:txBody>
      </p:sp>
      <p:graphicFrame>
        <p:nvGraphicFramePr>
          <p:cNvPr id="3" name="表格 2"/>
          <p:cNvGraphicFramePr>
            <a:graphicFrameLocks noGrp="1"/>
          </p:cNvGraphicFramePr>
          <p:nvPr>
            <p:extLst/>
          </p:nvPr>
        </p:nvGraphicFramePr>
        <p:xfrm>
          <a:off x="193433" y="508166"/>
          <a:ext cx="11799276" cy="1216179"/>
        </p:xfrm>
        <a:graphic>
          <a:graphicData uri="http://schemas.openxmlformats.org/drawingml/2006/table">
            <a:tbl>
              <a:tblPr firstRow="1" bandRow="1">
                <a:tableStyleId>{5940675A-B579-460E-94D1-54222C63F5DA}</a:tableStyleId>
              </a:tblPr>
              <a:tblGrid>
                <a:gridCol w="11045538">
                  <a:extLst>
                    <a:ext uri="{9D8B030D-6E8A-4147-A177-3AD203B41FA5}">
                      <a16:colId xmlns:a16="http://schemas.microsoft.com/office/drawing/2014/main" val="4125079057"/>
                    </a:ext>
                  </a:extLst>
                </a:gridCol>
                <a:gridCol w="753738">
                  <a:extLst>
                    <a:ext uri="{9D8B030D-6E8A-4147-A177-3AD203B41FA5}">
                      <a16:colId xmlns:a16="http://schemas.microsoft.com/office/drawing/2014/main" val="72884867"/>
                    </a:ext>
                  </a:extLst>
                </a:gridCol>
              </a:tblGrid>
              <a:tr h="1216179">
                <a:tc>
                  <a:txBody>
                    <a:bodyPr/>
                    <a:lstStyle/>
                    <a:p>
                      <a:r>
                        <a:rPr lang="zh-TW" altLang="en-US" sz="2400" baseline="0" dirty="0" smtClean="0">
                          <a:latin typeface="Times New Roman" panose="02020603050405020304" pitchFamily="18" charset="0"/>
                          <a:ea typeface="標楷體" panose="03000509000000000000" pitchFamily="65" charset="-120"/>
                        </a:rPr>
                        <a:t>師資生在教學省思的內容，分析與計算涉及</a:t>
                      </a:r>
                      <a:r>
                        <a:rPr lang="zh-TW" altLang="en-US" sz="2400" baseline="0" dirty="0" smtClean="0">
                          <a:solidFill>
                            <a:srgbClr val="C00000"/>
                          </a:solidFill>
                          <a:latin typeface="Times New Roman" panose="02020603050405020304" pitchFamily="18" charset="0"/>
                          <a:ea typeface="標楷體" panose="03000509000000000000" pitchFamily="65" charset="-120"/>
                        </a:rPr>
                        <a:t>教材</a:t>
                      </a:r>
                      <a:r>
                        <a:rPr lang="en-US" altLang="zh-TW" sz="2400" baseline="0" dirty="0" smtClean="0">
                          <a:solidFill>
                            <a:srgbClr val="C00000"/>
                          </a:solidFill>
                          <a:latin typeface="Times New Roman" panose="02020603050405020304" pitchFamily="18" charset="0"/>
                          <a:ea typeface="標楷體" panose="03000509000000000000" pitchFamily="65" charset="-120"/>
                        </a:rPr>
                        <a:t>(CK)</a:t>
                      </a:r>
                      <a:r>
                        <a:rPr lang="zh-TW" altLang="en-US" sz="2400" baseline="0" dirty="0" smtClean="0">
                          <a:solidFill>
                            <a:srgbClr val="C00000"/>
                          </a:solidFill>
                          <a:latin typeface="Times New Roman" panose="02020603050405020304" pitchFamily="18" charset="0"/>
                          <a:ea typeface="標楷體" panose="03000509000000000000" pitchFamily="65" charset="-120"/>
                        </a:rPr>
                        <a:t>、教法</a:t>
                      </a:r>
                      <a:r>
                        <a:rPr lang="en-US" altLang="zh-TW" sz="2400" baseline="0" dirty="0" smtClean="0">
                          <a:solidFill>
                            <a:srgbClr val="C00000"/>
                          </a:solidFill>
                          <a:latin typeface="Times New Roman" panose="02020603050405020304" pitchFamily="18" charset="0"/>
                          <a:ea typeface="標楷體" panose="03000509000000000000" pitchFamily="65" charset="-120"/>
                        </a:rPr>
                        <a:t>(PK)</a:t>
                      </a:r>
                      <a:r>
                        <a:rPr lang="zh-TW" altLang="en-US" sz="2400" baseline="0" dirty="0" smtClean="0">
                          <a:solidFill>
                            <a:srgbClr val="C00000"/>
                          </a:solidFill>
                          <a:latin typeface="Times New Roman" panose="02020603050405020304" pitchFamily="18" charset="0"/>
                          <a:ea typeface="標楷體" panose="03000509000000000000" pitchFamily="65" charset="-120"/>
                        </a:rPr>
                        <a:t>、教材教法</a:t>
                      </a:r>
                      <a:r>
                        <a:rPr lang="en-US" altLang="zh-TW" sz="2400" baseline="0" dirty="0" smtClean="0">
                          <a:solidFill>
                            <a:srgbClr val="C00000"/>
                          </a:solidFill>
                          <a:latin typeface="Times New Roman" panose="02020603050405020304" pitchFamily="18" charset="0"/>
                          <a:ea typeface="標楷體" panose="03000509000000000000" pitchFamily="65" charset="-120"/>
                        </a:rPr>
                        <a:t>(PCK)</a:t>
                      </a:r>
                      <a:r>
                        <a:rPr lang="zh-TW" altLang="en-US" sz="2400" baseline="0" dirty="0" smtClean="0">
                          <a:solidFill>
                            <a:srgbClr val="C00000"/>
                          </a:solidFill>
                          <a:latin typeface="Times New Roman" panose="02020603050405020304" pitchFamily="18" charset="0"/>
                          <a:ea typeface="標楷體" panose="03000509000000000000" pitchFamily="65" charset="-120"/>
                        </a:rPr>
                        <a:t>、教學技巧</a:t>
                      </a:r>
                      <a:r>
                        <a:rPr lang="en-US" altLang="zh-TW" sz="2400" baseline="0" dirty="0" smtClean="0">
                          <a:solidFill>
                            <a:srgbClr val="C00000"/>
                          </a:solidFill>
                          <a:latin typeface="Times New Roman" panose="02020603050405020304" pitchFamily="18" charset="0"/>
                          <a:ea typeface="標楷體" panose="03000509000000000000" pitchFamily="65" charset="-120"/>
                        </a:rPr>
                        <a:t>(skill)</a:t>
                      </a:r>
                      <a:r>
                        <a:rPr lang="zh-TW" altLang="en-US" sz="2400" baseline="0" dirty="0" smtClean="0">
                          <a:solidFill>
                            <a:srgbClr val="C00000"/>
                          </a:solidFill>
                          <a:latin typeface="Times New Roman" panose="02020603050405020304" pitchFamily="18" charset="0"/>
                          <a:ea typeface="標楷體" panose="03000509000000000000" pitchFamily="65" charset="-120"/>
                        </a:rPr>
                        <a:t>的次數</a:t>
                      </a:r>
                      <a:r>
                        <a:rPr lang="zh-TW" altLang="en-US" sz="2400" baseline="0" dirty="0" smtClean="0">
                          <a:solidFill>
                            <a:srgbClr val="0000FF"/>
                          </a:solidFill>
                          <a:latin typeface="Times New Roman" panose="02020603050405020304" pitchFamily="18" charset="0"/>
                          <a:ea typeface="標楷體" panose="03000509000000000000" pitchFamily="65" charset="-120"/>
                        </a:rPr>
                        <a:t>是否一樣多？</a:t>
                      </a:r>
                      <a:r>
                        <a:rPr lang="en-US" altLang="zh-TW" sz="2400" baseline="0" dirty="0" smtClean="0">
                          <a:solidFill>
                            <a:srgbClr val="0000FF"/>
                          </a:solidFill>
                          <a:latin typeface="Times New Roman" panose="02020603050405020304" pitchFamily="18" charset="0"/>
                          <a:ea typeface="標楷體" panose="03000509000000000000" pitchFamily="65" charset="-120"/>
                        </a:rPr>
                        <a:t>(</a:t>
                      </a:r>
                      <a:r>
                        <a:rPr lang="zh-TW" altLang="en-US" sz="2400" baseline="0" dirty="0" smtClean="0">
                          <a:solidFill>
                            <a:srgbClr val="0000FF"/>
                          </a:solidFill>
                          <a:latin typeface="Times New Roman" panose="02020603050405020304" pitchFamily="18" charset="0"/>
                          <a:ea typeface="標楷體" panose="03000509000000000000" pitchFamily="65" charset="-120"/>
                        </a:rPr>
                        <a:t>期望值可以設定相等或不相等</a:t>
                      </a:r>
                      <a:r>
                        <a:rPr lang="en-US" altLang="zh-TW" sz="2400" baseline="0" dirty="0" smtClean="0">
                          <a:solidFill>
                            <a:srgbClr val="0000FF"/>
                          </a:solidFill>
                          <a:latin typeface="Times New Roman" panose="02020603050405020304" pitchFamily="18" charset="0"/>
                          <a:ea typeface="標楷體" panose="03000509000000000000" pitchFamily="65" charset="-120"/>
                        </a:rPr>
                        <a:t>)</a:t>
                      </a:r>
                    </a:p>
                    <a:p>
                      <a:r>
                        <a:rPr lang="en-US" altLang="zh-TW" sz="2400" b="1" baseline="0" dirty="0" smtClean="0">
                          <a:latin typeface="Times New Roman" panose="02020603050405020304" pitchFamily="18" charset="0"/>
                          <a:ea typeface="標楷體" panose="03000509000000000000" pitchFamily="65" charset="-120"/>
                        </a:rPr>
                        <a:t>【</a:t>
                      </a:r>
                      <a:r>
                        <a:rPr lang="zh-TW" altLang="en-US" sz="2400" b="1" baseline="0" dirty="0" smtClean="0">
                          <a:latin typeface="Times New Roman" panose="02020603050405020304" pitchFamily="18" charset="0"/>
                          <a:ea typeface="標楷體" panose="03000509000000000000" pitchFamily="65" charset="-120"/>
                        </a:rPr>
                        <a:t>解釋與後續</a:t>
                      </a:r>
                      <a:r>
                        <a:rPr lang="en-US" altLang="zh-TW" sz="2400" b="1" baseline="0" dirty="0" smtClean="0">
                          <a:latin typeface="Times New Roman" panose="02020603050405020304" pitchFamily="18" charset="0"/>
                          <a:ea typeface="標楷體" panose="03000509000000000000" pitchFamily="65" charset="-120"/>
                        </a:rPr>
                        <a:t>】</a:t>
                      </a:r>
                      <a:r>
                        <a:rPr lang="zh-TW" altLang="en-US" sz="2400" u="sng" baseline="0" dirty="0" smtClean="0">
                          <a:latin typeface="Times New Roman" panose="02020603050405020304" pitchFamily="18" charset="0"/>
                          <a:ea typeface="標楷體" panose="03000509000000000000" pitchFamily="65" charset="-120"/>
                        </a:rPr>
                        <a:t>了解其學習成果，藉此形成方案</a:t>
                      </a:r>
                      <a:r>
                        <a:rPr lang="en-US" altLang="zh-TW" sz="2400" u="sng" baseline="0" dirty="0" smtClean="0">
                          <a:latin typeface="Times New Roman" panose="02020603050405020304" pitchFamily="18" charset="0"/>
                          <a:ea typeface="標楷體" panose="03000509000000000000" pitchFamily="65" charset="-120"/>
                        </a:rPr>
                        <a:t>(</a:t>
                      </a:r>
                      <a:r>
                        <a:rPr lang="zh-TW" altLang="en-US" sz="2400" u="sng" baseline="0" dirty="0" smtClean="0">
                          <a:latin typeface="Times New Roman" panose="02020603050405020304" pitchFamily="18" charset="0"/>
                          <a:ea typeface="標楷體" panose="03000509000000000000" pitchFamily="65" charset="-120"/>
                        </a:rPr>
                        <a:t>教材教法學科</a:t>
                      </a:r>
                      <a:r>
                        <a:rPr lang="en-US" altLang="zh-TW" sz="2400" u="sng" baseline="0" dirty="0" smtClean="0">
                          <a:latin typeface="Times New Roman" panose="02020603050405020304" pitchFamily="18" charset="0"/>
                          <a:ea typeface="標楷體" panose="03000509000000000000" pitchFamily="65" charset="-120"/>
                        </a:rPr>
                        <a:t>)</a:t>
                      </a:r>
                      <a:r>
                        <a:rPr lang="zh-TW" altLang="en-US" sz="2400" u="sng" baseline="0" dirty="0" smtClean="0">
                          <a:latin typeface="Times New Roman" panose="02020603050405020304" pitchFamily="18" charset="0"/>
                          <a:ea typeface="標楷體" panose="03000509000000000000" pitchFamily="65" charset="-120"/>
                        </a:rPr>
                        <a:t>省思的方向</a:t>
                      </a:r>
                      <a:endParaRPr lang="en-US" altLang="zh-TW" sz="2400" dirty="0">
                        <a:latin typeface="Times New Roman" panose="02020603050405020304" pitchFamily="18" charset="0"/>
                        <a:ea typeface="標楷體" panose="03000509000000000000" pitchFamily="65" charset="-120"/>
                      </a:endParaRPr>
                    </a:p>
                  </a:txBody>
                  <a:tcPr>
                    <a:solidFill>
                      <a:schemeClr val="bg1"/>
                    </a:solidFill>
                  </a:tcPr>
                </a:tc>
                <a:tc>
                  <a:txBody>
                    <a:bodyPr/>
                    <a:lstStyle/>
                    <a:p>
                      <a:r>
                        <a:rPr lang="zh-TW" altLang="en-US" sz="2000" baseline="0" dirty="0" smtClean="0">
                          <a:latin typeface="Times New Roman" panose="02020603050405020304" pitchFamily="18" charset="0"/>
                          <a:ea typeface="標楷體" panose="03000509000000000000" pitchFamily="65" charset="-120"/>
                        </a:rPr>
                        <a:t>適合度分析</a:t>
                      </a:r>
                      <a:endParaRPr lang="zh-TW" altLang="en-US" sz="2000" baseline="0" dirty="0">
                        <a:latin typeface="Times New Roman" panose="02020603050405020304" pitchFamily="18" charset="0"/>
                        <a:ea typeface="標楷體" panose="03000509000000000000" pitchFamily="65" charset="-120"/>
                      </a:endParaRPr>
                    </a:p>
                  </a:txBody>
                  <a:tcPr>
                    <a:solidFill>
                      <a:schemeClr val="bg1"/>
                    </a:solidFill>
                  </a:tcPr>
                </a:tc>
                <a:extLst>
                  <a:ext uri="{0D108BD9-81ED-4DB2-BD59-A6C34878D82A}">
                    <a16:rowId xmlns:a16="http://schemas.microsoft.com/office/drawing/2014/main" val="2544957025"/>
                  </a:ext>
                </a:extLst>
              </a:tr>
            </a:tbl>
          </a:graphicData>
        </a:graphic>
      </p:graphicFrame>
      <p:graphicFrame>
        <p:nvGraphicFramePr>
          <p:cNvPr id="4" name="表格 3"/>
          <p:cNvGraphicFramePr>
            <a:graphicFrameLocks noGrp="1"/>
          </p:cNvGraphicFramePr>
          <p:nvPr>
            <p:extLst/>
          </p:nvPr>
        </p:nvGraphicFramePr>
        <p:xfrm>
          <a:off x="193433" y="1840838"/>
          <a:ext cx="11799276" cy="1590387"/>
        </p:xfrm>
        <a:graphic>
          <a:graphicData uri="http://schemas.openxmlformats.org/drawingml/2006/table">
            <a:tbl>
              <a:tblPr firstRow="1" bandRow="1">
                <a:tableStyleId>{5940675A-B579-460E-94D1-54222C63F5DA}</a:tableStyleId>
              </a:tblPr>
              <a:tblGrid>
                <a:gridCol w="11045538">
                  <a:extLst>
                    <a:ext uri="{9D8B030D-6E8A-4147-A177-3AD203B41FA5}">
                      <a16:colId xmlns:a16="http://schemas.microsoft.com/office/drawing/2014/main" val="4223721697"/>
                    </a:ext>
                  </a:extLst>
                </a:gridCol>
                <a:gridCol w="753738">
                  <a:extLst>
                    <a:ext uri="{9D8B030D-6E8A-4147-A177-3AD203B41FA5}">
                      <a16:colId xmlns:a16="http://schemas.microsoft.com/office/drawing/2014/main" val="4259876283"/>
                    </a:ext>
                  </a:extLst>
                </a:gridCol>
              </a:tblGrid>
              <a:tr h="1590387">
                <a:tc>
                  <a:txBody>
                    <a:bodyPr/>
                    <a:lstStyle/>
                    <a:p>
                      <a:r>
                        <a:rPr lang="zh-TW" altLang="en-US" sz="2400" baseline="0" dirty="0" smtClean="0">
                          <a:latin typeface="Times New Roman" panose="02020603050405020304" pitchFamily="18" charset="0"/>
                          <a:ea typeface="標楷體" panose="03000509000000000000" pitchFamily="65" charset="-120"/>
                        </a:rPr>
                        <a:t>一班學生內的多組學生</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solidFill>
                            <a:srgbClr val="C00000"/>
                          </a:solidFill>
                          <a:latin typeface="Times New Roman" panose="02020603050405020304" pitchFamily="18" charset="0"/>
                          <a:ea typeface="標楷體" panose="03000509000000000000" pitchFamily="65" charset="-120"/>
                        </a:rPr>
                        <a:t>模擬情境組、真實情境組</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solidFill>
                            <a:srgbClr val="C00000"/>
                          </a:solidFill>
                          <a:latin typeface="Times New Roman" panose="02020603050405020304" pitchFamily="18" charset="0"/>
                          <a:ea typeface="標楷體" panose="03000509000000000000" pitchFamily="65" charset="-120"/>
                        </a:rPr>
                        <a:t>，他們的作業中所提到的情境問題解決策略的可行性</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solidFill>
                            <a:srgbClr val="C00000"/>
                          </a:solidFill>
                          <a:latin typeface="Times New Roman" panose="02020603050405020304" pitchFamily="18" charset="0"/>
                          <a:ea typeface="標楷體" panose="03000509000000000000" pitchFamily="65" charset="-120"/>
                        </a:rPr>
                        <a:t>可行或不可行</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solidFill>
                            <a:srgbClr val="C00000"/>
                          </a:solidFill>
                          <a:latin typeface="Times New Roman" panose="02020603050405020304" pitchFamily="18" charset="0"/>
                          <a:ea typeface="標楷體" panose="03000509000000000000" pitchFamily="65" charset="-120"/>
                        </a:rPr>
                        <a:t>之次數</a:t>
                      </a:r>
                      <a:r>
                        <a:rPr lang="zh-TW" altLang="en-US" sz="2400" baseline="0" dirty="0" smtClean="0">
                          <a:solidFill>
                            <a:srgbClr val="0000FF"/>
                          </a:solidFill>
                          <a:latin typeface="Times New Roman" panose="02020603050405020304" pitchFamily="18" charset="0"/>
                          <a:ea typeface="標楷體" panose="03000509000000000000" pitchFamily="65" charset="-120"/>
                        </a:rPr>
                        <a:t>是否有差異</a:t>
                      </a:r>
                      <a:r>
                        <a:rPr lang="zh-TW" altLang="en-US" sz="2400" baseline="0" dirty="0" smtClean="0">
                          <a:latin typeface="Times New Roman" panose="02020603050405020304" pitchFamily="18" charset="0"/>
                          <a:ea typeface="標楷體" panose="03000509000000000000" pitchFamily="65" charset="-120"/>
                        </a:rPr>
                        <a:t>？</a:t>
                      </a:r>
                      <a:endParaRPr lang="en-US" altLang="zh-TW" sz="2400" baseline="0" dirty="0" smtClean="0">
                        <a:latin typeface="Times New Roman" panose="02020603050405020304" pitchFamily="18" charset="0"/>
                        <a:ea typeface="標楷體" panose="03000509000000000000" pitchFamily="65" charset="-12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2400" b="1" baseline="0" dirty="0" smtClean="0">
                          <a:latin typeface="Times New Roman" panose="02020603050405020304" pitchFamily="18" charset="0"/>
                          <a:ea typeface="標楷體" panose="03000509000000000000" pitchFamily="65" charset="-120"/>
                        </a:rPr>
                        <a:t>【</a:t>
                      </a:r>
                      <a:r>
                        <a:rPr lang="zh-TW" altLang="en-US" sz="2400" b="1" baseline="0" dirty="0" smtClean="0">
                          <a:latin typeface="Times New Roman" panose="02020603050405020304" pitchFamily="18" charset="0"/>
                          <a:ea typeface="標楷體" panose="03000509000000000000" pitchFamily="65" charset="-120"/>
                        </a:rPr>
                        <a:t>解釋與後續</a:t>
                      </a:r>
                      <a:r>
                        <a:rPr lang="en-US" altLang="zh-TW" sz="2400" b="1"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了解不同學習作業學生，在情境問題解決策略的可行和不可行之次數不同，</a:t>
                      </a:r>
                      <a:r>
                        <a:rPr lang="zh-TW" altLang="en-US" sz="2400" u="sng" baseline="0" dirty="0" smtClean="0">
                          <a:latin typeface="Times New Roman" panose="02020603050405020304" pitchFamily="18" charset="0"/>
                          <a:ea typeface="標楷體" panose="03000509000000000000" pitchFamily="65" charset="-120"/>
                        </a:rPr>
                        <a:t>藉此確認哪一種方案</a:t>
                      </a:r>
                      <a:r>
                        <a:rPr lang="en-US" altLang="zh-TW" sz="2400" u="sng" baseline="0" dirty="0" smtClean="0">
                          <a:solidFill>
                            <a:schemeClr val="tx1"/>
                          </a:solidFill>
                          <a:latin typeface="Times New Roman" panose="02020603050405020304" pitchFamily="18" charset="0"/>
                          <a:ea typeface="標楷體" panose="03000509000000000000" pitchFamily="65" charset="-120"/>
                        </a:rPr>
                        <a:t>(</a:t>
                      </a:r>
                      <a:r>
                        <a:rPr lang="zh-TW" altLang="en-US" sz="2400" u="sng" baseline="0" dirty="0" smtClean="0">
                          <a:solidFill>
                            <a:schemeClr val="tx1"/>
                          </a:solidFill>
                          <a:latin typeface="Times New Roman" panose="02020603050405020304" pitchFamily="18" charset="0"/>
                          <a:ea typeface="標楷體" panose="03000509000000000000" pitchFamily="65" charset="-120"/>
                        </a:rPr>
                        <a:t>模擬情境組、真實情境組</a:t>
                      </a:r>
                      <a:r>
                        <a:rPr lang="en-US" altLang="zh-TW" sz="2400" u="sng" baseline="0" dirty="0" smtClean="0">
                          <a:solidFill>
                            <a:schemeClr val="tx1"/>
                          </a:solidFill>
                          <a:latin typeface="Times New Roman" panose="02020603050405020304" pitchFamily="18" charset="0"/>
                          <a:ea typeface="標楷體" panose="03000509000000000000" pitchFamily="65" charset="-120"/>
                        </a:rPr>
                        <a:t>)</a:t>
                      </a:r>
                      <a:r>
                        <a:rPr lang="zh-TW" altLang="en-US" sz="2400" u="sng" baseline="0" dirty="0" smtClean="0">
                          <a:latin typeface="Times New Roman" panose="02020603050405020304" pitchFamily="18" charset="0"/>
                          <a:ea typeface="標楷體" panose="03000509000000000000" pitchFamily="65" charset="-120"/>
                        </a:rPr>
                        <a:t>的優劣。</a:t>
                      </a:r>
                      <a:endParaRPr lang="zh-TW" altLang="en-US" sz="2800" u="sng" baseline="0" dirty="0">
                        <a:latin typeface="Times New Roman" panose="02020603050405020304" pitchFamily="18" charset="0"/>
                        <a:ea typeface="標楷體" panose="03000509000000000000" pitchFamily="65" charset="-120"/>
                      </a:endParaRPr>
                    </a:p>
                  </a:txBody>
                  <a:tcPr>
                    <a:solidFill>
                      <a:schemeClr val="bg1"/>
                    </a:solidFill>
                  </a:tcPr>
                </a:tc>
                <a:tc>
                  <a:txBody>
                    <a:bodyPr/>
                    <a:lstStyle/>
                    <a:p>
                      <a:r>
                        <a:rPr lang="zh-TW" altLang="en-US" sz="2000" baseline="0" dirty="0" smtClean="0">
                          <a:latin typeface="Times New Roman" panose="02020603050405020304" pitchFamily="18" charset="0"/>
                          <a:ea typeface="標楷體" panose="03000509000000000000" pitchFamily="65" charset="-120"/>
                        </a:rPr>
                        <a:t>百分比同質性</a:t>
                      </a:r>
                      <a:endParaRPr lang="zh-TW" altLang="en-US" sz="2000" baseline="0" dirty="0">
                        <a:latin typeface="Times New Roman" panose="02020603050405020304" pitchFamily="18" charset="0"/>
                        <a:ea typeface="標楷體" panose="03000509000000000000" pitchFamily="65" charset="-120"/>
                      </a:endParaRPr>
                    </a:p>
                  </a:txBody>
                  <a:tcPr>
                    <a:solidFill>
                      <a:schemeClr val="bg1"/>
                    </a:solidFill>
                  </a:tcPr>
                </a:tc>
                <a:extLst>
                  <a:ext uri="{0D108BD9-81ED-4DB2-BD59-A6C34878D82A}">
                    <a16:rowId xmlns:a16="http://schemas.microsoft.com/office/drawing/2014/main" val="3512045360"/>
                  </a:ext>
                </a:extLst>
              </a:tr>
            </a:tbl>
          </a:graphicData>
        </a:graphic>
      </p:graphicFrame>
      <p:graphicFrame>
        <p:nvGraphicFramePr>
          <p:cNvPr id="5" name="表格 4"/>
          <p:cNvGraphicFramePr>
            <a:graphicFrameLocks noGrp="1"/>
          </p:cNvGraphicFramePr>
          <p:nvPr>
            <p:extLst/>
          </p:nvPr>
        </p:nvGraphicFramePr>
        <p:xfrm>
          <a:off x="193433" y="3528580"/>
          <a:ext cx="11799276" cy="1590387"/>
        </p:xfrm>
        <a:graphic>
          <a:graphicData uri="http://schemas.openxmlformats.org/drawingml/2006/table">
            <a:tbl>
              <a:tblPr firstRow="1" bandRow="1">
                <a:tableStyleId>{5940675A-B579-460E-94D1-54222C63F5DA}</a:tableStyleId>
              </a:tblPr>
              <a:tblGrid>
                <a:gridCol w="11069514">
                  <a:extLst>
                    <a:ext uri="{9D8B030D-6E8A-4147-A177-3AD203B41FA5}">
                      <a16:colId xmlns:a16="http://schemas.microsoft.com/office/drawing/2014/main" val="3658176982"/>
                    </a:ext>
                  </a:extLst>
                </a:gridCol>
                <a:gridCol w="729762">
                  <a:extLst>
                    <a:ext uri="{9D8B030D-6E8A-4147-A177-3AD203B41FA5}">
                      <a16:colId xmlns:a16="http://schemas.microsoft.com/office/drawing/2014/main" val="1547195338"/>
                    </a:ext>
                  </a:extLst>
                </a:gridCol>
              </a:tblGrid>
              <a:tr h="159038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400" baseline="0" dirty="0" smtClean="0">
                          <a:latin typeface="Times New Roman" panose="02020603050405020304" pitchFamily="18" charset="0"/>
                          <a:ea typeface="標楷體" panose="03000509000000000000" pitchFamily="65" charset="-120"/>
                        </a:rPr>
                        <a:t>學生在線上非同步小組討論中</a:t>
                      </a:r>
                      <a:r>
                        <a:rPr lang="en-US" altLang="zh-TW" sz="2400"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要求對他人回饋</a:t>
                      </a:r>
                      <a:r>
                        <a:rPr lang="en-US" altLang="zh-TW" sz="2400"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a:t>
                      </a:r>
                      <a:r>
                        <a:rPr lang="zh-TW" altLang="en-US" sz="2400" baseline="0" dirty="0" smtClean="0">
                          <a:solidFill>
                            <a:srgbClr val="C00000"/>
                          </a:solidFill>
                          <a:latin typeface="Times New Roman" panose="02020603050405020304" pitchFamily="18" charset="0"/>
                          <a:ea typeface="標楷體" panose="03000509000000000000" pitchFamily="65" charset="-120"/>
                        </a:rPr>
                        <a:t>回饋內容中提到關鍵知識的次數</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solidFill>
                            <a:srgbClr val="C00000"/>
                          </a:solidFill>
                          <a:latin typeface="Times New Roman" panose="02020603050405020304" pitchFamily="18" charset="0"/>
                          <a:ea typeface="標楷體" panose="03000509000000000000" pitchFamily="65" charset="-120"/>
                        </a:rPr>
                        <a:t>多中少</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和</a:t>
                      </a:r>
                      <a:r>
                        <a:rPr lang="zh-TW" altLang="en-US" sz="2400" baseline="0" dirty="0" smtClean="0">
                          <a:solidFill>
                            <a:srgbClr val="C00000"/>
                          </a:solidFill>
                          <a:latin typeface="Times New Roman" panose="02020603050405020304" pitchFamily="18" charset="0"/>
                          <a:ea typeface="標楷體" panose="03000509000000000000" pitchFamily="65" charset="-120"/>
                        </a:rPr>
                        <a:t>作業表現中提到的關鍵內容次數</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solidFill>
                            <a:srgbClr val="C00000"/>
                          </a:solidFill>
                          <a:latin typeface="Times New Roman" panose="02020603050405020304" pitchFamily="18" charset="0"/>
                          <a:ea typeface="標楷體" panose="03000509000000000000" pitchFamily="65" charset="-120"/>
                        </a:rPr>
                        <a:t>多中少</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solidFill>
                            <a:srgbClr val="0000FF"/>
                          </a:solidFill>
                          <a:latin typeface="Times New Roman" panose="02020603050405020304" pitchFamily="18" charset="0"/>
                          <a:ea typeface="標楷體" panose="03000509000000000000" pitchFamily="65" charset="-120"/>
                        </a:rPr>
                        <a:t>是否有關係</a:t>
                      </a:r>
                      <a:r>
                        <a:rPr lang="zh-TW" altLang="en-US" sz="2400" baseline="0" dirty="0" smtClean="0">
                          <a:latin typeface="Times New Roman" panose="02020603050405020304" pitchFamily="18" charset="0"/>
                          <a:ea typeface="標楷體" panose="03000509000000000000" pitchFamily="65" charset="-120"/>
                        </a:rPr>
                        <a:t>？</a:t>
                      </a:r>
                      <a:endParaRPr lang="en-US" altLang="zh-TW" sz="2400" baseline="0" dirty="0" smtClean="0">
                        <a:latin typeface="Times New Roman" panose="02020603050405020304" pitchFamily="18" charset="0"/>
                        <a:ea typeface="標楷體" panose="03000509000000000000" pitchFamily="65" charset="-12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altLang="zh-TW" sz="2400" b="1" baseline="0" dirty="0" smtClean="0">
                          <a:latin typeface="Times New Roman" panose="02020603050405020304" pitchFamily="18" charset="0"/>
                          <a:ea typeface="標楷體" panose="03000509000000000000" pitchFamily="65" charset="-120"/>
                        </a:rPr>
                        <a:t>【</a:t>
                      </a:r>
                      <a:r>
                        <a:rPr lang="zh-TW" altLang="en-US" sz="2400" b="1" baseline="0" dirty="0" smtClean="0">
                          <a:latin typeface="Times New Roman" panose="02020603050405020304" pitchFamily="18" charset="0"/>
                          <a:ea typeface="標楷體" panose="03000509000000000000" pitchFamily="65" charset="-120"/>
                        </a:rPr>
                        <a:t>解釋與後續</a:t>
                      </a:r>
                      <a:r>
                        <a:rPr lang="en-US" altLang="zh-TW" sz="2400" b="1"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了解學生</a:t>
                      </a:r>
                      <a:r>
                        <a:rPr lang="zh-TW" altLang="en-US" sz="2400" u="sng" baseline="0" dirty="0" smtClean="0">
                          <a:latin typeface="Times New Roman" panose="02020603050405020304" pitchFamily="18" charset="0"/>
                          <a:ea typeface="標楷體" panose="03000509000000000000" pitchFamily="65" charset="-120"/>
                        </a:rPr>
                        <a:t>回饋內容可否刺激學習內容思考</a:t>
                      </a:r>
                      <a:r>
                        <a:rPr lang="zh-TW" altLang="en-US" sz="2400" baseline="0" dirty="0" smtClean="0">
                          <a:latin typeface="Times New Roman" panose="02020603050405020304" pitchFamily="18" charset="0"/>
                          <a:ea typeface="標楷體" panose="03000509000000000000" pitchFamily="65" charset="-120"/>
                        </a:rPr>
                        <a:t>？確認方案</a:t>
                      </a:r>
                      <a:r>
                        <a:rPr lang="en-US" altLang="zh-TW" sz="2400"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指導回饋技巧</a:t>
                      </a:r>
                      <a:r>
                        <a:rPr lang="en-US" altLang="zh-TW" sz="2400"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可行</a:t>
                      </a:r>
                      <a:endParaRPr lang="zh-TW" altLang="en-US" sz="2400" baseline="0" dirty="0">
                        <a:latin typeface="Times New Roman" panose="02020603050405020304" pitchFamily="18" charset="0"/>
                        <a:ea typeface="標楷體" panose="03000509000000000000" pitchFamily="65" charset="-120"/>
                      </a:endParaRPr>
                    </a:p>
                  </a:txBody>
                  <a:tcPr>
                    <a:solidFill>
                      <a:schemeClr val="bg1"/>
                    </a:solidFill>
                  </a:tcPr>
                </a:tc>
                <a:tc>
                  <a:txBody>
                    <a:bodyPr/>
                    <a:lstStyle/>
                    <a:p>
                      <a:r>
                        <a:rPr lang="zh-TW" altLang="en-US" sz="2000" baseline="0" dirty="0" smtClean="0">
                          <a:latin typeface="Times New Roman" panose="02020603050405020304" pitchFamily="18" charset="0"/>
                          <a:ea typeface="標楷體" panose="03000509000000000000" pitchFamily="65" charset="-120"/>
                        </a:rPr>
                        <a:t>獨立性檢定</a:t>
                      </a:r>
                      <a:endParaRPr lang="zh-TW" altLang="en-US" sz="2000" baseline="0" dirty="0">
                        <a:latin typeface="Times New Roman" panose="02020603050405020304" pitchFamily="18" charset="0"/>
                        <a:ea typeface="標楷體" panose="03000509000000000000" pitchFamily="65" charset="-120"/>
                      </a:endParaRPr>
                    </a:p>
                  </a:txBody>
                  <a:tcPr>
                    <a:solidFill>
                      <a:schemeClr val="bg1"/>
                    </a:solidFill>
                  </a:tcPr>
                </a:tc>
                <a:extLst>
                  <a:ext uri="{0D108BD9-81ED-4DB2-BD59-A6C34878D82A}">
                    <a16:rowId xmlns:a16="http://schemas.microsoft.com/office/drawing/2014/main" val="2687059741"/>
                  </a:ext>
                </a:extLst>
              </a:tr>
            </a:tbl>
          </a:graphicData>
        </a:graphic>
      </p:graphicFrame>
      <p:graphicFrame>
        <p:nvGraphicFramePr>
          <p:cNvPr id="6" name="表格 5"/>
          <p:cNvGraphicFramePr>
            <a:graphicFrameLocks noGrp="1"/>
          </p:cNvGraphicFramePr>
          <p:nvPr>
            <p:extLst/>
          </p:nvPr>
        </p:nvGraphicFramePr>
        <p:xfrm>
          <a:off x="193433" y="5216322"/>
          <a:ext cx="11799276" cy="1554480"/>
        </p:xfrm>
        <a:graphic>
          <a:graphicData uri="http://schemas.openxmlformats.org/drawingml/2006/table">
            <a:tbl>
              <a:tblPr firstRow="1" bandRow="1">
                <a:tableStyleId>{5940675A-B579-460E-94D1-54222C63F5DA}</a:tableStyleId>
              </a:tblPr>
              <a:tblGrid>
                <a:gridCol w="11069514">
                  <a:extLst>
                    <a:ext uri="{9D8B030D-6E8A-4147-A177-3AD203B41FA5}">
                      <a16:colId xmlns:a16="http://schemas.microsoft.com/office/drawing/2014/main" val="3236641978"/>
                    </a:ext>
                  </a:extLst>
                </a:gridCol>
                <a:gridCol w="729762">
                  <a:extLst>
                    <a:ext uri="{9D8B030D-6E8A-4147-A177-3AD203B41FA5}">
                      <a16:colId xmlns:a16="http://schemas.microsoft.com/office/drawing/2014/main" val="2429653855"/>
                    </a:ext>
                  </a:extLst>
                </a:gridCol>
              </a:tblGrid>
              <a:tr h="14078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400" baseline="0" dirty="0" smtClean="0">
                          <a:latin typeface="Times New Roman" panose="02020603050405020304" pitchFamily="18" charset="0"/>
                          <a:ea typeface="標楷體" panose="03000509000000000000" pitchFamily="65" charset="-120"/>
                        </a:rPr>
                        <a:t>一班學生進行八個單元</a:t>
                      </a:r>
                      <a:r>
                        <a:rPr lang="en-US" altLang="zh-TW" sz="2400"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八週</a:t>
                      </a:r>
                      <a:r>
                        <a:rPr lang="en-US" altLang="zh-TW" sz="2400"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的</a:t>
                      </a:r>
                      <a:r>
                        <a:rPr lang="zh-TW" altLang="en-US" sz="2400" b="1" u="sng" baseline="0" dirty="0" smtClean="0">
                          <a:latin typeface="Times New Roman" panose="02020603050405020304" pitchFamily="18" charset="0"/>
                          <a:ea typeface="標楷體" panose="03000509000000000000" pitchFamily="65" charset="-120"/>
                        </a:rPr>
                        <a:t>差異化學習</a:t>
                      </a:r>
                      <a:r>
                        <a:rPr lang="zh-TW" altLang="en-US" sz="2400" baseline="0" dirty="0" smtClean="0">
                          <a:latin typeface="Times New Roman" panose="02020603050405020304" pitchFamily="18" charset="0"/>
                          <a:ea typeface="標楷體" panose="03000509000000000000" pitchFamily="65" charset="-120"/>
                        </a:rPr>
                        <a:t>，藉由每週課程後的回饋問卷，了解其</a:t>
                      </a:r>
                      <a:r>
                        <a:rPr lang="zh-TW" altLang="en-US" sz="2400" baseline="0" dirty="0" smtClean="0">
                          <a:solidFill>
                            <a:srgbClr val="C00000"/>
                          </a:solidFill>
                          <a:latin typeface="Times New Roman" panose="02020603050405020304" pitchFamily="18" charset="0"/>
                          <a:ea typeface="標楷體" panose="03000509000000000000" pitchFamily="65" charset="-120"/>
                        </a:rPr>
                        <a:t>學習參與知覺</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solidFill>
                            <a:srgbClr val="C00000"/>
                          </a:solidFill>
                          <a:latin typeface="Times New Roman" panose="02020603050405020304" pitchFamily="18" charset="0"/>
                          <a:ea typeface="標楷體" panose="03000509000000000000" pitchFamily="65" charset="-120"/>
                        </a:rPr>
                        <a:t>促進學習、無促進學習</a:t>
                      </a:r>
                      <a:r>
                        <a:rPr lang="en-US" altLang="zh-TW" sz="2400" baseline="0" dirty="0" smtClean="0">
                          <a:solidFill>
                            <a:srgbClr val="C00000"/>
                          </a:solidFill>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是否</a:t>
                      </a:r>
                      <a:r>
                        <a:rPr lang="zh-TW" altLang="en-US" sz="2400" baseline="0" dirty="0" smtClean="0">
                          <a:solidFill>
                            <a:srgbClr val="0000FF"/>
                          </a:solidFill>
                          <a:latin typeface="Times New Roman" panose="02020603050405020304" pitchFamily="18" charset="0"/>
                          <a:ea typeface="標楷體" panose="03000509000000000000" pitchFamily="65" charset="-120"/>
                        </a:rPr>
                        <a:t>改變</a:t>
                      </a:r>
                      <a:r>
                        <a:rPr lang="en-US" altLang="zh-TW" sz="2400" baseline="0" dirty="0" smtClean="0">
                          <a:solidFill>
                            <a:srgbClr val="0000FF"/>
                          </a:solidFill>
                          <a:latin typeface="Times New Roman" panose="02020603050405020304" pitchFamily="18" charset="0"/>
                          <a:ea typeface="標楷體" panose="03000509000000000000" pitchFamily="65" charset="-120"/>
                        </a:rPr>
                        <a:t>(</a:t>
                      </a:r>
                      <a:r>
                        <a:rPr lang="zh-TW" altLang="en-US" sz="2400" baseline="0" dirty="0" smtClean="0">
                          <a:solidFill>
                            <a:srgbClr val="0000FF"/>
                          </a:solidFill>
                          <a:latin typeface="Times New Roman" panose="02020603050405020304" pitchFamily="18" charset="0"/>
                          <a:ea typeface="標楷體" panose="03000509000000000000" pitchFamily="65" charset="-120"/>
                        </a:rPr>
                        <a:t>第一次、第八次前後測</a:t>
                      </a:r>
                      <a:r>
                        <a:rPr lang="en-US" altLang="zh-TW" sz="2400" baseline="0" dirty="0" smtClean="0">
                          <a:solidFill>
                            <a:srgbClr val="0000FF"/>
                          </a:solidFill>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a:t>
                      </a:r>
                      <a:endParaRPr lang="en-US" altLang="zh-TW" sz="2400" baseline="0" dirty="0" smtClean="0">
                        <a:latin typeface="Times New Roman" panose="02020603050405020304" pitchFamily="18" charset="0"/>
                        <a:ea typeface="標楷體" panose="03000509000000000000" pitchFamily="65" charset="-12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altLang="zh-TW" sz="2400" b="1" baseline="0" dirty="0" smtClean="0">
                          <a:latin typeface="Times New Roman" panose="02020603050405020304" pitchFamily="18" charset="0"/>
                          <a:ea typeface="標楷體" panose="03000509000000000000" pitchFamily="65" charset="-120"/>
                        </a:rPr>
                        <a:t>【</a:t>
                      </a:r>
                      <a:r>
                        <a:rPr lang="zh-TW" altLang="en-US" sz="2400" b="1" baseline="0" dirty="0" smtClean="0">
                          <a:latin typeface="Times New Roman" panose="02020603050405020304" pitchFamily="18" charset="0"/>
                          <a:ea typeface="標楷體" panose="03000509000000000000" pitchFamily="65" charset="-120"/>
                        </a:rPr>
                        <a:t>解釋與後續</a:t>
                      </a:r>
                      <a:r>
                        <a:rPr lang="en-US" altLang="zh-TW" sz="2400" b="1"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了解學生進行</a:t>
                      </a:r>
                      <a:r>
                        <a:rPr lang="zh-TW" altLang="en-US" sz="2400" u="sng" baseline="0" dirty="0" smtClean="0">
                          <a:latin typeface="Times New Roman" panose="02020603050405020304" pitchFamily="18" charset="0"/>
                          <a:ea typeface="標楷體" panose="03000509000000000000" pitchFamily="65" charset="-120"/>
                        </a:rPr>
                        <a:t>差異化學習後，知覺是否促進學習參與</a:t>
                      </a:r>
                      <a:r>
                        <a:rPr lang="zh-TW" altLang="en-US" sz="2400" baseline="0" dirty="0" smtClean="0">
                          <a:latin typeface="Times New Roman" panose="02020603050405020304" pitchFamily="18" charset="0"/>
                          <a:ea typeface="標楷體" panose="03000509000000000000" pitchFamily="65" charset="-120"/>
                        </a:rPr>
                        <a:t>？以確認方案可行</a:t>
                      </a:r>
                      <a:endParaRPr lang="zh-TW" altLang="en-US" sz="2400" baseline="0" dirty="0">
                        <a:latin typeface="Times New Roman" panose="02020603050405020304" pitchFamily="18" charset="0"/>
                        <a:ea typeface="標楷體" panose="03000509000000000000" pitchFamily="65" charset="-120"/>
                      </a:endParaRPr>
                    </a:p>
                  </a:txBody>
                  <a:tcPr>
                    <a:solidFill>
                      <a:schemeClr val="bg1"/>
                    </a:solidFill>
                  </a:tcPr>
                </a:tc>
                <a:tc>
                  <a:txBody>
                    <a:bodyPr/>
                    <a:lstStyle/>
                    <a:p>
                      <a:r>
                        <a:rPr lang="zh-TW" altLang="en-US" sz="2000" baseline="0" dirty="0" smtClean="0">
                          <a:latin typeface="Times New Roman" panose="02020603050405020304" pitchFamily="18" charset="0"/>
                          <a:ea typeface="標楷體" panose="03000509000000000000" pitchFamily="65" charset="-120"/>
                        </a:rPr>
                        <a:t>改變顯著性檢定</a:t>
                      </a:r>
                      <a:endParaRPr lang="zh-TW" altLang="en-US" sz="2000" baseline="0" dirty="0">
                        <a:latin typeface="Times New Roman" panose="02020603050405020304" pitchFamily="18" charset="0"/>
                        <a:ea typeface="標楷體" panose="03000509000000000000" pitchFamily="65" charset="-120"/>
                      </a:endParaRPr>
                    </a:p>
                  </a:txBody>
                  <a:tcPr>
                    <a:solidFill>
                      <a:schemeClr val="bg1"/>
                    </a:solidFill>
                  </a:tcPr>
                </a:tc>
                <a:extLst>
                  <a:ext uri="{0D108BD9-81ED-4DB2-BD59-A6C34878D82A}">
                    <a16:rowId xmlns:a16="http://schemas.microsoft.com/office/drawing/2014/main" val="2159249361"/>
                  </a:ext>
                </a:extLst>
              </a:tr>
            </a:tbl>
          </a:graphicData>
        </a:graphic>
      </p:graphicFrame>
      <p:sp>
        <p:nvSpPr>
          <p:cNvPr id="7" name="標題 1"/>
          <p:cNvSpPr txBox="1">
            <a:spLocks/>
          </p:cNvSpPr>
          <p:nvPr/>
        </p:nvSpPr>
        <p:spPr bwMode="gray">
          <a:xfrm>
            <a:off x="193432" y="105750"/>
            <a:ext cx="9945649" cy="4761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2800" dirty="0" smtClean="0">
                <a:solidFill>
                  <a:srgbClr val="0000FF"/>
                </a:solidFill>
                <a:latin typeface="標楷體" panose="03000509000000000000" pitchFamily="65" charset="-120"/>
                <a:ea typeface="標楷體" panose="03000509000000000000" pitchFamily="65" charset="-120"/>
              </a:rPr>
              <a:t>其他質轉量的方法，舉例說明</a:t>
            </a:r>
            <a:endParaRPr lang="zh-TW" altLang="en-US" sz="28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602865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63</a:t>
            </a:fld>
            <a:endParaRPr lang="en-US" dirty="0"/>
          </a:p>
        </p:txBody>
      </p:sp>
      <p:pic>
        <p:nvPicPr>
          <p:cNvPr id="8" name="圖片 7"/>
          <p:cNvPicPr>
            <a:picLocks noChangeAspect="1"/>
          </p:cNvPicPr>
          <p:nvPr/>
        </p:nvPicPr>
        <p:blipFill>
          <a:blip r:embed="rId2"/>
          <a:stretch>
            <a:fillRect/>
          </a:stretch>
        </p:blipFill>
        <p:spPr>
          <a:xfrm>
            <a:off x="4284618" y="204289"/>
            <a:ext cx="7578522" cy="5045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資料庫圖表 8"/>
          <p:cNvGraphicFramePr/>
          <p:nvPr>
            <p:extLst/>
          </p:nvPr>
        </p:nvGraphicFramePr>
        <p:xfrm>
          <a:off x="-515257" y="2155372"/>
          <a:ext cx="5283200" cy="4075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圖片 9"/>
          <p:cNvPicPr>
            <a:picLocks noChangeAspect="1"/>
          </p:cNvPicPr>
          <p:nvPr/>
        </p:nvPicPr>
        <p:blipFill>
          <a:blip r:embed="rId8"/>
          <a:stretch>
            <a:fillRect/>
          </a:stretch>
        </p:blipFill>
        <p:spPr>
          <a:xfrm>
            <a:off x="4788570" y="1298547"/>
            <a:ext cx="7239000" cy="4644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標題 1"/>
          <p:cNvSpPr txBox="1">
            <a:spLocks/>
          </p:cNvSpPr>
          <p:nvPr/>
        </p:nvSpPr>
        <p:spPr>
          <a:xfrm>
            <a:off x="262662" y="439970"/>
            <a:ext cx="4017937" cy="1246891"/>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smtClean="0">
                <a:solidFill>
                  <a:srgbClr val="C00000"/>
                </a:solidFill>
                <a:latin typeface="標楷體" panose="03000509000000000000" pitchFamily="65" charset="-120"/>
                <a:ea typeface="標楷體" panose="03000509000000000000" pitchFamily="65" charset="-120"/>
              </a:rPr>
              <a:t>質性分析的寫作與呈現</a:t>
            </a:r>
            <a:r>
              <a:rPr lang="en-US" altLang="zh-TW" dirty="0" smtClean="0">
                <a:solidFill>
                  <a:srgbClr val="C00000"/>
                </a:solidFill>
                <a:latin typeface="標楷體" panose="03000509000000000000" pitchFamily="65" charset="-120"/>
                <a:ea typeface="標楷體" panose="03000509000000000000" pitchFamily="65" charset="-120"/>
              </a:rPr>
              <a:t>(</a:t>
            </a:r>
            <a:r>
              <a:rPr lang="zh-TW" altLang="en-US" b="1" u="sng" dirty="0" smtClean="0">
                <a:solidFill>
                  <a:srgbClr val="0000FF"/>
                </a:solidFill>
                <a:latin typeface="標楷體" panose="03000509000000000000" pitchFamily="65" charset="-120"/>
                <a:ea typeface="標楷體" panose="03000509000000000000" pitchFamily="65" charset="-120"/>
              </a:rPr>
              <a:t>主題分析法</a:t>
            </a:r>
            <a:r>
              <a:rPr lang="en-US" altLang="zh-TW" dirty="0" smtClean="0">
                <a:solidFill>
                  <a:srgbClr val="C00000"/>
                </a:solidFill>
                <a:latin typeface="標楷體" panose="03000509000000000000" pitchFamily="65" charset="-120"/>
                <a:ea typeface="標楷體" panose="03000509000000000000" pitchFamily="65" charset="-120"/>
              </a:rPr>
              <a:t>)</a:t>
            </a:r>
            <a:endParaRPr lang="zh-TW" altLang="en-US" dirty="0">
              <a:solidFill>
                <a:srgbClr val="C00000"/>
              </a:solidFill>
              <a:latin typeface="標楷體" panose="03000509000000000000" pitchFamily="65" charset="-120"/>
              <a:ea typeface="標楷體" panose="03000509000000000000" pitchFamily="65" charset="-120"/>
            </a:endParaRPr>
          </a:p>
        </p:txBody>
      </p:sp>
      <p:pic>
        <p:nvPicPr>
          <p:cNvPr id="13" name="圖片 12"/>
          <p:cNvPicPr>
            <a:picLocks noChangeAspect="1"/>
          </p:cNvPicPr>
          <p:nvPr/>
        </p:nvPicPr>
        <p:blipFill>
          <a:blip r:embed="rId9"/>
          <a:stretch>
            <a:fillRect/>
          </a:stretch>
        </p:blipFill>
        <p:spPr>
          <a:xfrm>
            <a:off x="4317828" y="1881823"/>
            <a:ext cx="7709742" cy="4622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502614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dgm id="{CFAF20A7-8A59-4C29-878B-A7E2D1DEBB20}"/>
                                            </p:graphicEl>
                                          </p:spTgt>
                                        </p:tgtEl>
                                        <p:attrNameLst>
                                          <p:attrName>style.visibility</p:attrName>
                                        </p:attrNameLst>
                                      </p:cBhvr>
                                      <p:to>
                                        <p:strVal val="visible"/>
                                      </p:to>
                                    </p:set>
                                    <p:animEffect transition="in" filter="wipe(left)">
                                      <p:cBhvr>
                                        <p:cTn id="7" dur="500"/>
                                        <p:tgtEl>
                                          <p:spTgt spid="9">
                                            <p:graphicEl>
                                              <a:dgm id="{CFAF20A7-8A59-4C29-878B-A7E2D1DEBB20}"/>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graphicEl>
                                              <a:dgm id="{C966E49D-EC5D-47D3-87E2-8A2632880BB6}"/>
                                            </p:graphicEl>
                                          </p:spTgt>
                                        </p:tgtEl>
                                        <p:attrNameLst>
                                          <p:attrName>style.visibility</p:attrName>
                                        </p:attrNameLst>
                                      </p:cBhvr>
                                      <p:to>
                                        <p:strVal val="visible"/>
                                      </p:to>
                                    </p:set>
                                    <p:animEffect transition="in" filter="wipe(left)">
                                      <p:cBhvr>
                                        <p:cTn id="10" dur="500"/>
                                        <p:tgtEl>
                                          <p:spTgt spid="9">
                                            <p:graphicEl>
                                              <a:dgm id="{C966E49D-EC5D-47D3-87E2-8A2632880BB6}"/>
                                            </p:graphic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graphicEl>
                                              <a:dgm id="{298199AD-9DE2-498A-85F4-170860411C84}"/>
                                            </p:graphicEl>
                                          </p:spTgt>
                                        </p:tgtEl>
                                        <p:attrNameLst>
                                          <p:attrName>style.visibility</p:attrName>
                                        </p:attrNameLst>
                                      </p:cBhvr>
                                      <p:to>
                                        <p:strVal val="visible"/>
                                      </p:to>
                                    </p:set>
                                    <p:animEffect transition="in" filter="wipe(left)">
                                      <p:cBhvr>
                                        <p:cTn id="14" dur="500"/>
                                        <p:tgtEl>
                                          <p:spTgt spid="9">
                                            <p:graphicEl>
                                              <a:dgm id="{298199AD-9DE2-498A-85F4-170860411C8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graphicEl>
                                              <a:dgm id="{36226ABD-8E46-4C51-A542-9CBCFD2CDF26}"/>
                                            </p:graphicEl>
                                          </p:spTgt>
                                        </p:tgtEl>
                                        <p:attrNameLst>
                                          <p:attrName>style.visibility</p:attrName>
                                        </p:attrNameLst>
                                      </p:cBhvr>
                                      <p:to>
                                        <p:strVal val="visible"/>
                                      </p:to>
                                    </p:set>
                                    <p:animEffect transition="in" filter="wipe(left)">
                                      <p:cBhvr>
                                        <p:cTn id="19" dur="500"/>
                                        <p:tgtEl>
                                          <p:spTgt spid="9">
                                            <p:graphicEl>
                                              <a:dgm id="{36226ABD-8E46-4C51-A542-9CBCFD2CDF26}"/>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graphicEl>
                                              <a:dgm id="{7EBEC82C-C502-4D47-9401-D3FA96AF1ACB}"/>
                                            </p:graphicEl>
                                          </p:spTgt>
                                        </p:tgtEl>
                                        <p:attrNameLst>
                                          <p:attrName>style.visibility</p:attrName>
                                        </p:attrNameLst>
                                      </p:cBhvr>
                                      <p:to>
                                        <p:strVal val="visible"/>
                                      </p:to>
                                    </p:set>
                                    <p:animEffect transition="in" filter="wipe(left)">
                                      <p:cBhvr>
                                        <p:cTn id="22" dur="500"/>
                                        <p:tgtEl>
                                          <p:spTgt spid="9">
                                            <p:graphicEl>
                                              <a:dgm id="{7EBEC82C-C502-4D47-9401-D3FA96AF1ACB}"/>
                                            </p:graphic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graphicEl>
                                              <a:dgm id="{847D4625-3141-4B36-8795-451461E2D62E}"/>
                                            </p:graphicEl>
                                          </p:spTgt>
                                        </p:tgtEl>
                                        <p:attrNameLst>
                                          <p:attrName>style.visibility</p:attrName>
                                        </p:attrNameLst>
                                      </p:cBhvr>
                                      <p:to>
                                        <p:strVal val="visible"/>
                                      </p:to>
                                    </p:set>
                                    <p:animEffect transition="in" filter="wipe(left)">
                                      <p:cBhvr>
                                        <p:cTn id="26" dur="500"/>
                                        <p:tgtEl>
                                          <p:spTgt spid="9">
                                            <p:graphicEl>
                                              <a:dgm id="{847D4625-3141-4B36-8795-451461E2D62E}"/>
                                            </p:graphic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9">
                                            <p:graphicEl>
                                              <a:dgm id="{12D51F73-59B7-46FF-9E00-F530EF08DFB2}"/>
                                            </p:graphicEl>
                                          </p:spTgt>
                                        </p:tgtEl>
                                        <p:attrNameLst>
                                          <p:attrName>style.visibility</p:attrName>
                                        </p:attrNameLst>
                                      </p:cBhvr>
                                      <p:to>
                                        <p:strVal val="visible"/>
                                      </p:to>
                                    </p:set>
                                    <p:animEffect transition="in" filter="wipe(left)">
                                      <p:cBhvr>
                                        <p:cTn id="30" dur="500"/>
                                        <p:tgtEl>
                                          <p:spTgt spid="9">
                                            <p:graphicEl>
                                              <a:dgm id="{12D51F73-59B7-46FF-9E00-F530EF08DFB2}"/>
                                            </p:graphic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graphicEl>
                                              <a:dgm id="{ADDFB7C4-4637-459C-8C50-02C34B4DB6DC}"/>
                                            </p:graphicEl>
                                          </p:spTgt>
                                        </p:tgtEl>
                                        <p:attrNameLst>
                                          <p:attrName>style.visibility</p:attrName>
                                        </p:attrNameLst>
                                      </p:cBhvr>
                                      <p:to>
                                        <p:strVal val="visible"/>
                                      </p:to>
                                    </p:set>
                                    <p:animEffect transition="in" filter="wipe(left)">
                                      <p:cBhvr>
                                        <p:cTn id="33" dur="500"/>
                                        <p:tgtEl>
                                          <p:spTgt spid="9">
                                            <p:graphicEl>
                                              <a:dgm id="{ADDFB7C4-4637-459C-8C50-02C34B4DB6DC}"/>
                                            </p:graphicEl>
                                          </p:spTgt>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9">
                                            <p:graphicEl>
                                              <a:dgm id="{1CB36240-3B9D-42ED-BACF-62B8FC14C152}"/>
                                            </p:graphicEl>
                                          </p:spTgt>
                                        </p:tgtEl>
                                        <p:attrNameLst>
                                          <p:attrName>style.visibility</p:attrName>
                                        </p:attrNameLst>
                                      </p:cBhvr>
                                      <p:to>
                                        <p:strVal val="visible"/>
                                      </p:to>
                                    </p:set>
                                    <p:animEffect transition="in" filter="wipe(left)">
                                      <p:cBhvr>
                                        <p:cTn id="37" dur="500"/>
                                        <p:tgtEl>
                                          <p:spTgt spid="9">
                                            <p:graphicEl>
                                              <a:dgm id="{1CB36240-3B9D-42ED-BACF-62B8FC14C15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graphicEl>
                                              <a:dgm id="{2637FAD5-B287-4970-B47F-AB968AFD7364}"/>
                                            </p:graphicEl>
                                          </p:spTgt>
                                        </p:tgtEl>
                                        <p:attrNameLst>
                                          <p:attrName>style.visibility</p:attrName>
                                        </p:attrNameLst>
                                      </p:cBhvr>
                                      <p:to>
                                        <p:strVal val="visible"/>
                                      </p:to>
                                    </p:set>
                                    <p:animEffect transition="in" filter="wipe(left)">
                                      <p:cBhvr>
                                        <p:cTn id="42" dur="500"/>
                                        <p:tgtEl>
                                          <p:spTgt spid="9">
                                            <p:graphicEl>
                                              <a:dgm id="{2637FAD5-B287-4970-B47F-AB968AFD7364}"/>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9">
                                            <p:graphicEl>
                                              <a:dgm id="{516FB369-4A71-4EBB-A88B-94D05656203C}"/>
                                            </p:graphicEl>
                                          </p:spTgt>
                                        </p:tgtEl>
                                        <p:attrNameLst>
                                          <p:attrName>style.visibility</p:attrName>
                                        </p:attrNameLst>
                                      </p:cBhvr>
                                      <p:to>
                                        <p:strVal val="visible"/>
                                      </p:to>
                                    </p:set>
                                    <p:animEffect transition="in" filter="wipe(left)">
                                      <p:cBhvr>
                                        <p:cTn id="46" dur="500"/>
                                        <p:tgtEl>
                                          <p:spTgt spid="9">
                                            <p:graphicEl>
                                              <a:dgm id="{516FB369-4A71-4EBB-A88B-94D05656203C}"/>
                                            </p:graphicEl>
                                          </p:spTgt>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9">
                                            <p:graphicEl>
                                              <a:dgm id="{30FD9FC9-7380-43A6-87B8-817AB463C052}"/>
                                            </p:graphicEl>
                                          </p:spTgt>
                                        </p:tgtEl>
                                        <p:attrNameLst>
                                          <p:attrName>style.visibility</p:attrName>
                                        </p:attrNameLst>
                                      </p:cBhvr>
                                      <p:to>
                                        <p:strVal val="visible"/>
                                      </p:to>
                                    </p:set>
                                    <p:animEffect transition="in" filter="wipe(left)">
                                      <p:cBhvr>
                                        <p:cTn id="50" dur="500"/>
                                        <p:tgtEl>
                                          <p:spTgt spid="9">
                                            <p:graphicEl>
                                              <a:dgm id="{30FD9FC9-7380-43A6-87B8-817AB463C052}"/>
                                            </p:graphicEl>
                                          </p:spTgt>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88CFA17D-5AA4-4B45-86D9-72ECA603161B}"/>
                                            </p:graphicEl>
                                          </p:spTgt>
                                        </p:tgtEl>
                                        <p:attrNameLst>
                                          <p:attrName>style.visibility</p:attrName>
                                        </p:attrNameLst>
                                      </p:cBhvr>
                                      <p:to>
                                        <p:strVal val="visible"/>
                                      </p:to>
                                    </p:set>
                                    <p:animEffect transition="in" filter="wipe(left)">
                                      <p:cBhvr>
                                        <p:cTn id="54" dur="500"/>
                                        <p:tgtEl>
                                          <p:spTgt spid="9">
                                            <p:graphicEl>
                                              <a:dgm id="{88CFA17D-5AA4-4B45-86D9-72ECA603161B}"/>
                                            </p:graphicEl>
                                          </p:spTgt>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9">
                                            <p:graphicEl>
                                              <a:dgm id="{F424382E-7385-4E9B-9ED4-10B630D55B6B}"/>
                                            </p:graphicEl>
                                          </p:spTgt>
                                        </p:tgtEl>
                                        <p:attrNameLst>
                                          <p:attrName>style.visibility</p:attrName>
                                        </p:attrNameLst>
                                      </p:cBhvr>
                                      <p:to>
                                        <p:strVal val="visible"/>
                                      </p:to>
                                    </p:set>
                                    <p:animEffect transition="in" filter="wipe(left)">
                                      <p:cBhvr>
                                        <p:cTn id="58" dur="500"/>
                                        <p:tgtEl>
                                          <p:spTgt spid="9">
                                            <p:graphicEl>
                                              <a:dgm id="{F424382E-7385-4E9B-9ED4-10B630D55B6B}"/>
                                            </p:graphicEl>
                                          </p:spTgt>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9">
                                            <p:graphicEl>
                                              <a:dgm id="{260B705D-DED8-4926-8FFE-010FC0E8B909}"/>
                                            </p:graphicEl>
                                          </p:spTgt>
                                        </p:tgtEl>
                                        <p:attrNameLst>
                                          <p:attrName>style.visibility</p:attrName>
                                        </p:attrNameLst>
                                      </p:cBhvr>
                                      <p:to>
                                        <p:strVal val="visible"/>
                                      </p:to>
                                    </p:set>
                                    <p:animEffect transition="in" filter="wipe(left)">
                                      <p:cBhvr>
                                        <p:cTn id="62" dur="500"/>
                                        <p:tgtEl>
                                          <p:spTgt spid="9">
                                            <p:graphicEl>
                                              <a:dgm id="{260B705D-DED8-4926-8FFE-010FC0E8B909}"/>
                                            </p:graphicEl>
                                          </p:spTgt>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9">
                                            <p:graphicEl>
                                              <a:dgm id="{2E0DC871-0F48-406E-9F55-892ABA310E33}"/>
                                            </p:graphicEl>
                                          </p:spTgt>
                                        </p:tgtEl>
                                        <p:attrNameLst>
                                          <p:attrName>style.visibility</p:attrName>
                                        </p:attrNameLst>
                                      </p:cBhvr>
                                      <p:to>
                                        <p:strVal val="visible"/>
                                      </p:to>
                                    </p:set>
                                    <p:animEffect transition="in" filter="wipe(left)">
                                      <p:cBhvr>
                                        <p:cTn id="66" dur="500"/>
                                        <p:tgtEl>
                                          <p:spTgt spid="9">
                                            <p:graphicEl>
                                              <a:dgm id="{2E0DC871-0F48-406E-9F55-892ABA310E33}"/>
                                            </p:graphicEl>
                                          </p:spTgt>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9">
                                            <p:graphicEl>
                                              <a:dgm id="{81AF52BB-FE2A-4D38-86BD-FBF5F03239A4}"/>
                                            </p:graphicEl>
                                          </p:spTgt>
                                        </p:tgtEl>
                                        <p:attrNameLst>
                                          <p:attrName>style.visibility</p:attrName>
                                        </p:attrNameLst>
                                      </p:cBhvr>
                                      <p:to>
                                        <p:strVal val="visible"/>
                                      </p:to>
                                    </p:set>
                                    <p:animEffect transition="in" filter="wipe(left)">
                                      <p:cBhvr>
                                        <p:cTn id="70" dur="500"/>
                                        <p:tgtEl>
                                          <p:spTgt spid="9">
                                            <p:graphicEl>
                                              <a:dgm id="{81AF52BB-FE2A-4D38-86BD-FBF5F03239A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1000"/>
                                        <p:tgtEl>
                                          <p:spTgt spid="13"/>
                                        </p:tgtEl>
                                      </p:cBhvr>
                                    </p:animEffect>
                                    <p:anim calcmode="lin" valueType="num">
                                      <p:cBhvr>
                                        <p:cTn id="88" dur="1000" fill="hold"/>
                                        <p:tgtEl>
                                          <p:spTgt spid="13"/>
                                        </p:tgtEl>
                                        <p:attrNameLst>
                                          <p:attrName>ppt_x</p:attrName>
                                        </p:attrNameLst>
                                      </p:cBhvr>
                                      <p:tavLst>
                                        <p:tav tm="0">
                                          <p:val>
                                            <p:strVal val="#ppt_x"/>
                                          </p:val>
                                        </p:tav>
                                        <p:tav tm="100000">
                                          <p:val>
                                            <p:strVal val="#ppt_x"/>
                                          </p:val>
                                        </p:tav>
                                      </p:tavLst>
                                    </p:anim>
                                    <p:anim calcmode="lin" valueType="num">
                                      <p:cBhvr>
                                        <p:cTn id="8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7896" y="857782"/>
            <a:ext cx="8761413" cy="706964"/>
          </a:xfrm>
        </p:spPr>
        <p:txBody>
          <a:bodyPr/>
          <a:lstStyle/>
          <a:p>
            <a:r>
              <a:rPr lang="zh-TW" altLang="en-US" dirty="0" smtClean="0">
                <a:latin typeface="標楷體" panose="03000509000000000000" pitchFamily="65" charset="-120"/>
                <a:ea typeface="標楷體" panose="03000509000000000000" pitchFamily="65" charset="-120"/>
              </a:rPr>
              <a:t>多元資料的三角檢證</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82885" y="2343955"/>
            <a:ext cx="11365678" cy="2855062"/>
          </a:xfrm>
        </p:spPr>
        <p:txBody>
          <a:bodyPr>
            <a:noAutofit/>
          </a:bodyPr>
          <a:lstStyle/>
          <a:p>
            <a:r>
              <a:rPr lang="zh-TW" altLang="en-US" sz="3200" dirty="0" smtClean="0">
                <a:solidFill>
                  <a:schemeClr val="tx1">
                    <a:lumMod val="95000"/>
                    <a:lumOff val="5000"/>
                  </a:schemeClr>
                </a:solidFill>
                <a:latin typeface="標楷體" panose="03000509000000000000" pitchFamily="65" charset="-120"/>
                <a:ea typeface="標楷體" panose="03000509000000000000" pitchFamily="65" charset="-120"/>
              </a:rPr>
              <a:t>測驗、問卷、訪談都顯示一個趨勢</a:t>
            </a:r>
            <a:endParaRPr lang="en-US" altLang="zh-TW" sz="3200" dirty="0" smtClean="0">
              <a:solidFill>
                <a:schemeClr val="tx1">
                  <a:lumMod val="95000"/>
                  <a:lumOff val="5000"/>
                </a:schemeClr>
              </a:solidFill>
              <a:latin typeface="標楷體" panose="03000509000000000000" pitchFamily="65" charset="-120"/>
              <a:ea typeface="標楷體" panose="03000509000000000000" pitchFamily="65" charset="-120"/>
            </a:endParaRPr>
          </a:p>
          <a:p>
            <a:pPr lvl="1"/>
            <a:r>
              <a:rPr lang="zh-TW" altLang="en-US" sz="2800" dirty="0" smtClean="0">
                <a:solidFill>
                  <a:schemeClr val="tx1">
                    <a:lumMod val="95000"/>
                    <a:lumOff val="5000"/>
                  </a:schemeClr>
                </a:solidFill>
                <a:latin typeface="標楷體" panose="03000509000000000000" pitchFamily="65" charset="-120"/>
                <a:ea typeface="標楷體" panose="03000509000000000000" pitchFamily="65" charset="-120"/>
              </a:rPr>
              <a:t>具有信度</a:t>
            </a:r>
            <a:endParaRPr lang="en-US" altLang="zh-TW" sz="2800" dirty="0" smtClean="0">
              <a:solidFill>
                <a:schemeClr val="tx1">
                  <a:lumMod val="95000"/>
                  <a:lumOff val="5000"/>
                </a:schemeClr>
              </a:solidFill>
              <a:latin typeface="標楷體" panose="03000509000000000000" pitchFamily="65" charset="-120"/>
              <a:ea typeface="標楷體" panose="03000509000000000000" pitchFamily="65" charset="-120"/>
            </a:endParaRPr>
          </a:p>
          <a:p>
            <a:r>
              <a:rPr lang="zh-TW" altLang="en-US" sz="3200" dirty="0" smtClean="0">
                <a:solidFill>
                  <a:schemeClr val="tx1">
                    <a:lumMod val="95000"/>
                    <a:lumOff val="5000"/>
                  </a:schemeClr>
                </a:solidFill>
                <a:latin typeface="標楷體" panose="03000509000000000000" pitchFamily="65" charset="-120"/>
                <a:ea typeface="標楷體" panose="03000509000000000000" pitchFamily="65" charset="-120"/>
              </a:rPr>
              <a:t>回應兩個問題：</a:t>
            </a:r>
            <a:endParaRPr lang="en-US" altLang="zh-TW" sz="3200" dirty="0" smtClean="0">
              <a:solidFill>
                <a:schemeClr val="tx1">
                  <a:lumMod val="95000"/>
                  <a:lumOff val="5000"/>
                </a:schemeClr>
              </a:solidFill>
              <a:latin typeface="標楷體" panose="03000509000000000000" pitchFamily="65" charset="-120"/>
              <a:ea typeface="標楷體" panose="03000509000000000000" pitchFamily="65" charset="-120"/>
            </a:endParaRPr>
          </a:p>
          <a:p>
            <a:pPr lvl="1"/>
            <a:r>
              <a:rPr lang="zh-TW" altLang="en-US" sz="2800" dirty="0" smtClean="0">
                <a:solidFill>
                  <a:schemeClr val="tx1">
                    <a:lumMod val="95000"/>
                    <a:lumOff val="5000"/>
                  </a:schemeClr>
                </a:solidFill>
                <a:latin typeface="標楷體" panose="03000509000000000000" pitchFamily="65" charset="-120"/>
                <a:ea typeface="標楷體" panose="03000509000000000000" pitchFamily="65" charset="-120"/>
              </a:rPr>
              <a:t>學生效應</a:t>
            </a:r>
            <a:endParaRPr lang="en-US" altLang="zh-TW" sz="2800" dirty="0" smtClean="0">
              <a:solidFill>
                <a:schemeClr val="tx1">
                  <a:lumMod val="95000"/>
                  <a:lumOff val="5000"/>
                </a:schemeClr>
              </a:solidFill>
              <a:latin typeface="標楷體" panose="03000509000000000000" pitchFamily="65" charset="-120"/>
              <a:ea typeface="標楷體" panose="03000509000000000000" pitchFamily="65" charset="-120"/>
            </a:endParaRPr>
          </a:p>
          <a:p>
            <a:pPr lvl="1"/>
            <a:r>
              <a:rPr lang="zh-TW" altLang="en-US" sz="2800" dirty="0" smtClean="0">
                <a:solidFill>
                  <a:schemeClr val="tx1">
                    <a:lumMod val="95000"/>
                    <a:lumOff val="5000"/>
                  </a:schemeClr>
                </a:solidFill>
                <a:latin typeface="標楷體" panose="03000509000000000000" pitchFamily="65" charset="-120"/>
                <a:ea typeface="標楷體" panose="03000509000000000000" pitchFamily="65" charset="-120"/>
              </a:rPr>
              <a:t>方案價值</a:t>
            </a:r>
            <a:endParaRPr lang="zh-TW" altLang="en-US" sz="2800" dirty="0">
              <a:solidFill>
                <a:schemeClr val="tx1">
                  <a:lumMod val="95000"/>
                  <a:lumOff val="5000"/>
                </a:schemeClr>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64</a:t>
            </a:fld>
            <a:endParaRPr lang="en-US" dirty="0"/>
          </a:p>
        </p:txBody>
      </p:sp>
      <p:pic>
        <p:nvPicPr>
          <p:cNvPr id="5" name="圖片 4"/>
          <p:cNvPicPr>
            <a:picLocks noChangeAspect="1"/>
          </p:cNvPicPr>
          <p:nvPr/>
        </p:nvPicPr>
        <p:blipFill>
          <a:blip r:embed="rId2"/>
          <a:stretch>
            <a:fillRect/>
          </a:stretch>
        </p:blipFill>
        <p:spPr>
          <a:xfrm>
            <a:off x="7929032" y="1232916"/>
            <a:ext cx="3835504" cy="4175106"/>
          </a:xfrm>
          <a:prstGeom prst="rect">
            <a:avLst/>
          </a:prstGeom>
          <a:ln>
            <a:noFill/>
          </a:ln>
          <a:effectLst>
            <a:softEdge rad="112500"/>
          </a:effectLst>
        </p:spPr>
      </p:pic>
      <p:sp>
        <p:nvSpPr>
          <p:cNvPr id="6" name="內容版面配置區 2"/>
          <p:cNvSpPr txBox="1">
            <a:spLocks/>
          </p:cNvSpPr>
          <p:nvPr/>
        </p:nvSpPr>
        <p:spPr>
          <a:xfrm>
            <a:off x="372347" y="5343086"/>
            <a:ext cx="10927024" cy="1175975"/>
          </a:xfrm>
          <a:prstGeom prst="rect">
            <a:avLst/>
          </a:prstGeom>
          <a:ln w="38100">
            <a:solidFill>
              <a:srgbClr val="C00000"/>
            </a:solidFill>
            <a:prstDash val="sysDash"/>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buFont typeface="Wingdings" panose="05000000000000000000" pitchFamily="2" charset="2"/>
              <a:buChar char="l"/>
            </a:pPr>
            <a:r>
              <a:rPr lang="zh-TW" altLang="en-US" sz="2800" spc="-150" dirty="0" smtClean="0">
                <a:latin typeface="標楷體" panose="03000509000000000000" pitchFamily="65" charset="-120"/>
                <a:ea typeface="標楷體" panose="03000509000000000000" pitchFamily="65" charset="-120"/>
              </a:rPr>
              <a:t>問題</a:t>
            </a:r>
            <a:r>
              <a:rPr lang="en-US" altLang="zh-TW" sz="2800" spc="-150" dirty="0" smtClean="0">
                <a:latin typeface="標楷體" panose="03000509000000000000" pitchFamily="65" charset="-120"/>
                <a:ea typeface="標楷體" panose="03000509000000000000" pitchFamily="65" charset="-120"/>
              </a:rPr>
              <a:t>1</a:t>
            </a:r>
            <a:r>
              <a:rPr lang="zh-TW" altLang="en-US" sz="2800" spc="-150" dirty="0" smtClean="0">
                <a:latin typeface="標楷體" panose="03000509000000000000" pitchFamily="65" charset="-120"/>
                <a:ea typeface="標楷體" panose="03000509000000000000" pitchFamily="65" charset="-120"/>
              </a:rPr>
              <a:t>：</a:t>
            </a:r>
            <a:r>
              <a:rPr lang="en-US" altLang="zh-TW" sz="2800" spc="-150" dirty="0" smtClean="0">
                <a:latin typeface="標楷體" panose="03000509000000000000" pitchFamily="65" charset="-120"/>
                <a:ea typeface="標楷體" panose="03000509000000000000" pitchFamily="65" charset="-120"/>
              </a:rPr>
              <a:t>…</a:t>
            </a:r>
            <a:r>
              <a:rPr lang="zh-TW" altLang="en-US" sz="2800" spc="-150" dirty="0" smtClean="0">
                <a:latin typeface="標楷體" panose="03000509000000000000" pitchFamily="65" charset="-120"/>
                <a:ea typeface="標楷體" panose="03000509000000000000" pitchFamily="65" charset="-120"/>
              </a:rPr>
              <a:t>學生</a:t>
            </a:r>
            <a:r>
              <a:rPr lang="en-US" altLang="zh-TW" sz="2800" spc="-150" dirty="0" smtClean="0">
                <a:latin typeface="標楷體" panose="03000509000000000000" pitchFamily="65" charset="-120"/>
                <a:ea typeface="標楷體" panose="03000509000000000000" pitchFamily="65" charset="-120"/>
              </a:rPr>
              <a:t>…</a:t>
            </a:r>
            <a:r>
              <a:rPr lang="zh-TW" altLang="en-US" sz="2800" spc="-150" dirty="0" smtClean="0">
                <a:latin typeface="標楷體" panose="03000509000000000000" pitchFamily="65" charset="-120"/>
                <a:ea typeface="標楷體" panose="03000509000000000000" pitchFamily="65" charset="-120"/>
              </a:rPr>
              <a:t>在</a:t>
            </a:r>
            <a:r>
              <a:rPr lang="en-US" altLang="zh-TW" sz="2800" spc="-150" dirty="0" smtClean="0">
                <a:latin typeface="標楷體" panose="03000509000000000000" pitchFamily="65" charset="-120"/>
                <a:ea typeface="標楷體" panose="03000509000000000000" pitchFamily="65" charset="-120"/>
              </a:rPr>
              <a:t>…</a:t>
            </a:r>
            <a:r>
              <a:rPr lang="zh-TW" altLang="en-US" sz="2800" spc="-150" dirty="0" smtClean="0">
                <a:latin typeface="標楷體" panose="03000509000000000000" pitchFamily="65" charset="-120"/>
                <a:ea typeface="標楷體" panose="03000509000000000000" pitchFamily="65" charset="-120"/>
              </a:rPr>
              <a:t>效應的</a:t>
            </a:r>
            <a:r>
              <a:rPr lang="en-US" altLang="zh-TW" sz="2800" spc="-150" dirty="0" smtClean="0">
                <a:latin typeface="標楷體" panose="03000509000000000000" pitchFamily="65" charset="-120"/>
                <a:ea typeface="標楷體" panose="03000509000000000000" pitchFamily="65" charset="-120"/>
              </a:rPr>
              <a:t>…</a:t>
            </a:r>
            <a:r>
              <a:rPr lang="zh-TW" altLang="en-US" sz="2800" spc="-150" dirty="0" smtClean="0">
                <a:latin typeface="標楷體" panose="03000509000000000000" pitchFamily="65" charset="-120"/>
                <a:ea typeface="標楷體" panose="03000509000000000000" pitchFamily="65" charset="-120"/>
              </a:rPr>
              <a:t>表現情形為何？</a:t>
            </a:r>
            <a:endParaRPr lang="en-US" altLang="zh-TW" sz="2800" spc="-150" dirty="0" smtClean="0">
              <a:latin typeface="標楷體" panose="03000509000000000000" pitchFamily="65" charset="-120"/>
              <a:ea typeface="標楷體" panose="03000509000000000000" pitchFamily="65" charset="-120"/>
            </a:endParaRPr>
          </a:p>
          <a:p>
            <a:pPr>
              <a:spcBef>
                <a:spcPts val="1200"/>
              </a:spcBef>
              <a:buFont typeface="Wingdings" panose="05000000000000000000" pitchFamily="2" charset="2"/>
              <a:buChar char="l"/>
            </a:pPr>
            <a:r>
              <a:rPr lang="zh-TW" altLang="en-US" sz="2800" spc="-150" dirty="0" smtClean="0">
                <a:latin typeface="標楷體" panose="03000509000000000000" pitchFamily="65" charset="-120"/>
                <a:ea typeface="標楷體" panose="03000509000000000000" pitchFamily="65" charset="-120"/>
              </a:rPr>
              <a:t>問題</a:t>
            </a:r>
            <a:r>
              <a:rPr lang="en-US" altLang="zh-TW" sz="2800" spc="-150" dirty="0" smtClean="0">
                <a:latin typeface="標楷體" panose="03000509000000000000" pitchFamily="65" charset="-120"/>
                <a:ea typeface="標楷體" panose="03000509000000000000" pitchFamily="65" charset="-120"/>
              </a:rPr>
              <a:t>2</a:t>
            </a:r>
            <a:r>
              <a:rPr lang="zh-TW" altLang="en-US" sz="2800" spc="-150" dirty="0" smtClean="0">
                <a:latin typeface="標楷體" panose="03000509000000000000" pitchFamily="65" charset="-120"/>
                <a:ea typeface="標楷體" panose="03000509000000000000" pitchFamily="65" charset="-120"/>
              </a:rPr>
              <a:t>：</a:t>
            </a:r>
            <a:r>
              <a:rPr lang="en-US" altLang="zh-TW" sz="2800" spc="-150" dirty="0" smtClean="0">
                <a:latin typeface="標楷體" panose="03000509000000000000" pitchFamily="65" charset="-120"/>
                <a:ea typeface="標楷體" panose="03000509000000000000" pitchFamily="65" charset="-120"/>
              </a:rPr>
              <a:t>…</a:t>
            </a:r>
            <a:r>
              <a:rPr lang="zh-TW" altLang="en-US" sz="2800" spc="-150" dirty="0" smtClean="0">
                <a:latin typeface="標楷體" panose="03000509000000000000" pitchFamily="65" charset="-120"/>
                <a:ea typeface="標楷體" panose="03000509000000000000" pitchFamily="65" charset="-120"/>
              </a:rPr>
              <a:t>方案在</a:t>
            </a:r>
            <a:r>
              <a:rPr lang="en-US" altLang="zh-TW" sz="2800" spc="-150" dirty="0" smtClean="0">
                <a:latin typeface="標楷體" panose="03000509000000000000" pitchFamily="65" charset="-120"/>
                <a:ea typeface="標楷體" panose="03000509000000000000" pitchFamily="65" charset="-120"/>
              </a:rPr>
              <a:t>…</a:t>
            </a:r>
            <a:r>
              <a:rPr lang="zh-TW" altLang="en-US" sz="2800" spc="-150" dirty="0" smtClean="0">
                <a:latin typeface="標楷體" panose="03000509000000000000" pitchFamily="65" charset="-120"/>
                <a:ea typeface="標楷體" panose="03000509000000000000" pitchFamily="65" charset="-120"/>
              </a:rPr>
              <a:t>的合宜性</a:t>
            </a:r>
            <a:r>
              <a:rPr lang="en-US" altLang="zh-TW" sz="2800" spc="-150" dirty="0" smtClean="0">
                <a:latin typeface="標楷體" panose="03000509000000000000" pitchFamily="65" charset="-120"/>
                <a:ea typeface="標楷體" panose="03000509000000000000" pitchFamily="65" charset="-120"/>
              </a:rPr>
              <a:t>(</a:t>
            </a:r>
            <a:r>
              <a:rPr lang="zh-TW" altLang="en-US" sz="2800" spc="-150" dirty="0" smtClean="0">
                <a:latin typeface="標楷體" panose="03000509000000000000" pitchFamily="65" charset="-120"/>
                <a:ea typeface="標楷體" panose="03000509000000000000" pitchFamily="65" charset="-120"/>
              </a:rPr>
              <a:t>或模式建構、實務應用價值</a:t>
            </a:r>
            <a:r>
              <a:rPr lang="en-US" altLang="zh-TW" sz="2800" spc="-150" dirty="0" smtClean="0">
                <a:latin typeface="標楷體" panose="03000509000000000000" pitchFamily="65" charset="-120"/>
                <a:ea typeface="標楷體" panose="03000509000000000000" pitchFamily="65" charset="-120"/>
              </a:rPr>
              <a:t>)</a:t>
            </a:r>
            <a:r>
              <a:rPr lang="zh-TW" altLang="en-US" sz="2800" spc="-150" dirty="0" smtClean="0">
                <a:latin typeface="標楷體" panose="03000509000000000000" pitchFamily="65" charset="-120"/>
                <a:ea typeface="標楷體" panose="03000509000000000000" pitchFamily="65" charset="-120"/>
              </a:rPr>
              <a:t>為何？</a:t>
            </a:r>
            <a:endParaRPr lang="en-US" altLang="zh-TW" sz="2800" spc="-15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8127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資料分析與教學目標、研究問題的對應</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4823" y="2541952"/>
            <a:ext cx="3070023" cy="3666671"/>
          </a:xfrm>
        </p:spPr>
        <p:txBody>
          <a:bodyPr>
            <a:normAutofit/>
          </a:bodyPr>
          <a:lstStyle/>
          <a:p>
            <a:r>
              <a:rPr lang="zh-TW" altLang="en-US" sz="3200" dirty="0" smtClean="0">
                <a:latin typeface="標楷體" panose="03000509000000000000" pitchFamily="65" charset="-120"/>
                <a:ea typeface="標楷體" panose="03000509000000000000" pitchFamily="65" charset="-120"/>
              </a:rPr>
              <a:t>哪些工具蒐集的資料對應哪一個教學目標和研究問題</a:t>
            </a:r>
            <a:endParaRPr lang="en-US" altLang="zh-TW" sz="32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65</a:t>
            </a:fld>
            <a:endParaRPr lang="en-US" dirty="0"/>
          </a:p>
        </p:txBody>
      </p:sp>
      <p:pic>
        <p:nvPicPr>
          <p:cNvPr id="6" name="圖片 5"/>
          <p:cNvPicPr>
            <a:picLocks noChangeAspect="1"/>
          </p:cNvPicPr>
          <p:nvPr/>
        </p:nvPicPr>
        <p:blipFill>
          <a:blip r:embed="rId2"/>
          <a:stretch>
            <a:fillRect/>
          </a:stretch>
        </p:blipFill>
        <p:spPr>
          <a:xfrm>
            <a:off x="3604846" y="1820094"/>
            <a:ext cx="8035802" cy="4886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3275376"/>
      </p:ext>
    </p:extLst>
  </p:cSld>
  <p:clrMapOvr>
    <a:masterClrMapping/>
  </p:clrMapOvr>
  <p:transition spd="slow">
    <p:pull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4" y="973668"/>
            <a:ext cx="10035785" cy="706964"/>
          </a:xfrm>
        </p:spPr>
        <p:txBody>
          <a:bodyPr/>
          <a:lstStyle/>
          <a:p>
            <a:r>
              <a:rPr lang="zh-TW" alt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實作</a:t>
            </a:r>
            <a:r>
              <a:rPr lang="en-US" altLang="zh-TW"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rPr>
              <a:t>4</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 請書寫或檢視 </a:t>
            </a:r>
            <a:r>
              <a:rPr lang="en-US" altLang="zh-TW" b="1" dirty="0" smtClean="0">
                <a:latin typeface="Times New Roman" panose="02020603050405020304" pitchFamily="18" charset="0"/>
                <a:ea typeface="標楷體" panose="03000509000000000000" pitchFamily="65" charset="-120"/>
              </a:rPr>
              <a:t>Situation</a:t>
            </a:r>
            <a:r>
              <a:rPr lang="en-US" altLang="zh-TW" dirty="0" smtClean="0">
                <a:latin typeface="Times New Roman" panose="02020603050405020304" pitchFamily="18" charset="0"/>
                <a:ea typeface="標楷體" panose="03000509000000000000" pitchFamily="65" charset="-120"/>
              </a:rPr>
              <a:t> and </a:t>
            </a:r>
            <a:r>
              <a:rPr lang="en-US" altLang="zh-TW" b="1" dirty="0" smtClean="0">
                <a:latin typeface="Times New Roman" panose="02020603050405020304" pitchFamily="18" charset="0"/>
                <a:ea typeface="標楷體" panose="03000509000000000000" pitchFamily="65" charset="-120"/>
              </a:rPr>
              <a:t>Measurement</a:t>
            </a:r>
            <a:endParaRPr lang="zh-TW" altLang="en-US" b="1"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66</a:t>
            </a:fld>
            <a:endParaRPr lang="en-US" dirty="0"/>
          </a:p>
        </p:txBody>
      </p:sp>
      <p:sp>
        <p:nvSpPr>
          <p:cNvPr id="11" name="內容版面配置區 3"/>
          <p:cNvSpPr>
            <a:spLocks noGrp="1"/>
          </p:cNvSpPr>
          <p:nvPr>
            <p:ph idx="1"/>
          </p:nvPr>
        </p:nvSpPr>
        <p:spPr>
          <a:xfrm>
            <a:off x="304800" y="2368368"/>
            <a:ext cx="11171583" cy="4236773"/>
          </a:xfrm>
        </p:spPr>
        <p:txBody>
          <a:bodyPr>
            <a:noAutofit/>
          </a:bodyPr>
          <a:lstStyle/>
          <a:p>
            <a:pPr>
              <a:spcBef>
                <a:spcPts val="600"/>
              </a:spcBef>
            </a:pP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Situation</a:t>
            </a:r>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，情境</a:t>
            </a:r>
            <a:r>
              <a:rPr lang="en-US" altLang="zh-TW" sz="3200" dirty="0" smtClean="0">
                <a:latin typeface="標楷體" panose="03000509000000000000" pitchFamily="65" charset="-120"/>
                <a:ea typeface="標楷體" panose="03000509000000000000" pitchFamily="65" charset="-120"/>
              </a:rPr>
              <a:t>: </a:t>
            </a:r>
            <a:r>
              <a:rPr lang="zh-TW" altLang="en-US" sz="3200" dirty="0" smtClean="0">
                <a:latin typeface="標楷體" panose="03000509000000000000" pitchFamily="65" charset="-120"/>
                <a:ea typeface="標楷體" panose="03000509000000000000" pitchFamily="65" charset="-120"/>
              </a:rPr>
              <a:t>除了</a:t>
            </a:r>
            <a:r>
              <a:rPr lang="zh-TW" altLang="en-US" sz="3200" dirty="0">
                <a:latin typeface="標楷體" panose="03000509000000000000" pitchFamily="65" charset="-120"/>
                <a:ea typeface="標楷體" panose="03000509000000000000" pitchFamily="65" charset="-120"/>
              </a:rPr>
              <a:t>教師</a:t>
            </a:r>
            <a:r>
              <a:rPr lang="zh-TW" altLang="en-US" sz="3200" dirty="0" smtClean="0">
                <a:latin typeface="標楷體" panose="03000509000000000000" pitchFamily="65" charset="-120"/>
                <a:ea typeface="標楷體" panose="03000509000000000000" pitchFamily="65" charset="-120"/>
              </a:rPr>
              <a:t>與</a:t>
            </a:r>
            <a:r>
              <a:rPr lang="zh-TW" altLang="en-US" sz="3200" dirty="0">
                <a:latin typeface="標楷體" panose="03000509000000000000" pitchFamily="65" charset="-120"/>
                <a:ea typeface="標楷體" panose="03000509000000000000" pitchFamily="65" charset="-120"/>
              </a:rPr>
              <a:t>學生</a:t>
            </a:r>
            <a:r>
              <a:rPr lang="zh-TW" altLang="en-US" sz="3200" dirty="0" smtClean="0">
                <a:latin typeface="標楷體" panose="03000509000000000000" pitchFamily="65" charset="-120"/>
                <a:ea typeface="標楷體" panose="03000509000000000000" pitchFamily="65" charset="-120"/>
              </a:rPr>
              <a:t>之外，其餘人事物均可提。</a:t>
            </a:r>
            <a:endParaRPr lang="en-US" altLang="zh-TW" sz="3200" dirty="0" smtClean="0">
              <a:latin typeface="標楷體" panose="03000509000000000000" pitchFamily="65" charset="-120"/>
              <a:ea typeface="標楷體" panose="03000509000000000000" pitchFamily="65" charset="-120"/>
            </a:endParaRPr>
          </a:p>
          <a:p>
            <a:pPr>
              <a:spcBef>
                <a:spcPts val="600"/>
              </a:spcBef>
            </a:pPr>
            <a:r>
              <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rPr>
              <a:t>Measurement</a:t>
            </a:r>
            <a:r>
              <a:rPr lang="en-US" altLang="zh-TW" sz="3200" dirty="0" smtClean="0">
                <a:latin typeface="標楷體" panose="03000509000000000000" pitchFamily="65" charset="-120"/>
                <a:ea typeface="標楷體" panose="03000509000000000000" pitchFamily="65" charset="-120"/>
              </a:rPr>
              <a:t>:</a:t>
            </a:r>
            <a:r>
              <a:rPr lang="zh-TW" altLang="en-US" sz="3200" b="1" dirty="0" smtClean="0">
                <a:latin typeface="標楷體" panose="03000509000000000000" pitchFamily="65" charset="-120"/>
                <a:ea typeface="標楷體" panose="03000509000000000000" pitchFamily="65" charset="-120"/>
              </a:rPr>
              <a:t>研究工具</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至少</a:t>
            </a:r>
            <a:r>
              <a:rPr lang="en-US" altLang="zh-TW" sz="3200" dirty="0" smtClean="0">
                <a:latin typeface="標楷體" panose="03000509000000000000" pitchFamily="65" charset="-120"/>
                <a:ea typeface="標楷體" panose="03000509000000000000" pitchFamily="65" charset="-120"/>
              </a:rPr>
              <a:t>1~4</a:t>
            </a:r>
            <a:r>
              <a:rPr lang="zh-TW" altLang="en-US" sz="3200" dirty="0" smtClean="0">
                <a:latin typeface="標楷體" panose="03000509000000000000" pitchFamily="65" charset="-120"/>
                <a:ea typeface="標楷體" panose="03000509000000000000" pitchFamily="65" charset="-120"/>
              </a:rPr>
              <a:t>點</a:t>
            </a:r>
            <a:r>
              <a:rPr lang="en-US" altLang="zh-TW" sz="3200" dirty="0" smtClean="0">
                <a:latin typeface="標楷體" panose="03000509000000000000" pitchFamily="65" charset="-120"/>
                <a:ea typeface="標楷體" panose="03000509000000000000" pitchFamily="65" charset="-120"/>
              </a:rPr>
              <a:t>)</a:t>
            </a:r>
          </a:p>
          <a:p>
            <a:pPr marL="971550" lvl="1" indent="-514350">
              <a:spcBef>
                <a:spcPts val="600"/>
              </a:spcBef>
              <a:buFont typeface="+mj-lt"/>
              <a:buAutoNum type="arabicPeriod"/>
            </a:pPr>
            <a:r>
              <a:rPr lang="zh-TW" altLang="en-US" sz="3000" dirty="0">
                <a:latin typeface="標楷體" panose="03000509000000000000" pitchFamily="65" charset="-120"/>
                <a:ea typeface="標楷體" panose="03000509000000000000" pitchFamily="65" charset="-120"/>
              </a:rPr>
              <a:t>如何</a:t>
            </a:r>
            <a:r>
              <a:rPr lang="zh-TW" altLang="en-US" sz="3000" dirty="0" smtClean="0">
                <a:latin typeface="標楷體" panose="03000509000000000000" pitchFamily="65" charset="-120"/>
                <a:ea typeface="標楷體" panose="03000509000000000000" pitchFamily="65" charset="-120"/>
              </a:rPr>
              <a:t>發展</a:t>
            </a:r>
            <a:r>
              <a:rPr lang="en-US" altLang="zh-TW" sz="3000" dirty="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題目</a:t>
            </a:r>
            <a:r>
              <a:rPr lang="zh-TW" altLang="en-US" sz="3000" dirty="0">
                <a:latin typeface="標楷體" panose="03000509000000000000" pitchFamily="65" charset="-120"/>
                <a:ea typeface="標楷體" panose="03000509000000000000" pitchFamily="65" charset="-120"/>
              </a:rPr>
              <a:t>與題</a:t>
            </a:r>
            <a:r>
              <a:rPr lang="zh-TW" altLang="en-US" sz="3000" dirty="0" smtClean="0">
                <a:latin typeface="標楷體" panose="03000509000000000000" pitchFamily="65" charset="-120"/>
                <a:ea typeface="標楷體" panose="03000509000000000000" pitchFamily="65" charset="-120"/>
              </a:rPr>
              <a:t>數</a:t>
            </a:r>
            <a:r>
              <a:rPr lang="en-US" altLang="zh-TW" sz="3000" dirty="0" smtClean="0">
                <a:latin typeface="標楷體" panose="03000509000000000000" pitchFamily="65" charset="-120"/>
                <a:ea typeface="標楷體" panose="03000509000000000000" pitchFamily="65" charset="-120"/>
              </a:rPr>
              <a:t>)</a:t>
            </a:r>
          </a:p>
          <a:p>
            <a:pPr marL="971550" lvl="1" indent="-514350">
              <a:spcBef>
                <a:spcPts val="600"/>
              </a:spcBef>
              <a:buFont typeface="+mj-lt"/>
              <a:buAutoNum type="arabicPeriod"/>
            </a:pPr>
            <a:r>
              <a:rPr lang="zh-TW" altLang="en-US" sz="3000" dirty="0" smtClean="0">
                <a:latin typeface="標楷體" panose="03000509000000000000" pitchFamily="65" charset="-120"/>
                <a:ea typeface="標楷體" panose="03000509000000000000" pitchFamily="65" charset="-120"/>
              </a:rPr>
              <a:t>如何確認效度與信度</a:t>
            </a:r>
            <a:endParaRPr lang="en-US" altLang="zh-TW" sz="3000" dirty="0" smtClean="0">
              <a:latin typeface="標楷體" panose="03000509000000000000" pitchFamily="65" charset="-120"/>
              <a:ea typeface="標楷體" panose="03000509000000000000" pitchFamily="65" charset="-120"/>
            </a:endParaRPr>
          </a:p>
          <a:p>
            <a:pPr marL="971550" lvl="1" indent="-514350">
              <a:spcBef>
                <a:spcPts val="600"/>
              </a:spcBef>
              <a:buFont typeface="+mj-lt"/>
              <a:buAutoNum type="arabicPeriod"/>
            </a:pPr>
            <a:r>
              <a:rPr lang="zh-TW" altLang="en-US" sz="3000" dirty="0" smtClean="0">
                <a:latin typeface="標楷體" panose="03000509000000000000" pitchFamily="65" charset="-120"/>
                <a:ea typeface="標楷體" panose="03000509000000000000" pitchFamily="65" charset="-120"/>
              </a:rPr>
              <a:t>如何蒐集資料、施</a:t>
            </a:r>
            <a:r>
              <a:rPr lang="zh-TW" altLang="en-US" sz="3000" dirty="0">
                <a:latin typeface="標楷體" panose="03000509000000000000" pitchFamily="65" charset="-120"/>
                <a:ea typeface="標楷體" panose="03000509000000000000" pitchFamily="65" charset="-120"/>
              </a:rPr>
              <a:t>測</a:t>
            </a:r>
            <a:r>
              <a:rPr lang="zh-TW" altLang="en-US" sz="3000" dirty="0" smtClean="0">
                <a:latin typeface="標楷體" panose="03000509000000000000" pitchFamily="65" charset="-120"/>
                <a:ea typeface="標楷體" panose="03000509000000000000" pitchFamily="65" charset="-120"/>
              </a:rPr>
              <a:t>時機</a:t>
            </a:r>
            <a:endParaRPr lang="en-US" altLang="zh-TW" sz="3000" dirty="0" smtClean="0">
              <a:latin typeface="標楷體" panose="03000509000000000000" pitchFamily="65" charset="-120"/>
              <a:ea typeface="標楷體" panose="03000509000000000000" pitchFamily="65" charset="-120"/>
            </a:endParaRPr>
          </a:p>
          <a:p>
            <a:pPr marL="971550" lvl="1" indent="-514350">
              <a:spcBef>
                <a:spcPts val="600"/>
              </a:spcBef>
              <a:buFont typeface="+mj-lt"/>
              <a:buAutoNum type="arabicPeriod"/>
            </a:pPr>
            <a:r>
              <a:rPr lang="zh-TW" altLang="en-US" sz="3000" dirty="0" smtClean="0">
                <a:latin typeface="標楷體" panose="03000509000000000000" pitchFamily="65" charset="-120"/>
                <a:ea typeface="標楷體" panose="03000509000000000000" pitchFamily="65" charset="-120"/>
              </a:rPr>
              <a:t>如何分析</a:t>
            </a:r>
            <a:endParaRPr lang="en-US" altLang="zh-TW" sz="3000" dirty="0" smtClean="0">
              <a:latin typeface="標楷體" panose="03000509000000000000" pitchFamily="65" charset="-120"/>
              <a:ea typeface="標楷體" panose="03000509000000000000" pitchFamily="65" charset="-120"/>
            </a:endParaRPr>
          </a:p>
          <a:p>
            <a:pPr marL="971550" lvl="1" indent="-514350">
              <a:spcBef>
                <a:spcPts val="600"/>
              </a:spcBef>
              <a:buFont typeface="+mj-lt"/>
              <a:buAutoNum type="arabicPeriod"/>
            </a:pP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回應</a:t>
            </a:r>
            <a:r>
              <a:rPr lang="zh-TW" altLang="en-US" sz="3000" dirty="0">
                <a:latin typeface="標楷體" panose="03000509000000000000" pitchFamily="65" charset="-120"/>
                <a:ea typeface="標楷體" panose="03000509000000000000" pitchFamily="65" charset="-120"/>
              </a:rPr>
              <a:t>哪個研究</a:t>
            </a:r>
            <a:r>
              <a:rPr lang="zh-TW" altLang="en-US" sz="3000" dirty="0" smtClean="0">
                <a:latin typeface="標楷體" panose="03000509000000000000" pitchFamily="65" charset="-120"/>
                <a:ea typeface="標楷體" panose="03000509000000000000" pitchFamily="65" charset="-120"/>
              </a:rPr>
              <a:t>問題</a:t>
            </a:r>
            <a:r>
              <a:rPr lang="en-US" altLang="zh-TW" sz="30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
        <p:nvSpPr>
          <p:cNvPr id="5" name="右大括弧 4"/>
          <p:cNvSpPr/>
          <p:nvPr/>
        </p:nvSpPr>
        <p:spPr>
          <a:xfrm>
            <a:off x="5486400" y="3591339"/>
            <a:ext cx="662609" cy="2602984"/>
          </a:xfrm>
          <a:prstGeom prst="rightBrace">
            <a:avLst>
              <a:gd name="adj1" fmla="val 35256"/>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dirty="0">
              <a:solidFill>
                <a:srgbClr val="0000FF"/>
              </a:solidFill>
            </a:endParaRPr>
          </a:p>
        </p:txBody>
      </p:sp>
      <p:sp>
        <p:nvSpPr>
          <p:cNvPr id="6" name="矩形 5"/>
          <p:cNvSpPr/>
          <p:nvPr/>
        </p:nvSpPr>
        <p:spPr>
          <a:xfrm>
            <a:off x="6321287" y="3964750"/>
            <a:ext cx="5618922" cy="1856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無法寫出這四點的工具，不要寫出來</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只寫工具名稱</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，一般來說，觀察、省思紀錄</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01900782"/>
      </p:ext>
    </p:extLst>
  </p:cSld>
  <p:clrMapOvr>
    <a:masterClrMapping/>
  </p:clrMapOvr>
  <p:transition spd="slow">
    <p:pull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950977" y="1433146"/>
            <a:ext cx="10239762" cy="2172203"/>
          </a:xfrm>
        </p:spPr>
        <p:txBody>
          <a:bodyPr/>
          <a:lstStyle/>
          <a:p>
            <a:pPr algn="ctr"/>
            <a:r>
              <a:rPr lang="zh-TW" altLang="en-US" sz="4800" dirty="0" smtClean="0">
                <a:latin typeface="標楷體" panose="03000509000000000000" pitchFamily="65" charset="-120"/>
                <a:ea typeface="標楷體" panose="03000509000000000000" pitchFamily="65" charset="-120"/>
              </a:rPr>
              <a:t>八、送出</a:t>
            </a:r>
            <a:r>
              <a:rPr lang="zh-TW" altLang="en-US" sz="4800" dirty="0" smtClean="0">
                <a:latin typeface="標楷體" panose="03000509000000000000" pitchFamily="65" charset="-120"/>
                <a:ea typeface="標楷體" panose="03000509000000000000" pitchFamily="65" charset="-120"/>
              </a:rPr>
              <a:t>前</a:t>
            </a:r>
            <a:r>
              <a:rPr lang="zh-TW" altLang="en-US" sz="4800" dirty="0">
                <a:latin typeface="標楷體" panose="03000509000000000000" pitchFamily="65" charset="-120"/>
                <a:ea typeface="標楷體" panose="03000509000000000000" pitchFamily="65" charset="-120"/>
              </a:rPr>
              <a:t>再檢查</a:t>
            </a:r>
            <a:r>
              <a:rPr lang="zh-TW" altLang="en-US" sz="4800" dirty="0" smtClean="0">
                <a:latin typeface="標楷體" panose="03000509000000000000" pitchFamily="65" charset="-120"/>
                <a:ea typeface="標楷體" panose="03000509000000000000" pitchFamily="65" charset="-120"/>
              </a:rPr>
              <a:t>一次</a:t>
            </a:r>
            <a:endParaRPr lang="zh-TW" altLang="en-US" sz="1800" dirty="0">
              <a:solidFill>
                <a:srgbClr val="FFFF00"/>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67</a:t>
            </a:fld>
            <a:endParaRPr 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964155104"/>
      </p:ext>
    </p:extLst>
  </p:cSld>
  <p:clrMapOvr>
    <a:masterClrMapping/>
  </p:clrMapOvr>
  <p:transition spd="slow">
    <p:pull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交稿前自我檢視</a:t>
            </a:r>
            <a:r>
              <a:rPr lang="en-US" altLang="zh-TW" dirty="0" smtClean="0">
                <a:latin typeface="標楷體" panose="03000509000000000000" pitchFamily="65" charset="-120"/>
                <a:ea typeface="標楷體" panose="03000509000000000000" pitchFamily="65" charset="-120"/>
              </a:rPr>
              <a:t>#1</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7538" y="2479431"/>
            <a:ext cx="11183816" cy="3540369"/>
          </a:xfrm>
        </p:spPr>
        <p:txBody>
          <a:bodyPr>
            <a:normAutofit/>
          </a:bodyPr>
          <a:lstStyle/>
          <a:p>
            <a:r>
              <a:rPr lang="zh-TW" altLang="en-US" sz="3200" dirty="0">
                <a:latin typeface="標楷體" panose="03000509000000000000" pitchFamily="65" charset="-120"/>
                <a:ea typeface="標楷體" panose="03000509000000000000" pitchFamily="65" charset="-120"/>
              </a:rPr>
              <a:t>起點與</a:t>
            </a:r>
            <a:r>
              <a:rPr lang="zh-TW" altLang="en-US" sz="3200" dirty="0" smtClean="0">
                <a:latin typeface="標楷體" panose="03000509000000000000" pitchFamily="65" charset="-120"/>
                <a:ea typeface="標楷體" panose="03000509000000000000" pitchFamily="65" charset="-120"/>
              </a:rPr>
              <a:t>動機：大範圍與小範圍的交替思考</a:t>
            </a:r>
            <a:endParaRPr lang="en-US" altLang="zh-TW" sz="3200" dirty="0" smtClean="0">
              <a:latin typeface="標楷體" panose="03000509000000000000" pitchFamily="65" charset="-120"/>
              <a:ea typeface="標楷體" panose="03000509000000000000" pitchFamily="65" charset="-120"/>
            </a:endParaRPr>
          </a:p>
          <a:p>
            <a:pPr lvl="1"/>
            <a:r>
              <a:rPr lang="zh-TW" altLang="en-US" sz="3000" dirty="0" smtClean="0">
                <a:latin typeface="標楷體" panose="03000509000000000000" pitchFamily="65" charset="-120"/>
                <a:ea typeface="標楷體" panose="03000509000000000000" pitchFamily="65" charset="-120"/>
              </a:rPr>
              <a:t>從學生學習困境找出起點，最好這種困境</a:t>
            </a:r>
            <a:r>
              <a:rPr lang="zh-TW" altLang="en-US" sz="3000" u="sng" dirty="0" smtClean="0">
                <a:solidFill>
                  <a:srgbClr val="C00000"/>
                </a:solidFill>
                <a:latin typeface="標楷體" panose="03000509000000000000" pitchFamily="65" charset="-120"/>
                <a:ea typeface="標楷體" panose="03000509000000000000" pitchFamily="65" charset="-120"/>
              </a:rPr>
              <a:t>是多數的領域或國際學生均有的問題</a:t>
            </a:r>
            <a:endParaRPr lang="en-US" altLang="zh-TW" sz="3000" u="sng" dirty="0" smtClean="0">
              <a:solidFill>
                <a:srgbClr val="C00000"/>
              </a:solidFill>
              <a:latin typeface="標楷體" panose="03000509000000000000" pitchFamily="65" charset="-120"/>
              <a:ea typeface="標楷體" panose="03000509000000000000" pitchFamily="65" charset="-120"/>
            </a:endParaRPr>
          </a:p>
          <a:p>
            <a:pPr lvl="1"/>
            <a:r>
              <a:rPr lang="zh-TW" altLang="en-US" sz="3000" dirty="0" smtClean="0">
                <a:latin typeface="標楷體" panose="03000509000000000000" pitchFamily="65" charset="-120"/>
                <a:ea typeface="標楷體" panose="03000509000000000000" pitchFamily="65" charset="-120"/>
              </a:rPr>
              <a:t>從該學科領域學生未來會面對的問題，設計自己教學的起點</a:t>
            </a:r>
            <a:endParaRPr lang="en-US" altLang="zh-TW" sz="3000" dirty="0" smtClean="0">
              <a:latin typeface="標楷體" panose="03000509000000000000" pitchFamily="65" charset="-120"/>
              <a:ea typeface="標楷體" panose="03000509000000000000" pitchFamily="65" charset="-120"/>
            </a:endParaRPr>
          </a:p>
          <a:p>
            <a:pPr lvl="1"/>
            <a:r>
              <a:rPr lang="zh-TW" altLang="en-US" sz="3000" dirty="0">
                <a:latin typeface="標楷體" panose="03000509000000000000" pitchFamily="65" charset="-120"/>
                <a:ea typeface="標楷體" panose="03000509000000000000" pitchFamily="65" charset="-120"/>
              </a:rPr>
              <a:t>強調</a:t>
            </a:r>
            <a:r>
              <a:rPr lang="zh-TW" altLang="en-US" sz="3000" b="1" u="sng" dirty="0">
                <a:latin typeface="標楷體" panose="03000509000000000000" pitchFamily="65" charset="-120"/>
                <a:ea typeface="標楷體" panose="03000509000000000000" pitchFamily="65" charset="-120"/>
              </a:rPr>
              <a:t>學術貢獻在於自己和</a:t>
            </a:r>
            <a:r>
              <a:rPr lang="zh-TW" altLang="en-US" sz="3000" b="1" u="sng" dirty="0" smtClean="0">
                <a:latin typeface="標楷體" panose="03000509000000000000" pitchFamily="65" charset="-120"/>
                <a:ea typeface="標楷體" panose="03000509000000000000" pitchFamily="65" charset="-120"/>
              </a:rPr>
              <a:t>同儕領域的教學者</a:t>
            </a:r>
            <a:endParaRPr lang="en-US" altLang="zh-TW" sz="3000" b="1" u="sng"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68</a:t>
            </a:fld>
            <a:endParaRPr lang="en-US" dirty="0"/>
          </a:p>
        </p:txBody>
      </p:sp>
      <p:sp>
        <p:nvSpPr>
          <p:cNvPr id="5" name="文字方塊 4"/>
          <p:cNvSpPr txBox="1"/>
          <p:nvPr/>
        </p:nvSpPr>
        <p:spPr>
          <a:xfrm>
            <a:off x="5243009" y="1018202"/>
            <a:ext cx="4776201" cy="707886"/>
          </a:xfrm>
          <a:prstGeom prst="rect">
            <a:avLst/>
          </a:prstGeom>
          <a:noFill/>
          <a:ln>
            <a:solidFill>
              <a:schemeClr val="accent1"/>
            </a:solidFill>
          </a:ln>
        </p:spPr>
        <p:txBody>
          <a:bodyPr wrap="square" rtlCol="0">
            <a:spAutoFit/>
          </a:bodyPr>
          <a:lstStyle/>
          <a:p>
            <a:r>
              <a:rPr lang="zh-TW" altLang="en-US" sz="4000" dirty="0" smtClean="0">
                <a:solidFill>
                  <a:srgbClr val="FFFF00"/>
                </a:solidFill>
                <a:latin typeface="標楷體" panose="03000509000000000000" pitchFamily="65" charset="-120"/>
                <a:ea typeface="標楷體" panose="03000509000000000000" pitchFamily="65" charset="-120"/>
                <a:cs typeface="Times New Roman" panose="02020603050405020304" pitchFamily="18" charset="0"/>
              </a:rPr>
              <a:t>研究動機與研究問題</a:t>
            </a:r>
            <a:endParaRPr lang="zh-TW" altLang="en-US" sz="4000" dirty="0">
              <a:solidFill>
                <a:srgbClr val="FFFF00"/>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87936526"/>
      </p:ext>
    </p:extLst>
  </p:cSld>
  <p:clrMapOvr>
    <a:masterClrMapping/>
  </p:clrMapOvr>
  <p:transition spd="slow">
    <p:pull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交稿前自我檢視</a:t>
            </a:r>
            <a:r>
              <a:rPr lang="en-US" altLang="zh-TW" dirty="0" smtClean="0">
                <a:latin typeface="標楷體" panose="03000509000000000000" pitchFamily="65" charset="-120"/>
                <a:ea typeface="標楷體" panose="03000509000000000000" pitchFamily="65" charset="-120"/>
              </a:rPr>
              <a:t>#2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7538" y="2479431"/>
            <a:ext cx="11183816" cy="4141177"/>
          </a:xfrm>
        </p:spPr>
        <p:txBody>
          <a:bodyPr>
            <a:normAutofit lnSpcReduction="10000"/>
          </a:bodyPr>
          <a:lstStyle/>
          <a:p>
            <a:r>
              <a:rPr lang="zh-TW" altLang="en-US" sz="3200" dirty="0" smtClean="0">
                <a:latin typeface="標楷體" panose="03000509000000000000" pitchFamily="65" charset="-120"/>
                <a:ea typeface="標楷體" panose="03000509000000000000" pitchFamily="65" charset="-120"/>
              </a:rPr>
              <a:t>文獻與方案：文獻與方案</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內容與流程</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、文獻與工具</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定義與內涵</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r>
              <a:rPr lang="zh-TW" altLang="en-US" sz="3200" b="1" u="sng" dirty="0" smtClean="0">
                <a:latin typeface="標楷體" panose="03000509000000000000" pitchFamily="65" charset="-120"/>
                <a:ea typeface="標楷體" panose="03000509000000000000" pitchFamily="65" charset="-120"/>
              </a:rPr>
              <a:t>進行來回思考</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審查意見多指出：</a:t>
            </a:r>
            <a:endParaRPr lang="en-US" altLang="zh-TW" sz="3200" dirty="0" smtClean="0">
              <a:latin typeface="標楷體" panose="03000509000000000000" pitchFamily="65" charset="-120"/>
              <a:ea typeface="標楷體" panose="03000509000000000000" pitchFamily="65" charset="-120"/>
            </a:endParaRPr>
          </a:p>
          <a:p>
            <a:pPr lvl="1"/>
            <a:r>
              <a:rPr lang="zh-TW" altLang="en-US" sz="3000" dirty="0" smtClean="0">
                <a:latin typeface="標楷體" panose="03000509000000000000" pitchFamily="65" charset="-120"/>
                <a:ea typeface="標楷體" panose="03000509000000000000" pitchFamily="65" charset="-120"/>
              </a:rPr>
              <a:t>文獻中提到的教學方法、學習效應等方案內容寫得太簡單或太隨意</a:t>
            </a:r>
            <a:endParaRPr lang="en-US" altLang="zh-TW" sz="3000" dirty="0" smtClean="0">
              <a:latin typeface="標楷體" panose="03000509000000000000" pitchFamily="65" charset="-120"/>
              <a:ea typeface="標楷體" panose="03000509000000000000" pitchFamily="65" charset="-120"/>
            </a:endParaRPr>
          </a:p>
          <a:p>
            <a:pPr lvl="1"/>
            <a:r>
              <a:rPr lang="zh-TW" altLang="en-US" sz="3000" dirty="0" smtClean="0">
                <a:latin typeface="標楷體" panose="03000509000000000000" pitchFamily="65" charset="-120"/>
                <a:ea typeface="標楷體" panose="03000509000000000000" pitchFamily="65" charset="-120"/>
              </a:rPr>
              <a:t>方案為何得以有效解決問題</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論述與理念顯示研究者的功力</a:t>
            </a:r>
            <a:r>
              <a:rPr lang="en-US" altLang="zh-TW" sz="3000" dirty="0" smtClean="0">
                <a:latin typeface="標楷體" panose="03000509000000000000" pitchFamily="65" charset="-120"/>
                <a:ea typeface="標楷體" panose="03000509000000000000" pitchFamily="65" charset="-120"/>
              </a:rPr>
              <a:t>)</a:t>
            </a:r>
          </a:p>
          <a:p>
            <a:pPr lvl="2"/>
            <a:r>
              <a:rPr lang="zh-TW" altLang="en-US" sz="2800" dirty="0">
                <a:latin typeface="標楷體" panose="03000509000000000000" pitchFamily="65" charset="-120"/>
                <a:ea typeface="標楷體" panose="03000509000000000000" pitchFamily="65" charset="-120"/>
              </a:rPr>
              <a:t>最好包含方案的</a:t>
            </a:r>
            <a:r>
              <a:rPr lang="zh-TW" altLang="en-US" sz="2800" dirty="0" smtClean="0">
                <a:latin typeface="標楷體" panose="03000509000000000000" pitchFamily="65" charset="-120"/>
                <a:ea typeface="標楷體" panose="03000509000000000000" pitchFamily="65" charset="-120"/>
              </a:rPr>
              <a:t>細節，可能到最後不一定有效，才能夠進一步討論與省思。</a:t>
            </a:r>
            <a:endParaRPr lang="en-US" altLang="zh-TW" sz="2800" dirty="0" smtClean="0">
              <a:latin typeface="標楷體" panose="03000509000000000000" pitchFamily="65" charset="-120"/>
              <a:ea typeface="標楷體" panose="03000509000000000000" pitchFamily="65" charset="-120"/>
            </a:endParaRPr>
          </a:p>
          <a:p>
            <a:pPr lvl="1"/>
            <a:endParaRPr lang="en-US" altLang="zh-TW" sz="3000" dirty="0" smtClean="0">
              <a:latin typeface="標楷體" panose="03000509000000000000" pitchFamily="65" charset="-120"/>
              <a:ea typeface="標楷體" panose="03000509000000000000" pitchFamily="65" charset="-120"/>
            </a:endParaRPr>
          </a:p>
          <a:p>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69</a:t>
            </a:fld>
            <a:endParaRPr lang="en-US" dirty="0"/>
          </a:p>
        </p:txBody>
      </p:sp>
      <p:sp>
        <p:nvSpPr>
          <p:cNvPr id="5" name="文字方塊 4"/>
          <p:cNvSpPr txBox="1"/>
          <p:nvPr/>
        </p:nvSpPr>
        <p:spPr>
          <a:xfrm>
            <a:off x="5256073" y="973668"/>
            <a:ext cx="3927115" cy="707886"/>
          </a:xfrm>
          <a:prstGeom prst="rect">
            <a:avLst/>
          </a:prstGeom>
          <a:noFill/>
          <a:ln>
            <a:solidFill>
              <a:schemeClr val="accent1"/>
            </a:solidFill>
          </a:ln>
        </p:spPr>
        <p:txBody>
          <a:bodyPr wrap="square" rtlCol="0">
            <a:spAutoFit/>
          </a:bodyPr>
          <a:lstStyle/>
          <a:p>
            <a:r>
              <a:rPr lang="zh-TW" altLang="en-US" sz="4000" dirty="0" smtClean="0">
                <a:solidFill>
                  <a:srgbClr val="FFFF00"/>
                </a:solidFill>
                <a:latin typeface="標楷體" panose="03000509000000000000" pitchFamily="65" charset="-120"/>
                <a:ea typeface="標楷體" panose="03000509000000000000" pitchFamily="65" charset="-120"/>
                <a:cs typeface="Times New Roman" panose="02020603050405020304" pitchFamily="18" charset="0"/>
              </a:rPr>
              <a:t>文獻與研究設計</a:t>
            </a:r>
            <a:endParaRPr lang="zh-TW" altLang="en-US" sz="4000" dirty="0">
              <a:solidFill>
                <a:srgbClr val="FFFF00"/>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07559575"/>
      </p:ext>
    </p:extLst>
  </p:cSld>
  <p:clrMapOvr>
    <a:masterClrMapping/>
  </p:clrMapOvr>
  <p:transition spd="slow">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FF00"/>
                </a:solidFill>
                <a:latin typeface="Times New Roman" panose="02020603050405020304" pitchFamily="18" charset="0"/>
                <a:ea typeface="標楷體" panose="03000509000000000000" pitchFamily="65" charset="-120"/>
              </a:rPr>
              <a:t>教學實踐</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研究</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的精神</a:t>
            </a:r>
            <a:r>
              <a:rPr lang="zh-TW" altLang="en-US" dirty="0">
                <a:latin typeface="Times New Roman" panose="02020603050405020304" pitchFamily="18" charset="0"/>
                <a:ea typeface="標楷體" panose="03000509000000000000" pitchFamily="65" charset="-120"/>
              </a:rPr>
              <a:t>與實踐作法</a:t>
            </a:r>
          </a:p>
        </p:txBody>
      </p:sp>
      <p:sp>
        <p:nvSpPr>
          <p:cNvPr id="5" name="內容版面配置區 4"/>
          <p:cNvSpPr>
            <a:spLocks noGrp="1"/>
          </p:cNvSpPr>
          <p:nvPr>
            <p:ph sz="half" idx="1"/>
          </p:nvPr>
        </p:nvSpPr>
        <p:spPr>
          <a:xfrm>
            <a:off x="219808" y="2360246"/>
            <a:ext cx="5671038" cy="4198816"/>
          </a:xfrm>
        </p:spPr>
        <p:txBody>
          <a:bodyPr>
            <a:noAutofit/>
          </a:bodyPr>
          <a:lstStyle/>
          <a:p>
            <a:pPr>
              <a:spcBef>
                <a:spcPts val="600"/>
              </a:spcBef>
            </a:pPr>
            <a:r>
              <a:rPr lang="zh-TW" altLang="en-US" sz="2800" dirty="0" smtClean="0">
                <a:latin typeface="Times New Roman" panose="02020603050405020304" pitchFamily="18" charset="0"/>
                <a:ea typeface="標楷體" panose="03000509000000000000" pitchFamily="65" charset="-120"/>
              </a:rPr>
              <a:t>理念：改善學生學習成效，提升教學品質、提煉教師教學實務</a:t>
            </a:r>
            <a:endParaRPr lang="en-US" altLang="zh-TW" sz="2800" dirty="0" smtClean="0">
              <a:latin typeface="Times New Roman" panose="02020603050405020304" pitchFamily="18" charset="0"/>
              <a:ea typeface="標楷體" panose="03000509000000000000" pitchFamily="65" charset="-120"/>
            </a:endParaRPr>
          </a:p>
          <a:p>
            <a:pPr>
              <a:spcBef>
                <a:spcPts val="600"/>
              </a:spcBef>
            </a:pPr>
            <a:r>
              <a:rPr lang="zh-TW" altLang="en-US" sz="2800" dirty="0" smtClean="0">
                <a:latin typeface="Times New Roman" panose="02020603050405020304" pitchFamily="18" charset="0"/>
                <a:ea typeface="標楷體" panose="03000509000000000000" pitchFamily="65" charset="-120"/>
              </a:rPr>
              <a:t>核心一：</a:t>
            </a:r>
            <a:r>
              <a:rPr lang="zh-TW" altLang="en-US" sz="2800" u="sng" dirty="0" smtClean="0">
                <a:solidFill>
                  <a:srgbClr val="C00000"/>
                </a:solidFill>
                <a:latin typeface="Times New Roman" panose="02020603050405020304" pitchFamily="18" charset="0"/>
                <a:ea typeface="標楷體" panose="03000509000000000000" pitchFamily="65" charset="-120"/>
              </a:rPr>
              <a:t>從要改變的學生學習問題探討課程內容與</a:t>
            </a:r>
            <a:r>
              <a:rPr lang="zh-TW" altLang="en-US" sz="2800" u="sng" dirty="0">
                <a:solidFill>
                  <a:srgbClr val="C00000"/>
                </a:solidFill>
                <a:latin typeface="Times New Roman" panose="02020603050405020304" pitchFamily="18" charset="0"/>
                <a:ea typeface="標楷體" panose="03000509000000000000" pitchFamily="65" charset="-120"/>
              </a:rPr>
              <a:t>教學</a:t>
            </a:r>
            <a:r>
              <a:rPr lang="zh-TW" altLang="en-US" sz="2800" u="sng" dirty="0" smtClean="0">
                <a:solidFill>
                  <a:srgbClr val="C00000"/>
                </a:solidFill>
                <a:latin typeface="Times New Roman" panose="02020603050405020304" pitchFamily="18" charset="0"/>
                <a:ea typeface="標楷體" panose="03000509000000000000" pitchFamily="65" charset="-120"/>
              </a:rPr>
              <a:t>方法</a:t>
            </a:r>
            <a:endParaRPr lang="en-US" altLang="zh-TW" sz="2800" u="sng" dirty="0" smtClean="0">
              <a:solidFill>
                <a:srgbClr val="C00000"/>
              </a:solidFill>
              <a:latin typeface="Times New Roman" panose="02020603050405020304" pitchFamily="18" charset="0"/>
              <a:ea typeface="標楷體" panose="03000509000000000000" pitchFamily="65" charset="-120"/>
            </a:endParaRPr>
          </a:p>
          <a:p>
            <a:pPr lvl="1">
              <a:spcBef>
                <a:spcPts val="600"/>
              </a:spcBef>
            </a:pPr>
            <a:r>
              <a:rPr lang="zh-TW" altLang="en-US" sz="2400" dirty="0">
                <a:latin typeface="Times New Roman" panose="02020603050405020304" pitchFamily="18" charset="0"/>
                <a:ea typeface="標楷體" panose="03000509000000000000" pitchFamily="65" charset="-120"/>
              </a:rPr>
              <a:t>了解學生</a:t>
            </a:r>
            <a:r>
              <a:rPr lang="zh-TW" altLang="en-US" sz="2400" dirty="0" smtClean="0">
                <a:latin typeface="Times New Roman" panose="02020603050405020304" pitchFamily="18" charset="0"/>
                <a:ea typeface="標楷體" panose="03000509000000000000" pitchFamily="65" charset="-120"/>
              </a:rPr>
              <a:t>起點、問題、需求</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400" dirty="0" smtClean="0">
                <a:latin typeface="Times New Roman" panose="02020603050405020304" pitchFamily="18" charset="0"/>
                <a:ea typeface="標楷體" panose="03000509000000000000" pitchFamily="65" charset="-120"/>
              </a:rPr>
              <a:t>發展相對應且有效</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文獻</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課程內容與教學方法</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400" dirty="0" smtClean="0">
                <a:latin typeface="Times New Roman" panose="02020603050405020304" pitchFamily="18" charset="0"/>
                <a:ea typeface="標楷體" panose="03000509000000000000" pitchFamily="65" charset="-120"/>
              </a:rPr>
              <a:t>探究學生學習與教學改善情形</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400" dirty="0" smtClean="0">
                <a:latin typeface="Times New Roman" panose="02020603050405020304" pitchFamily="18" charset="0"/>
                <a:ea typeface="標楷體" panose="03000509000000000000" pitchFamily="65" charset="-120"/>
              </a:rPr>
              <a:t>符合公共社群的思考</a:t>
            </a:r>
            <a:r>
              <a:rPr lang="en-US" altLang="zh-TW" sz="2400" dirty="0" smtClean="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探討現象</a:t>
            </a:r>
            <a:r>
              <a:rPr lang="zh-TW" altLang="en-US" sz="2400" dirty="0" smtClean="0">
                <a:latin typeface="Times New Roman" panose="02020603050405020304" pitchFamily="18" charset="0"/>
                <a:ea typeface="標楷體" panose="03000509000000000000" pitchFamily="65" charset="-120"/>
              </a:rPr>
              <a:t>不能太私有化</a:t>
            </a:r>
            <a:r>
              <a:rPr lang="en-US" altLang="zh-TW" sz="2400" dirty="0" smtClean="0">
                <a:latin typeface="Times New Roman" panose="02020603050405020304" pitchFamily="18" charset="0"/>
                <a:ea typeface="標楷體" panose="03000509000000000000" pitchFamily="65" charset="-120"/>
              </a:rPr>
              <a:t>)</a:t>
            </a:r>
            <a:endParaRPr lang="zh-TW" altLang="en-US" sz="2400" dirty="0">
              <a:latin typeface="Times New Roman" panose="02020603050405020304" pitchFamily="18" charset="0"/>
              <a:ea typeface="標楷體" panose="03000509000000000000" pitchFamily="65" charset="-120"/>
            </a:endParaRPr>
          </a:p>
        </p:txBody>
      </p:sp>
      <p:sp>
        <p:nvSpPr>
          <p:cNvPr id="6" name="內容版面配置區 5"/>
          <p:cNvSpPr>
            <a:spLocks noGrp="1"/>
          </p:cNvSpPr>
          <p:nvPr>
            <p:ph sz="half" idx="2"/>
          </p:nvPr>
        </p:nvSpPr>
        <p:spPr>
          <a:xfrm>
            <a:off x="5890846" y="2360246"/>
            <a:ext cx="6224955" cy="4198816"/>
          </a:xfrm>
        </p:spPr>
        <p:txBody>
          <a:bodyPr>
            <a:noAutofit/>
          </a:bodyPr>
          <a:lstStyle/>
          <a:p>
            <a:pPr>
              <a:spcBef>
                <a:spcPts val="600"/>
              </a:spcBef>
            </a:pPr>
            <a:r>
              <a:rPr lang="en-US" altLang="zh-TW" sz="2800" dirty="0" smtClean="0">
                <a:latin typeface="Times New Roman" panose="02020603050405020304" pitchFamily="18" charset="0"/>
                <a:ea typeface="標楷體" panose="03000509000000000000" pitchFamily="65" charset="-120"/>
              </a:rPr>
              <a:t>(</a:t>
            </a:r>
            <a:r>
              <a:rPr lang="zh-TW" altLang="en-US" sz="2800" b="1" u="sng" dirty="0" smtClean="0">
                <a:latin typeface="Times New Roman" panose="02020603050405020304" pitchFamily="18" charset="0"/>
                <a:ea typeface="標楷體" panose="03000509000000000000" pitchFamily="65" charset="-120"/>
              </a:rPr>
              <a:t>重視情境</a:t>
            </a:r>
            <a:r>
              <a:rPr lang="zh-TW" altLang="en-US" sz="2800" b="1" u="sng" dirty="0">
                <a:latin typeface="Times New Roman" panose="02020603050405020304" pitchFamily="18" charset="0"/>
                <a:ea typeface="標楷體" panose="03000509000000000000" pitchFamily="65" charset="-120"/>
              </a:rPr>
              <a:t>與詮釋的</a:t>
            </a:r>
            <a:r>
              <a:rPr lang="en-US"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 調整</a:t>
            </a:r>
            <a:endParaRPr lang="en-US" altLang="zh-TW" sz="2800" dirty="0" smtClean="0">
              <a:latin typeface="Times New Roman" panose="02020603050405020304" pitchFamily="18" charset="0"/>
              <a:ea typeface="標楷體" panose="03000509000000000000" pitchFamily="65" charset="-120"/>
            </a:endParaRPr>
          </a:p>
          <a:p>
            <a:pPr lvl="1">
              <a:spcBef>
                <a:spcPts val="600"/>
              </a:spcBef>
            </a:pPr>
            <a:r>
              <a:rPr lang="zh-TW" altLang="en-US" sz="2600" dirty="0" smtClean="0">
                <a:latin typeface="Times New Roman" panose="02020603050405020304" pitchFamily="18" charset="0"/>
                <a:ea typeface="標楷體" panose="03000509000000000000" pitchFamily="65" charset="-120"/>
              </a:rPr>
              <a:t>學生狀況如何？問題或需求？</a:t>
            </a:r>
            <a:endParaRPr lang="en-US" altLang="zh-TW" sz="2600" dirty="0" smtClean="0">
              <a:latin typeface="Times New Roman" panose="02020603050405020304" pitchFamily="18" charset="0"/>
              <a:ea typeface="標楷體" panose="03000509000000000000" pitchFamily="65" charset="-120"/>
            </a:endParaRPr>
          </a:p>
          <a:p>
            <a:pPr lvl="1">
              <a:spcBef>
                <a:spcPts val="600"/>
              </a:spcBef>
            </a:pPr>
            <a:r>
              <a:rPr lang="zh-TW" altLang="en-US" sz="2600" dirty="0" smtClean="0">
                <a:latin typeface="Times New Roman" panose="02020603050405020304" pitchFamily="18" charset="0"/>
                <a:ea typeface="標楷體" panose="03000509000000000000" pitchFamily="65" charset="-120"/>
              </a:rPr>
              <a:t>課程</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學科</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內容</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學生要學習的內容</a:t>
            </a:r>
            <a:r>
              <a:rPr lang="en-US" altLang="zh-TW" sz="2600" dirty="0" smtClean="0">
                <a:latin typeface="Times New Roman" panose="02020603050405020304" pitchFamily="18" charset="0"/>
                <a:ea typeface="標楷體" panose="03000509000000000000" pitchFamily="65" charset="-120"/>
              </a:rPr>
              <a:t>)</a:t>
            </a:r>
          </a:p>
          <a:p>
            <a:pPr lvl="2">
              <a:spcBef>
                <a:spcPts val="600"/>
              </a:spcBef>
            </a:pPr>
            <a:r>
              <a:rPr lang="zh-TW" altLang="en-US" sz="2400" dirty="0" smtClean="0">
                <a:latin typeface="Times New Roman" panose="02020603050405020304" pitchFamily="18" charset="0"/>
                <a:ea typeface="標楷體" panose="03000509000000000000" pitchFamily="65" charset="-120"/>
              </a:rPr>
              <a:t>學習哪些？</a:t>
            </a:r>
            <a:r>
              <a:rPr lang="zh-TW" altLang="en-US" sz="2400" dirty="0">
                <a:latin typeface="Times New Roman" panose="02020603050405020304" pitchFamily="18" charset="0"/>
                <a:ea typeface="標楷體" panose="03000509000000000000" pitchFamily="65" charset="-120"/>
              </a:rPr>
              <a:t>為何要學？</a:t>
            </a:r>
            <a:r>
              <a:rPr lang="zh-TW" altLang="en-US" sz="2400" dirty="0" smtClean="0">
                <a:latin typeface="Times New Roman" panose="02020603050405020304" pitchFamily="18" charset="0"/>
                <a:ea typeface="標楷體" panose="03000509000000000000" pitchFamily="65" charset="-120"/>
              </a:rPr>
              <a:t>如何組織？</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600" dirty="0" smtClean="0">
                <a:latin typeface="Times New Roman" panose="02020603050405020304" pitchFamily="18" charset="0"/>
                <a:ea typeface="標楷體" panose="03000509000000000000" pitchFamily="65" charset="-120"/>
              </a:rPr>
              <a:t>教學方法</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引導學生思考投入</a:t>
            </a:r>
            <a:r>
              <a:rPr lang="en-US" altLang="zh-TW" sz="2600" dirty="0" smtClean="0">
                <a:latin typeface="Times New Roman" panose="02020603050405020304" pitchFamily="18" charset="0"/>
                <a:ea typeface="標楷體" panose="03000509000000000000" pitchFamily="65" charset="-120"/>
              </a:rPr>
              <a:t>)</a:t>
            </a:r>
          </a:p>
          <a:p>
            <a:pPr lvl="2">
              <a:spcBef>
                <a:spcPts val="600"/>
              </a:spcBef>
            </a:pPr>
            <a:r>
              <a:rPr lang="zh-TW" altLang="en-US" sz="2400" dirty="0">
                <a:latin typeface="Times New Roman" panose="02020603050405020304" pitchFamily="18" charset="0"/>
                <a:ea typeface="標楷體" panose="03000509000000000000" pitchFamily="65" charset="-120"/>
              </a:rPr>
              <a:t>如何</a:t>
            </a:r>
            <a:r>
              <a:rPr lang="zh-TW" altLang="en-US" sz="2400" dirty="0" smtClean="0">
                <a:latin typeface="Times New Roman" panose="02020603050405020304" pitchFamily="18" charset="0"/>
                <a:ea typeface="標楷體" panose="03000509000000000000" pitchFamily="65" charset="-120"/>
              </a:rPr>
              <a:t>學習？如何理解？階段步驟？</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600" dirty="0">
                <a:latin typeface="Times New Roman" panose="02020603050405020304" pitchFamily="18" charset="0"/>
                <a:ea typeface="標楷體" panose="03000509000000000000" pitchFamily="65" charset="-120"/>
              </a:rPr>
              <a:t>評量</a:t>
            </a:r>
            <a:r>
              <a:rPr lang="zh-TW" altLang="en-US" sz="2600" dirty="0" smtClean="0">
                <a:latin typeface="Times New Roman" panose="02020603050405020304" pitchFamily="18" charset="0"/>
                <a:ea typeface="標楷體" panose="03000509000000000000" pitchFamily="65" charset="-120"/>
              </a:rPr>
              <a:t>設計</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確認學生學習的結果</a:t>
            </a:r>
            <a:r>
              <a:rPr lang="en-US" altLang="zh-TW" sz="2600" dirty="0" smtClean="0">
                <a:latin typeface="Times New Roman" panose="02020603050405020304" pitchFamily="18" charset="0"/>
                <a:ea typeface="標楷體" panose="03000509000000000000" pitchFamily="65" charset="-120"/>
              </a:rPr>
              <a:t>)</a:t>
            </a:r>
          </a:p>
          <a:p>
            <a:pPr lvl="2">
              <a:spcBef>
                <a:spcPts val="600"/>
              </a:spcBef>
            </a:pPr>
            <a:r>
              <a:rPr lang="zh-TW" altLang="en-US" sz="2400" dirty="0">
                <a:latin typeface="Times New Roman" panose="02020603050405020304" pitchFamily="18" charset="0"/>
                <a:ea typeface="標楷體" panose="03000509000000000000" pitchFamily="65" charset="-120"/>
              </a:rPr>
              <a:t>學得</a:t>
            </a:r>
            <a:r>
              <a:rPr lang="zh-TW" altLang="en-US" sz="2400" dirty="0" smtClean="0">
                <a:latin typeface="Times New Roman" panose="02020603050405020304" pitchFamily="18" charset="0"/>
                <a:ea typeface="標楷體" panose="03000509000000000000" pitchFamily="65" charset="-120"/>
              </a:rPr>
              <a:t>如何？如何精準知道？</a:t>
            </a:r>
            <a:endParaRPr lang="en-US" altLang="zh-TW" sz="2400" dirty="0" smtClean="0">
              <a:latin typeface="Times New Roman" panose="02020603050405020304" pitchFamily="18" charset="0"/>
              <a:ea typeface="標楷體" panose="03000509000000000000" pitchFamily="65" charset="-120"/>
            </a:endParaRPr>
          </a:p>
          <a:p>
            <a:pPr>
              <a:spcBef>
                <a:spcPts val="600"/>
              </a:spcBef>
            </a:pPr>
            <a:r>
              <a:rPr lang="zh-TW" altLang="en-US" sz="2800" dirty="0" smtClean="0">
                <a:latin typeface="Times New Roman" panose="02020603050405020304" pitchFamily="18" charset="0"/>
                <a:ea typeface="標楷體" panose="03000509000000000000" pitchFamily="65" charset="-120"/>
              </a:rPr>
              <a:t>從學習效應回饋教學方案</a:t>
            </a:r>
            <a:endParaRPr lang="zh-TW" altLang="en-US" sz="2800"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ea typeface="標楷體" panose="03000509000000000000" pitchFamily="65" charset="-120"/>
              </a:rPr>
              <a:pPr/>
              <a:t>7</a:t>
            </a:fld>
            <a:endParaRPr lang="en-US" dirty="0">
              <a:latin typeface="Times New Roman" panose="02020603050405020304" pitchFamily="18" charset="0"/>
              <a:ea typeface="標楷體" panose="03000509000000000000" pitchFamily="65" charset="-120"/>
            </a:endParaRPr>
          </a:p>
        </p:txBody>
      </p:sp>
      <p:sp>
        <p:nvSpPr>
          <p:cNvPr id="3" name="向下箭號 2"/>
          <p:cNvSpPr/>
          <p:nvPr/>
        </p:nvSpPr>
        <p:spPr>
          <a:xfrm>
            <a:off x="0" y="4459654"/>
            <a:ext cx="799096" cy="2076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系統性</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7193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交稿前自我檢視</a:t>
            </a:r>
            <a:r>
              <a:rPr lang="en-US" altLang="zh-TW" dirty="0" smtClean="0">
                <a:latin typeface="標楷體" panose="03000509000000000000" pitchFamily="65" charset="-120"/>
                <a:ea typeface="標楷體" panose="03000509000000000000" pitchFamily="65" charset="-120"/>
              </a:rPr>
              <a:t>#3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7537" y="2479431"/>
            <a:ext cx="11464165" cy="3930161"/>
          </a:xfrm>
        </p:spPr>
        <p:txBody>
          <a:bodyPr>
            <a:normAutofit/>
          </a:bodyPr>
          <a:lstStyle/>
          <a:p>
            <a:pPr>
              <a:spcBef>
                <a:spcPts val="1200"/>
              </a:spcBef>
            </a:pPr>
            <a:r>
              <a:rPr lang="zh-TW" altLang="en-US" sz="3600" dirty="0" smtClean="0">
                <a:latin typeface="標楷體" panose="03000509000000000000" pitchFamily="65" charset="-120"/>
                <a:ea typeface="標楷體" panose="03000509000000000000" pitchFamily="65" charset="-120"/>
              </a:rPr>
              <a:t>方案實踐與效應評估來回思考</a:t>
            </a:r>
            <a:endParaRPr lang="en-US" altLang="zh-TW" sz="3600" dirty="0" smtClean="0">
              <a:latin typeface="標楷體" panose="03000509000000000000" pitchFamily="65" charset="-120"/>
              <a:ea typeface="標楷體" panose="03000509000000000000" pitchFamily="65" charset="-120"/>
            </a:endParaRPr>
          </a:p>
          <a:p>
            <a:pPr lvl="1">
              <a:spcBef>
                <a:spcPts val="1200"/>
              </a:spcBef>
            </a:pPr>
            <a:r>
              <a:rPr lang="zh-TW" altLang="en-US" sz="3200" dirty="0">
                <a:latin typeface="標楷體" panose="03000509000000000000" pitchFamily="65" charset="-120"/>
                <a:ea typeface="標楷體" panose="03000509000000000000" pitchFamily="65" charset="-120"/>
              </a:rPr>
              <a:t>學生的學習就是來自教師的教學，即使學生有其他因素，也是綜合起來在課堂中學習，</a:t>
            </a:r>
            <a:r>
              <a:rPr lang="zh-TW" altLang="en-US" sz="3200" b="1" u="sng" dirty="0">
                <a:latin typeface="標楷體" panose="03000509000000000000" pitchFamily="65" charset="-120"/>
                <a:ea typeface="標楷體" panose="03000509000000000000" pitchFamily="65" charset="-120"/>
              </a:rPr>
              <a:t>從學生的表現去回應到自己的教學</a:t>
            </a:r>
            <a:endParaRPr lang="en-US" altLang="zh-TW" sz="3200" b="1" u="sng" dirty="0">
              <a:latin typeface="標楷體" panose="03000509000000000000" pitchFamily="65" charset="-120"/>
              <a:ea typeface="標楷體" panose="03000509000000000000" pitchFamily="65" charset="-120"/>
            </a:endParaRPr>
          </a:p>
          <a:p>
            <a:pPr lvl="1">
              <a:spcBef>
                <a:spcPts val="1200"/>
              </a:spcBef>
            </a:pPr>
            <a:r>
              <a:rPr lang="zh-TW" altLang="en-US"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怎麼教，會產生什麼</a:t>
            </a:r>
            <a:r>
              <a:rPr lang="zh-TW" altLang="en-US" sz="3200" dirty="0" smtClean="0">
                <a:latin typeface="標楷體" panose="03000509000000000000" pitchFamily="65" charset="-120"/>
                <a:ea typeface="標楷體" panose="03000509000000000000" pitchFamily="65" charset="-120"/>
              </a:rPr>
              <a:t>效應、用什麼工具蒐集的證據」三者的關聯，最</a:t>
            </a:r>
            <a:r>
              <a:rPr lang="zh-TW" altLang="en-US" sz="3200" dirty="0" smtClean="0">
                <a:latin typeface="標楷體" panose="03000509000000000000" pitchFamily="65" charset="-120"/>
                <a:ea typeface="標楷體" panose="03000509000000000000" pitchFamily="65" charset="-120"/>
              </a:rPr>
              <a:t>容易被</a:t>
            </a:r>
            <a:r>
              <a:rPr lang="zh-TW" altLang="en-US" sz="3200" dirty="0" smtClean="0">
                <a:latin typeface="標楷體" panose="03000509000000000000" pitchFamily="65" charset="-120"/>
                <a:ea typeface="標楷體" panose="03000509000000000000" pitchFamily="65" charset="-120"/>
              </a:rPr>
              <a:t>疏忽</a:t>
            </a:r>
            <a:endParaRPr lang="en-US" altLang="zh-TW" sz="3200" dirty="0" smtClean="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r>
              <a:rPr lang="zh-TW" altLang="en-US" dirty="0" smtClean="0"/>
              <a:t>「</a:t>
            </a:r>
            <a:endParaRPr lang="en-US" dirty="0"/>
          </a:p>
        </p:txBody>
      </p:sp>
      <p:sp>
        <p:nvSpPr>
          <p:cNvPr id="5" name="文字方塊 4"/>
          <p:cNvSpPr txBox="1"/>
          <p:nvPr/>
        </p:nvSpPr>
        <p:spPr>
          <a:xfrm>
            <a:off x="5243010" y="1018202"/>
            <a:ext cx="4880704" cy="707886"/>
          </a:xfrm>
          <a:prstGeom prst="rect">
            <a:avLst/>
          </a:prstGeom>
          <a:noFill/>
          <a:ln>
            <a:solidFill>
              <a:schemeClr val="accent1"/>
            </a:solidFill>
          </a:ln>
        </p:spPr>
        <p:txBody>
          <a:bodyPr wrap="square" rtlCol="0">
            <a:spAutoFit/>
          </a:bodyPr>
          <a:lstStyle/>
          <a:p>
            <a:r>
              <a:rPr lang="zh-TW" altLang="en-US" sz="4000" dirty="0" smtClean="0">
                <a:solidFill>
                  <a:srgbClr val="FFFF00"/>
                </a:solidFill>
                <a:latin typeface="標楷體" panose="03000509000000000000" pitchFamily="65" charset="-120"/>
                <a:ea typeface="標楷體" panose="03000509000000000000" pitchFamily="65" charset="-120"/>
                <a:cs typeface="Times New Roman" panose="02020603050405020304" pitchFamily="18" charset="0"/>
              </a:rPr>
              <a:t>資料蒐集與效應分析</a:t>
            </a:r>
            <a:endParaRPr lang="zh-TW" altLang="en-US" sz="4000" dirty="0">
              <a:solidFill>
                <a:srgbClr val="FFFF00"/>
              </a:solidFill>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940997164"/>
      </p:ext>
    </p:extLst>
  </p:cSld>
  <p:clrMapOvr>
    <a:masterClrMapping/>
  </p:clrMapOvr>
  <p:transition spd="slow">
    <p:pull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a:xfrm>
            <a:off x="578882" y="618480"/>
            <a:ext cx="8217646" cy="803476"/>
          </a:xfrm>
        </p:spPr>
        <p:txBody>
          <a:bodyPr/>
          <a:lstStyle/>
          <a:p>
            <a:r>
              <a:rPr lang="zh-TW" altLang="en-US" dirty="0" smtClean="0">
                <a:solidFill>
                  <a:schemeClr val="bg1"/>
                </a:solidFill>
                <a:latin typeface="標楷體" panose="03000509000000000000" pitchFamily="65" charset="-120"/>
                <a:ea typeface="標楷體" panose="03000509000000000000" pitchFamily="65" charset="-120"/>
              </a:rPr>
              <a:t>可參閱我的書</a:t>
            </a:r>
            <a:endParaRPr lang="zh-TW" altLang="en-US" dirty="0">
              <a:solidFill>
                <a:schemeClr val="bg1"/>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71</a:t>
            </a:fld>
            <a:endParaRPr lang="en-US" dirty="0"/>
          </a:p>
        </p:txBody>
      </p:sp>
      <p:pic>
        <p:nvPicPr>
          <p:cNvPr id="5" name="圖片 4"/>
          <p:cNvPicPr>
            <a:picLocks noChangeAspect="1"/>
          </p:cNvPicPr>
          <p:nvPr/>
        </p:nvPicPr>
        <p:blipFill>
          <a:blip r:embed="rId2"/>
          <a:stretch>
            <a:fillRect/>
          </a:stretch>
        </p:blipFill>
        <p:spPr>
          <a:xfrm>
            <a:off x="3752753" y="2114287"/>
            <a:ext cx="4485340" cy="4743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圖片 7"/>
          <p:cNvPicPr>
            <a:picLocks noChangeAspect="1"/>
          </p:cNvPicPr>
          <p:nvPr/>
        </p:nvPicPr>
        <p:blipFill>
          <a:blip r:embed="rId3"/>
          <a:stretch>
            <a:fillRect/>
          </a:stretch>
        </p:blipFill>
        <p:spPr>
          <a:xfrm>
            <a:off x="7169562" y="798048"/>
            <a:ext cx="4809945" cy="5367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圖片 2"/>
          <p:cNvPicPr>
            <a:picLocks noChangeAspect="1"/>
          </p:cNvPicPr>
          <p:nvPr/>
        </p:nvPicPr>
        <p:blipFill>
          <a:blip r:embed="rId4"/>
          <a:stretch>
            <a:fillRect/>
          </a:stretch>
        </p:blipFill>
        <p:spPr>
          <a:xfrm>
            <a:off x="373589" y="1491023"/>
            <a:ext cx="3379164" cy="4605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84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latin typeface="Times New Roman" panose="02020603050405020304" pitchFamily="18" charset="0"/>
                <a:ea typeface="標楷體" panose="03000509000000000000" pitchFamily="65" charset="-120"/>
              </a:rPr>
              <a:t>B</a:t>
            </a:r>
            <a:r>
              <a:rPr lang="zh-TW" altLang="en-US" sz="4000" dirty="0" smtClean="0">
                <a:latin typeface="Times New Roman" panose="02020603050405020304" pitchFamily="18" charset="0"/>
                <a:ea typeface="標楷體" panose="03000509000000000000" pitchFamily="65" charset="-120"/>
              </a:rPr>
              <a:t>計畫內容</a:t>
            </a:r>
            <a:endParaRPr lang="zh-TW" altLang="en-US" sz="4000" dirty="0">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a:xfrm>
            <a:off x="4130516" y="2236059"/>
            <a:ext cx="7976139" cy="3823677"/>
          </a:xfrm>
        </p:spPr>
        <p:txBody>
          <a:bodyPr>
            <a:normAutofit/>
          </a:bodyPr>
          <a:lstStyle/>
          <a:p>
            <a:r>
              <a:rPr lang="zh-TW" altLang="en-US" sz="3200" dirty="0" smtClean="0">
                <a:latin typeface="標楷體" panose="03000509000000000000" pitchFamily="65" charset="-120"/>
                <a:ea typeface="標楷體" panose="03000509000000000000" pitchFamily="65" charset="-120"/>
              </a:rPr>
              <a:t>設計一學期的課程</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以</a:t>
            </a:r>
            <a:r>
              <a:rPr lang="en-US" altLang="zh-TW" sz="3200" u="sng" dirty="0" smtClean="0">
                <a:latin typeface="Times New Roman" panose="02020603050405020304" pitchFamily="18" charset="0"/>
                <a:ea typeface="標楷體" panose="03000509000000000000" pitchFamily="65" charset="-120"/>
                <a:cs typeface="Times New Roman" panose="02020603050405020304" pitchFamily="18" charset="0"/>
              </a:rPr>
              <a:t>PBL</a:t>
            </a:r>
            <a:r>
              <a:rPr lang="zh-TW" altLang="en-US" sz="3200" dirty="0" smtClean="0">
                <a:latin typeface="標楷體" panose="03000509000000000000" pitchFamily="65" charset="-120"/>
                <a:ea typeface="標楷體" panose="03000509000000000000" pitchFamily="65" charset="-120"/>
              </a:rPr>
              <a:t>為主要教學方法</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邀請</a:t>
            </a:r>
            <a:r>
              <a:rPr lang="zh-TW" altLang="en-US" sz="3200" u="sng" dirty="0" smtClean="0">
                <a:latin typeface="標楷體" panose="03000509000000000000" pitchFamily="65" charset="-120"/>
                <a:ea typeface="標楷體" panose="03000509000000000000" pitchFamily="65" charset="-120"/>
              </a:rPr>
              <a:t>業師</a:t>
            </a:r>
            <a:r>
              <a:rPr lang="zh-TW" altLang="en-US" sz="3200" dirty="0" smtClean="0">
                <a:latin typeface="標楷體" panose="03000509000000000000" pitchFamily="65" charset="-120"/>
                <a:ea typeface="標楷體" panose="03000509000000000000" pitchFamily="65" charset="-120"/>
              </a:rPr>
              <a:t>進入，提供業界議題</a:t>
            </a:r>
            <a:endParaRPr lang="en-US" altLang="zh-TW" sz="3200" dirty="0" smtClean="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學生活動</a:t>
            </a:r>
            <a:r>
              <a:rPr lang="zh-TW" altLang="en-US" sz="3200" dirty="0" smtClean="0">
                <a:latin typeface="標楷體" panose="03000509000000000000" pitchFamily="65" charset="-120"/>
                <a:ea typeface="標楷體" panose="03000509000000000000" pitchFamily="65" charset="-120"/>
              </a:rPr>
              <a:t>：學生互評、討論、填寫回饋單</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預期以學生學習成果判斷方案可行性</a:t>
            </a: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5" name="書卷 (垂直) 4"/>
          <p:cNvSpPr/>
          <p:nvPr/>
        </p:nvSpPr>
        <p:spPr>
          <a:xfrm>
            <a:off x="351693" y="2391507"/>
            <a:ext cx="3778824" cy="403566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審查意見</a:t>
            </a:r>
            <a:r>
              <a:rPr lang="en-US" altLang="zh-TW" sz="3200" dirty="0" smtClean="0">
                <a:latin typeface="標楷體" panose="03000509000000000000" pitchFamily="65" charset="-120"/>
                <a:ea typeface="標楷體" panose="03000509000000000000" pitchFamily="65" charset="-120"/>
              </a:rPr>
              <a:t>】</a:t>
            </a:r>
          </a:p>
          <a:p>
            <a:pPr algn="ctr"/>
            <a:r>
              <a:rPr lang="zh-TW" altLang="en-US" sz="3200" dirty="0" smtClean="0">
                <a:latin typeface="標楷體" panose="03000509000000000000" pitchFamily="65" charset="-120"/>
                <a:ea typeface="標楷體" panose="03000509000000000000" pitchFamily="65" charset="-120"/>
              </a:rPr>
              <a:t>研究方法不夠嚴謹，難以判斷方案可行性</a:t>
            </a:r>
            <a:endParaRPr lang="zh-TW" altLang="en-US" sz="3200" dirty="0">
              <a:latin typeface="標楷體" panose="03000509000000000000" pitchFamily="65" charset="-120"/>
              <a:ea typeface="標楷體" panose="03000509000000000000" pitchFamily="65" charset="-120"/>
            </a:endParaRPr>
          </a:p>
        </p:txBody>
      </p:sp>
      <p:sp>
        <p:nvSpPr>
          <p:cNvPr id="6" name="文字方塊 5"/>
          <p:cNvSpPr txBox="1"/>
          <p:nvPr/>
        </p:nvSpPr>
        <p:spPr>
          <a:xfrm>
            <a:off x="3837906" y="5536516"/>
            <a:ext cx="8149878" cy="954107"/>
          </a:xfrm>
          <a:prstGeom prst="rect">
            <a:avLst/>
          </a:prstGeom>
          <a:noFill/>
          <a:ln>
            <a:solidFill>
              <a:schemeClr val="accent1"/>
            </a:solidFill>
          </a:ln>
        </p:spPr>
        <p:txBody>
          <a:bodyPr wrap="square" rtlCol="0">
            <a:spAutoFit/>
          </a:bodyPr>
          <a:lstStyle/>
          <a:p>
            <a:pPr marL="457200" indent="-457200">
              <a:buFont typeface="Arial" panose="020B0604020202020204" pitchFamily="34" charset="0"/>
              <a:buChar char="•"/>
            </a:pPr>
            <a:r>
              <a:rPr lang="zh-TW" altLang="en-US" sz="2800" dirty="0" smtClean="0">
                <a:solidFill>
                  <a:srgbClr val="C00000"/>
                </a:solidFill>
                <a:latin typeface="標楷體" panose="03000509000000000000" pitchFamily="65" charset="-120"/>
                <a:ea typeface="標楷體" panose="03000509000000000000" pitchFamily="65" charset="-120"/>
              </a:rPr>
              <a:t>要用</a:t>
            </a:r>
            <a:r>
              <a:rPr lang="zh-TW" altLang="en-US" sz="2800" u="sng" dirty="0" smtClean="0">
                <a:solidFill>
                  <a:srgbClr val="C00000"/>
                </a:solidFill>
                <a:latin typeface="標楷體" panose="03000509000000000000" pitchFamily="65" charset="-120"/>
                <a:ea typeface="標楷體" panose="03000509000000000000" pitchFamily="65" charset="-120"/>
              </a:rPr>
              <a:t>科研</a:t>
            </a:r>
            <a:r>
              <a:rPr lang="zh-TW" altLang="en-US" sz="2800" dirty="0" smtClean="0">
                <a:solidFill>
                  <a:srgbClr val="C00000"/>
                </a:solidFill>
                <a:latin typeface="標楷體" panose="03000509000000000000" pitchFamily="65" charset="-120"/>
                <a:ea typeface="標楷體" panose="03000509000000000000" pitchFamily="65" charset="-120"/>
              </a:rPr>
              <a:t>的方法研究教學，只是場域在自己課堂</a:t>
            </a:r>
            <a:endParaRPr lang="en-US" altLang="zh-TW" sz="2800" dirty="0" smtClean="0">
              <a:solidFill>
                <a:srgbClr val="C00000"/>
              </a:solidFill>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800" dirty="0" smtClean="0">
                <a:solidFill>
                  <a:srgbClr val="C00000"/>
                </a:solidFill>
                <a:latin typeface="標楷體" panose="03000509000000000000" pitchFamily="65" charset="-120"/>
                <a:ea typeface="標楷體" panose="03000509000000000000" pitchFamily="65" charset="-120"/>
              </a:rPr>
              <a:t>用準確工具蒐集資料，才能準確地解釋研究結果</a:t>
            </a:r>
            <a:endParaRPr lang="zh-TW" altLang="en-US" sz="280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6095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FF00"/>
                </a:solidFill>
                <a:latin typeface="Times New Roman" panose="02020603050405020304" pitchFamily="18" charset="0"/>
                <a:ea typeface="標楷體" panose="03000509000000000000" pitchFamily="65" charset="-120"/>
              </a:rPr>
              <a:t>教學</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實踐</a:t>
            </a:r>
            <a:r>
              <a:rPr lang="en-US" altLang="zh-TW" dirty="0" smtClean="0">
                <a:latin typeface="Times New Roman" panose="02020603050405020304" pitchFamily="18" charset="0"/>
                <a:ea typeface="標楷體" panose="03000509000000000000" pitchFamily="65" charset="-120"/>
              </a:rPr>
              <a:t>)</a:t>
            </a:r>
            <a:r>
              <a:rPr lang="zh-TW" altLang="en-US" dirty="0" smtClean="0">
                <a:solidFill>
                  <a:srgbClr val="FFFF00"/>
                </a:solidFill>
                <a:latin typeface="Times New Roman" panose="02020603050405020304" pitchFamily="18" charset="0"/>
                <a:ea typeface="標楷體" panose="03000509000000000000" pitchFamily="65" charset="-120"/>
              </a:rPr>
              <a:t>研究</a:t>
            </a:r>
            <a:r>
              <a:rPr lang="zh-TW" altLang="en-US" dirty="0" smtClean="0">
                <a:latin typeface="Times New Roman" panose="02020603050405020304" pitchFamily="18" charset="0"/>
                <a:ea typeface="標楷體" panose="03000509000000000000" pitchFamily="65" charset="-120"/>
              </a:rPr>
              <a:t>的精神</a:t>
            </a:r>
            <a:r>
              <a:rPr lang="zh-TW" altLang="en-US" dirty="0">
                <a:latin typeface="Times New Roman" panose="02020603050405020304" pitchFamily="18" charset="0"/>
                <a:ea typeface="標楷體" panose="03000509000000000000" pitchFamily="65" charset="-120"/>
              </a:rPr>
              <a:t>與實踐作法</a:t>
            </a:r>
          </a:p>
        </p:txBody>
      </p:sp>
      <p:sp>
        <p:nvSpPr>
          <p:cNvPr id="5" name="內容版面配置區 4"/>
          <p:cNvSpPr>
            <a:spLocks noGrp="1"/>
          </p:cNvSpPr>
          <p:nvPr>
            <p:ph sz="half" idx="1"/>
          </p:nvPr>
        </p:nvSpPr>
        <p:spPr>
          <a:xfrm>
            <a:off x="219808" y="2360246"/>
            <a:ext cx="5671038" cy="4198816"/>
          </a:xfrm>
        </p:spPr>
        <p:txBody>
          <a:bodyPr>
            <a:noAutofit/>
          </a:bodyPr>
          <a:lstStyle/>
          <a:p>
            <a:pPr>
              <a:spcBef>
                <a:spcPts val="600"/>
              </a:spcBef>
            </a:pPr>
            <a:r>
              <a:rPr lang="zh-TW" altLang="en-US" sz="2800" dirty="0" smtClean="0">
                <a:latin typeface="Times New Roman" panose="02020603050405020304" pitchFamily="18" charset="0"/>
                <a:ea typeface="標楷體" panose="03000509000000000000" pitchFamily="65" charset="-120"/>
              </a:rPr>
              <a:t>理念：改善學生學習成效，提升教學品質、提煉教師教學實務</a:t>
            </a:r>
            <a:endParaRPr lang="en-US" altLang="zh-TW" sz="2800" dirty="0" smtClean="0">
              <a:latin typeface="Times New Roman" panose="02020603050405020304" pitchFamily="18" charset="0"/>
              <a:ea typeface="標楷體" panose="03000509000000000000" pitchFamily="65" charset="-120"/>
            </a:endParaRPr>
          </a:p>
          <a:p>
            <a:pPr>
              <a:spcBef>
                <a:spcPts val="600"/>
              </a:spcBef>
            </a:pPr>
            <a:r>
              <a:rPr lang="zh-TW" altLang="en-US" sz="2800" dirty="0" smtClean="0">
                <a:latin typeface="Times New Roman" panose="02020603050405020304" pitchFamily="18" charset="0"/>
                <a:ea typeface="標楷體" panose="03000509000000000000" pitchFamily="65" charset="-120"/>
              </a:rPr>
              <a:t>核心二：</a:t>
            </a:r>
            <a:r>
              <a:rPr lang="zh-TW" altLang="en-US" sz="2800" u="sng" dirty="0" smtClean="0">
                <a:solidFill>
                  <a:srgbClr val="C00000"/>
                </a:solidFill>
                <a:latin typeface="Times New Roman" panose="02020603050405020304" pitchFamily="18" charset="0"/>
                <a:ea typeface="標楷體" panose="03000509000000000000" pitchFamily="65" charset="-120"/>
              </a:rPr>
              <a:t>蒐集充分準確的證據，回饋到課程與教學方案</a:t>
            </a:r>
            <a:endParaRPr lang="en-US" altLang="zh-TW" sz="2800" u="sng" dirty="0" smtClean="0">
              <a:solidFill>
                <a:srgbClr val="C00000"/>
              </a:solidFill>
              <a:latin typeface="Times New Roman" panose="02020603050405020304" pitchFamily="18" charset="0"/>
              <a:ea typeface="標楷體" panose="03000509000000000000" pitchFamily="65" charset="-120"/>
            </a:endParaRPr>
          </a:p>
          <a:p>
            <a:pPr lvl="1">
              <a:spcBef>
                <a:spcPts val="600"/>
              </a:spcBef>
            </a:pPr>
            <a:r>
              <a:rPr lang="zh-TW" altLang="en-US" sz="2400" dirty="0" smtClean="0">
                <a:latin typeface="Times New Roman" panose="02020603050405020304" pitchFamily="18" charset="0"/>
                <a:ea typeface="標楷體" panose="03000509000000000000" pitchFamily="65" charset="-120"/>
              </a:rPr>
              <a:t>要改善學生什麼</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效應</a:t>
            </a:r>
            <a:r>
              <a:rPr lang="en-US" altLang="zh-TW" sz="2400" dirty="0" smtClean="0">
                <a:latin typeface="Times New Roman" panose="02020603050405020304" pitchFamily="18" charset="0"/>
                <a:ea typeface="標楷體" panose="03000509000000000000" pitchFamily="65" charset="-120"/>
              </a:rPr>
              <a:t>)</a:t>
            </a:r>
          </a:p>
          <a:p>
            <a:pPr lvl="1">
              <a:spcBef>
                <a:spcPts val="600"/>
              </a:spcBef>
            </a:pPr>
            <a:r>
              <a:rPr lang="zh-TW" altLang="en-US" sz="2400" b="1" dirty="0" smtClean="0">
                <a:solidFill>
                  <a:srgbClr val="C00000"/>
                </a:solidFill>
                <a:latin typeface="Times New Roman" panose="02020603050405020304" pitchFamily="18" charset="0"/>
                <a:ea typeface="標楷體" panose="03000509000000000000" pitchFamily="65" charset="-120"/>
              </a:rPr>
              <a:t>藉由方案實踐，促進該效應</a:t>
            </a:r>
            <a:endParaRPr lang="en-US" altLang="zh-TW" sz="2400" b="1" dirty="0" smtClean="0">
              <a:solidFill>
                <a:srgbClr val="C00000"/>
              </a:solidFill>
              <a:latin typeface="Times New Roman" panose="02020603050405020304" pitchFamily="18" charset="0"/>
              <a:ea typeface="標楷體" panose="03000509000000000000" pitchFamily="65" charset="-120"/>
            </a:endParaRPr>
          </a:p>
          <a:p>
            <a:pPr lvl="1">
              <a:spcBef>
                <a:spcPts val="600"/>
              </a:spcBef>
            </a:pPr>
            <a:r>
              <a:rPr lang="zh-TW" altLang="en-US" sz="2400" u="sng" dirty="0" smtClean="0">
                <a:latin typeface="Times New Roman" panose="02020603050405020304" pitchFamily="18" charset="0"/>
                <a:ea typeface="標楷體" panose="03000509000000000000" pitchFamily="65" charset="-120"/>
              </a:rPr>
              <a:t>準確的工具</a:t>
            </a:r>
            <a:r>
              <a:rPr lang="zh-TW" altLang="en-US" sz="2400" dirty="0" smtClean="0">
                <a:latin typeface="Times New Roman" panose="02020603050405020304" pitchFamily="18" charset="0"/>
                <a:ea typeface="標楷體" panose="03000509000000000000" pitchFamily="65" charset="-120"/>
              </a:rPr>
              <a:t>蒐集學生在該效應表現，藉此省思方案的價值</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400" dirty="0" smtClean="0">
                <a:latin typeface="Times New Roman" panose="02020603050405020304" pitchFamily="18" charset="0"/>
                <a:ea typeface="標楷體" panose="03000509000000000000" pitchFamily="65" charset="-120"/>
              </a:rPr>
              <a:t>沒有要分析的工具不要寫</a:t>
            </a:r>
            <a:endParaRPr lang="zh-TW" altLang="en-US" sz="2400" dirty="0">
              <a:latin typeface="Times New Roman" panose="02020603050405020304" pitchFamily="18" charset="0"/>
              <a:ea typeface="標楷體" panose="03000509000000000000" pitchFamily="65" charset="-120"/>
            </a:endParaRPr>
          </a:p>
        </p:txBody>
      </p:sp>
      <p:sp>
        <p:nvSpPr>
          <p:cNvPr id="6" name="內容版面配置區 5"/>
          <p:cNvSpPr>
            <a:spLocks noGrp="1"/>
          </p:cNvSpPr>
          <p:nvPr>
            <p:ph sz="half" idx="2"/>
          </p:nvPr>
        </p:nvSpPr>
        <p:spPr>
          <a:xfrm>
            <a:off x="5890846" y="2360246"/>
            <a:ext cx="6224955" cy="4198816"/>
          </a:xfrm>
        </p:spPr>
        <p:txBody>
          <a:bodyPr>
            <a:noAutofit/>
          </a:bodyPr>
          <a:lstStyle/>
          <a:p>
            <a:pPr>
              <a:spcBef>
                <a:spcPts val="600"/>
              </a:spcBef>
            </a:pPr>
            <a:r>
              <a:rPr lang="zh-TW" altLang="en-US" sz="2800" dirty="0" smtClean="0">
                <a:latin typeface="Times New Roman" panose="02020603050405020304" pitchFamily="18" charset="0"/>
                <a:ea typeface="標楷體" panose="03000509000000000000" pitchFamily="65" charset="-120"/>
              </a:rPr>
              <a:t>調整</a:t>
            </a:r>
            <a:endParaRPr lang="en-US" altLang="zh-TW" sz="2800" dirty="0" smtClean="0">
              <a:latin typeface="Times New Roman" panose="02020603050405020304" pitchFamily="18" charset="0"/>
              <a:ea typeface="標楷體" panose="03000509000000000000" pitchFamily="65" charset="-120"/>
            </a:endParaRPr>
          </a:p>
          <a:p>
            <a:pPr lvl="1">
              <a:spcBef>
                <a:spcPts val="600"/>
              </a:spcBef>
            </a:pPr>
            <a:r>
              <a:rPr lang="zh-TW" altLang="en-US" sz="2600" dirty="0" smtClean="0">
                <a:latin typeface="Times New Roman" panose="02020603050405020304" pitchFamily="18" charset="0"/>
                <a:ea typeface="標楷體" panose="03000509000000000000" pitchFamily="65" charset="-120"/>
              </a:rPr>
              <a:t>研究工具</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要改變學生的效應</a:t>
            </a:r>
            <a:r>
              <a:rPr lang="en-US" altLang="zh-TW" sz="2600" dirty="0" smtClean="0">
                <a:latin typeface="Times New Roman" panose="02020603050405020304" pitchFamily="18" charset="0"/>
                <a:ea typeface="標楷體" panose="03000509000000000000" pitchFamily="65" charset="-120"/>
              </a:rPr>
              <a:t>)</a:t>
            </a:r>
          </a:p>
          <a:p>
            <a:pPr lvl="2">
              <a:spcBef>
                <a:spcPts val="600"/>
              </a:spcBef>
            </a:pPr>
            <a:r>
              <a:rPr lang="zh-TW" altLang="en-US" sz="2400" dirty="0" smtClean="0">
                <a:latin typeface="Times New Roman" panose="02020603050405020304" pitchFamily="18" charset="0"/>
                <a:ea typeface="標楷體" panose="03000509000000000000" pitchFamily="65" charset="-120"/>
              </a:rPr>
              <a:t>問題？需求？</a:t>
            </a:r>
            <a:r>
              <a:rPr lang="zh-TW" altLang="en-US" sz="2400" b="1" dirty="0" smtClean="0">
                <a:solidFill>
                  <a:srgbClr val="C00000"/>
                </a:solidFill>
                <a:latin typeface="Times New Roman" panose="02020603050405020304" pitchFamily="18" charset="0"/>
                <a:ea typeface="標楷體" panose="03000509000000000000" pitchFamily="65" charset="-120"/>
              </a:rPr>
              <a:t>與方案的關係</a:t>
            </a:r>
            <a:endParaRPr lang="en-US" altLang="zh-TW" sz="2400" b="1" dirty="0" smtClean="0">
              <a:solidFill>
                <a:srgbClr val="C00000"/>
              </a:solidFill>
              <a:latin typeface="Times New Roman" panose="02020603050405020304" pitchFamily="18" charset="0"/>
              <a:ea typeface="標楷體" panose="03000509000000000000" pitchFamily="65" charset="-120"/>
            </a:endParaRPr>
          </a:p>
          <a:p>
            <a:pPr lvl="1">
              <a:spcBef>
                <a:spcPts val="600"/>
              </a:spcBef>
            </a:pPr>
            <a:r>
              <a:rPr lang="zh-TW" altLang="en-US" sz="2600" dirty="0" smtClean="0">
                <a:latin typeface="Times New Roman" panose="02020603050405020304" pitchFamily="18" charset="0"/>
                <a:ea typeface="標楷體" panose="03000509000000000000" pitchFamily="65" charset="-120"/>
              </a:rPr>
              <a:t>文獻探討</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引導學生思考投入</a:t>
            </a:r>
            <a:r>
              <a:rPr lang="en-US" altLang="zh-TW" sz="2600" dirty="0" smtClean="0">
                <a:latin typeface="Times New Roman" panose="02020603050405020304" pitchFamily="18" charset="0"/>
                <a:ea typeface="標楷體" panose="03000509000000000000" pitchFamily="65" charset="-120"/>
              </a:rPr>
              <a:t>)</a:t>
            </a:r>
          </a:p>
          <a:p>
            <a:pPr lvl="2">
              <a:spcBef>
                <a:spcPts val="600"/>
              </a:spcBef>
            </a:pPr>
            <a:r>
              <a:rPr lang="zh-TW" altLang="en-US" sz="2400" dirty="0" smtClean="0">
                <a:latin typeface="Times New Roman" panose="02020603050405020304" pitchFamily="18" charset="0"/>
                <a:ea typeface="標楷體" panose="03000509000000000000" pitchFamily="65" charset="-120"/>
              </a:rPr>
              <a:t>定義、內涵，發展成質量工具？</a:t>
            </a:r>
            <a:endParaRPr lang="en-US" altLang="zh-TW" sz="2400" dirty="0" smtClean="0">
              <a:latin typeface="Times New Roman" panose="02020603050405020304" pitchFamily="18" charset="0"/>
              <a:ea typeface="標楷體" panose="03000509000000000000" pitchFamily="65" charset="-120"/>
            </a:endParaRPr>
          </a:p>
          <a:p>
            <a:pPr lvl="1">
              <a:spcBef>
                <a:spcPts val="600"/>
              </a:spcBef>
            </a:pPr>
            <a:r>
              <a:rPr lang="zh-TW" altLang="en-US" sz="2600" dirty="0" smtClean="0">
                <a:latin typeface="Times New Roman" panose="02020603050405020304" pitchFamily="18" charset="0"/>
                <a:ea typeface="標楷體" panose="03000509000000000000" pitchFamily="65" charset="-120"/>
              </a:rPr>
              <a:t>蒐集資料</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確認學生學習的結果</a:t>
            </a:r>
            <a:r>
              <a:rPr lang="en-US" altLang="zh-TW" sz="2600" dirty="0" smtClean="0">
                <a:latin typeface="Times New Roman" panose="02020603050405020304" pitchFamily="18" charset="0"/>
                <a:ea typeface="標楷體" panose="03000509000000000000" pitchFamily="65" charset="-120"/>
              </a:rPr>
              <a:t>)</a:t>
            </a:r>
          </a:p>
          <a:p>
            <a:pPr lvl="2">
              <a:spcBef>
                <a:spcPts val="600"/>
              </a:spcBef>
            </a:pPr>
            <a:r>
              <a:rPr lang="zh-TW" altLang="en-US" sz="2400" dirty="0" smtClean="0">
                <a:latin typeface="Times New Roman" panose="02020603050405020304" pitchFamily="18" charset="0"/>
                <a:ea typeface="標楷體" panose="03000509000000000000" pitchFamily="65" charset="-120"/>
              </a:rPr>
              <a:t>信效度處理、時機、分析、解釋</a:t>
            </a:r>
            <a:endParaRPr lang="en-US" altLang="zh-TW" sz="2400" dirty="0" smtClean="0">
              <a:latin typeface="Times New Roman" panose="02020603050405020304" pitchFamily="18" charset="0"/>
              <a:ea typeface="標楷體" panose="03000509000000000000" pitchFamily="65" charset="-120"/>
            </a:endParaRPr>
          </a:p>
          <a:p>
            <a:pPr>
              <a:spcBef>
                <a:spcPts val="600"/>
              </a:spcBef>
            </a:pPr>
            <a:r>
              <a:rPr lang="zh-TW" altLang="en-US" sz="2800" dirty="0" smtClean="0">
                <a:latin typeface="Times New Roman" panose="02020603050405020304" pitchFamily="18" charset="0"/>
                <a:ea typeface="標楷體" panose="03000509000000000000" pitchFamily="65" charset="-120"/>
              </a:rPr>
              <a:t>從學習效應回饋教學方案</a:t>
            </a:r>
            <a:endParaRPr lang="zh-TW" altLang="en-US" sz="2800"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latin typeface="Times New Roman" panose="02020603050405020304" pitchFamily="18" charset="0"/>
                <a:ea typeface="標楷體" panose="03000509000000000000" pitchFamily="65" charset="-120"/>
              </a:rPr>
              <a:pPr/>
              <a:t>9</a:t>
            </a:fld>
            <a:endParaRPr lang="en-US"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62567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會議室">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15383</TotalTime>
  <Words>5350</Words>
  <Application>Microsoft Office PowerPoint</Application>
  <PresentationFormat>寬螢幕</PresentationFormat>
  <Paragraphs>648</Paragraphs>
  <Slides>71</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71</vt:i4>
      </vt:variant>
    </vt:vector>
  </HeadingPairs>
  <TitlesOfParts>
    <vt:vector size="83" baseType="lpstr">
      <vt:lpstr>宋体</vt:lpstr>
      <vt:lpstr>新細明體</vt:lpstr>
      <vt:lpstr>標楷體</vt:lpstr>
      <vt:lpstr>Arial</vt:lpstr>
      <vt:lpstr>Arial Rounded MT Bold</vt:lpstr>
      <vt:lpstr>Calibri</vt:lpstr>
      <vt:lpstr>Century Gothic</vt:lpstr>
      <vt:lpstr>Rockwell</vt:lpstr>
      <vt:lpstr>Times New Roman</vt:lpstr>
      <vt:lpstr>Wingdings</vt:lpstr>
      <vt:lpstr>Wingdings 3</vt:lpstr>
      <vt:lpstr>離子會議室</vt:lpstr>
      <vt:lpstr>教學實踐研究計畫之計畫撰寫工作坊成功的撰寫策略</vt:lpstr>
      <vt:lpstr>課程大綱</vt:lpstr>
      <vt:lpstr>PowerPoint 簡報</vt:lpstr>
      <vt:lpstr>一、前言：從兩個沒通過的計畫談起</vt:lpstr>
      <vt:lpstr>A計畫內容</vt:lpstr>
      <vt:lpstr>教學實踐(研究)的精神與實踐作法</vt:lpstr>
      <vt:lpstr>教學實踐(研究)的精神與實踐作法</vt:lpstr>
      <vt:lpstr>B計畫內容</vt:lpstr>
      <vt:lpstr>教學(實踐)研究的精神與實踐作法</vt:lpstr>
      <vt:lpstr>(審查愈來愈嚴謹) 二、如何找出具有貢獻性的問題</vt:lpstr>
      <vt:lpstr>具有貢獻性的亮點問題與其思考</vt:lpstr>
      <vt:lpstr>1.觀察與了解學生行為(現象)</vt:lpstr>
      <vt:lpstr>學生學習問題，是(傳統)課程與教學產生的結果</vt:lpstr>
      <vt:lpstr>2.省思教育型態與社會需求</vt:lpstr>
      <vt:lpstr>現代教育真的符合 社會需求？</vt:lpstr>
      <vt:lpstr>3.改善既有教材教法受到限制的問題   (下列僅舉出我的研究經驗為例)</vt:lpstr>
      <vt:lpstr>PowerPoint 簡報</vt:lpstr>
      <vt:lpstr>PowerPoint 簡報</vt:lpstr>
      <vt:lpstr>PowerPoint 簡報</vt:lpstr>
      <vt:lpstr>三、如何寫計畫主持人的內容</vt:lpstr>
      <vt:lpstr>1.大思維：所要實踐的方案之理念背景</vt:lpstr>
      <vt:lpstr>2.自己的教學成果和此計畫的關聯</vt:lpstr>
      <vt:lpstr>(計畫主持人)常見的問題</vt:lpstr>
      <vt:lpstr>四、如何寫研究動機 (或寫Introduction)</vt:lpstr>
      <vt:lpstr>PowerPoint 簡報</vt:lpstr>
      <vt:lpstr>PowerPoint 簡報</vt:lpstr>
      <vt:lpstr>(研究動機與目的)常見的問題</vt:lpstr>
      <vt:lpstr>寫作參考範例(PDF)與實作1    -請書寫或檢視Introduction</vt:lpstr>
      <vt:lpstr>五、如何寫文獻探討 學理基礎與資料蒐集與分析的敏銳度</vt:lpstr>
      <vt:lpstr>文獻探討</vt:lpstr>
      <vt:lpstr>文獻探討一：教學方案的探討與建構</vt:lpstr>
      <vt:lpstr>在此階段後可否寫出教學階段或畫出模式(讓教學模式有文獻的效度) Example 1</vt:lpstr>
      <vt:lpstr>在此階段後可否寫出教學階段或畫出模式 Example 2</vt:lpstr>
      <vt:lpstr>PowerPoint 簡報</vt:lpstr>
      <vt:lpstr>文獻探討二：學習效應的探討與細節項目</vt:lpstr>
      <vt:lpstr>PowerPoint 簡報</vt:lpstr>
      <vt:lpstr>文獻探討三：教學方案與學習效應兩者的關聯</vt:lpstr>
      <vt:lpstr>PowerPoint 簡報</vt:lpstr>
      <vt:lpstr>文獻搜尋的資料庫</vt:lpstr>
      <vt:lpstr>(文獻探討)常見的問題</vt:lpstr>
      <vt:lpstr>寫作參考範例(PDF)實作2:    請書寫或檢視 Literature Review</vt:lpstr>
      <vt:lpstr>六、如何寫教學設計與規劃 -具有學理文獻基礎的流程</vt:lpstr>
      <vt:lpstr>教學研究架構-課程內容與教學目標</vt:lpstr>
      <vt:lpstr>有清楚的方案執行程序，且基於文獻探討並轉化</vt:lpstr>
      <vt:lpstr>教學研究架構-整合</vt:lpstr>
      <vt:lpstr>(教學設計與研究方法)常見的問題</vt:lpstr>
      <vt:lpstr>教學方法也需要文獻探討   (也要在研究方法與設計中寫出重點流程)</vt:lpstr>
      <vt:lpstr>實作3: 請書寫或檢視 Framework for Teaching</vt:lpstr>
      <vt:lpstr>七、如何寫研究設計與資料分析 -研究情境與工具的效度信度</vt:lpstr>
      <vt:lpstr>教學研究架構之前</vt:lpstr>
      <vt:lpstr>PowerPoint 簡報</vt:lpstr>
      <vt:lpstr>研究情境與相關資訊-研究對象與其先備知識</vt:lpstr>
      <vt:lpstr>研究情境與相關資訊-特定學習情境的選擇</vt:lpstr>
      <vt:lpstr>蒐集學習效應的研究工具分兩種  -建議兩者均有，可以相互檢證</vt:lpstr>
      <vt:lpstr>研究工具的效度(為了合理的推論)</vt:lpstr>
      <vt:lpstr>研究工具的信度(為了合理的推論)</vt:lpstr>
      <vt:lpstr>研究工具的寫作，需要包含這些內容</vt:lpstr>
      <vt:lpstr>(教學設計與研究方法)常見的問題</vt:lpstr>
      <vt:lpstr>沒有實驗組對照組時，如何確認成效  -若可以轉換為分數</vt:lpstr>
      <vt:lpstr>資料分析方法(內容分析法：質轉量)   -除了用百分比、多個長條圖比較(看出變化)外</vt:lpstr>
      <vt:lpstr>內容分析法  -質性轉量化的方法</vt:lpstr>
      <vt:lpstr>PowerPoint 簡報</vt:lpstr>
      <vt:lpstr>PowerPoint 簡報</vt:lpstr>
      <vt:lpstr>多元資料的三角檢證</vt:lpstr>
      <vt:lpstr>資料分析與教學目標、研究問題的對應</vt:lpstr>
      <vt:lpstr>實作4: 請書寫或檢視 Situation and Measurement</vt:lpstr>
      <vt:lpstr>八、送出前再檢查一次</vt:lpstr>
      <vt:lpstr>交稿前自我檢視#1</vt:lpstr>
      <vt:lpstr>交稿前自我檢視#2</vt:lpstr>
      <vt:lpstr>交稿前自我檢視#3</vt:lpstr>
      <vt:lpstr>可參閱我的書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教學實務研究        與教研論文寫作</dc:title>
  <dc:creator>shsiung_office</dc:creator>
  <cp:lastModifiedBy>manuscript_author</cp:lastModifiedBy>
  <cp:revision>1279</cp:revision>
  <cp:lastPrinted>2017-10-06T07:11:13Z</cp:lastPrinted>
  <dcterms:created xsi:type="dcterms:W3CDTF">2017-10-06T02:37:29Z</dcterms:created>
  <dcterms:modified xsi:type="dcterms:W3CDTF">2024-07-11T09:13:36Z</dcterms:modified>
</cp:coreProperties>
</file>